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8"/>
  </p:notesMasterIdLst>
  <p:sldIdLst>
    <p:sldId id="347" r:id="rId2"/>
    <p:sldId id="263" r:id="rId3"/>
    <p:sldId id="264" r:id="rId4"/>
    <p:sldId id="338" r:id="rId5"/>
    <p:sldId id="256" r:id="rId6"/>
    <p:sldId id="258" r:id="rId7"/>
    <p:sldId id="259" r:id="rId8"/>
    <p:sldId id="260" r:id="rId9"/>
    <p:sldId id="261" r:id="rId10"/>
    <p:sldId id="265" r:id="rId11"/>
    <p:sldId id="266" r:id="rId12"/>
    <p:sldId id="267" r:id="rId13"/>
    <p:sldId id="268" r:id="rId14"/>
    <p:sldId id="339" r:id="rId15"/>
    <p:sldId id="340" r:id="rId16"/>
    <p:sldId id="335" r:id="rId17"/>
    <p:sldId id="341" r:id="rId18"/>
    <p:sldId id="273" r:id="rId19"/>
    <p:sldId id="274" r:id="rId20"/>
    <p:sldId id="348" r:id="rId21"/>
    <p:sldId id="276" r:id="rId22"/>
    <p:sldId id="343" r:id="rId23"/>
    <p:sldId id="277" r:id="rId24"/>
    <p:sldId id="279" r:id="rId25"/>
    <p:sldId id="278" r:id="rId26"/>
    <p:sldId id="281" r:id="rId27"/>
    <p:sldId id="282" r:id="rId28"/>
    <p:sldId id="283" r:id="rId29"/>
    <p:sldId id="284" r:id="rId30"/>
    <p:sldId id="286" r:id="rId31"/>
    <p:sldId id="285" r:id="rId32"/>
    <p:sldId id="287" r:id="rId33"/>
    <p:sldId id="288" r:id="rId34"/>
    <p:sldId id="289" r:id="rId35"/>
    <p:sldId id="349" r:id="rId36"/>
    <p:sldId id="291" r:id="rId37"/>
    <p:sldId id="352" r:id="rId38"/>
    <p:sldId id="294" r:id="rId39"/>
    <p:sldId id="344" r:id="rId40"/>
    <p:sldId id="320" r:id="rId41"/>
    <p:sldId id="345" r:id="rId42"/>
    <p:sldId id="298" r:id="rId43"/>
    <p:sldId id="299" r:id="rId44"/>
    <p:sldId id="300" r:id="rId45"/>
    <p:sldId id="301" r:id="rId46"/>
    <p:sldId id="302" r:id="rId47"/>
    <p:sldId id="350" r:id="rId48"/>
    <p:sldId id="351"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22" r:id="rId64"/>
    <p:sldId id="353" r:id="rId65"/>
    <p:sldId id="324" r:id="rId66"/>
    <p:sldId id="354" r:id="rId67"/>
    <p:sldId id="325" r:id="rId68"/>
    <p:sldId id="355" r:id="rId69"/>
    <p:sldId id="326" r:id="rId70"/>
    <p:sldId id="356" r:id="rId71"/>
    <p:sldId id="327" r:id="rId72"/>
    <p:sldId id="357" r:id="rId73"/>
    <p:sldId id="329" r:id="rId74"/>
    <p:sldId id="358" r:id="rId75"/>
    <p:sldId id="330" r:id="rId76"/>
    <p:sldId id="359" r:id="rId77"/>
    <p:sldId id="331" r:id="rId78"/>
    <p:sldId id="360" r:id="rId79"/>
    <p:sldId id="332" r:id="rId80"/>
    <p:sldId id="361" r:id="rId81"/>
    <p:sldId id="333" r:id="rId82"/>
    <p:sldId id="362" r:id="rId83"/>
    <p:sldId id="334" r:id="rId84"/>
    <p:sldId id="363" r:id="rId85"/>
    <p:sldId id="365" r:id="rId86"/>
    <p:sldId id="367" r:id="rId8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FF33"/>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4" autoAdjust="0"/>
    <p:restoredTop sz="94660"/>
  </p:normalViewPr>
  <p:slideViewPr>
    <p:cSldViewPr>
      <p:cViewPr varScale="1">
        <p:scale>
          <a:sx n="88" d="100"/>
          <a:sy n="88" d="100"/>
        </p:scale>
        <p:origin x="-126"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11BEC6FE-9C46-4261-9BDD-9D4DEDFD24A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A76DFA9-9A0C-4526-8942-89B776ADA848}" type="slidenum">
              <a:rPr lang="en-US"/>
              <a:pPr/>
              <a:t>1</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See pages 1-22 of manual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8C9B1AD-74FC-45B3-BD1A-B8F053297187}" type="slidenum">
              <a:rPr lang="en-US"/>
              <a:pPr/>
              <a:t>10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See page 26 of manual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E9D1E28-2435-492F-B674-85C36190BEDC}" type="slidenum">
              <a:rPr lang="en-US"/>
              <a:pPr/>
              <a:t>11</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See page 26 of manual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A10F21D-CFFE-418A-B417-4E81F50ACC55}" type="slidenum">
              <a:rPr lang="en-US"/>
              <a:pPr/>
              <a:t>12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See page 26 of manual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814F03D-7E55-4EC7-96D0-B43B4C470FD6}" type="slidenum">
              <a:rPr lang="en-US"/>
              <a:pPr/>
              <a:t>13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See page 27 of manual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1D5FC5A-FABC-4BBB-859D-5B609883581A}" type="slidenum">
              <a:rPr lang="en-US"/>
              <a:pPr/>
              <a:t>14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See page 27 of manual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611AED4-9329-47D5-A792-E0FFEFD5F02E}" type="slidenum">
              <a:rPr lang="en-US"/>
              <a:pPr/>
              <a:t>15</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See page 28 of manual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6D3CB1-FF60-4685-99AC-927E64F6E2EB}" type="slidenum">
              <a:rPr lang="en-US"/>
              <a:pPr/>
              <a:t>16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See page 28 of manual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C8E7D6E-CA68-4420-8C60-D8047F954A2E}" type="slidenum">
              <a:rPr lang="en-US"/>
              <a:pPr/>
              <a:t>17</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See page 28 of manual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9FB6D6B-B024-4F2D-BB69-A41ABAA77F91}" type="slidenum">
              <a:rPr lang="en-US"/>
              <a:pPr/>
              <a:t>18</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See page 28 of manual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8613D35-99F8-4244-8CBF-B7325F969CBB}" type="slidenum">
              <a:rPr lang="en-US"/>
              <a:pPr/>
              <a:t>19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See page 29 of manual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DF8BB4C-C11D-4D81-8F30-FEC9A84C606F}" type="slidenum">
              <a:rPr lang="en-US"/>
              <a:pPr/>
              <a:t>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Purpose of Chapter 2 = to help you sort out what is the right equipment application for your area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FFEA225-86CA-4380-9D64-FFFB7FD02FAA}" type="slidenum">
              <a:rPr lang="en-US"/>
              <a:pPr/>
              <a:t>20</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See page 29 of manual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78B7858-FD41-46CA-B065-49102A0EB131}" type="slidenum">
              <a:rPr lang="en-US"/>
              <a:pPr/>
              <a:t>21</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See page 29 of manual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75895E5-9F3A-4CCF-B478-4EF09EBC6B26}" type="slidenum">
              <a:rPr lang="en-US"/>
              <a:pPr/>
              <a:t>22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See page 31 of manual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9A5C937-84C4-4148-89C6-0ACCD08AB8E4}" type="slidenum">
              <a:rPr lang="en-US"/>
              <a:pPr/>
              <a:t>23</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See page 30 of manual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5350130-AE21-41A8-94EB-127D66F621AF}" type="slidenum">
              <a:rPr lang="en-US"/>
              <a:pPr/>
              <a:t>24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See page 31 of manual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36827F6-45FF-4EB4-8299-2DA8BBF8B428}" type="slidenum">
              <a:rPr lang="en-US"/>
              <a:pPr/>
              <a:t>25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See page 30 of manual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C1DD937-3A92-4729-9490-8D757E4028F2}" type="slidenum">
              <a:rPr lang="en-US"/>
              <a:pPr/>
              <a:t>26</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See page 32 of manual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82AB09D-E98D-4D6D-976A-DE501242FF67}" type="slidenum">
              <a:rPr lang="en-US"/>
              <a:pPr/>
              <a:t>27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See page 32 of manual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F09F21E-4DE3-4B75-9B6B-EFFB0874313B}" type="slidenum">
              <a:rPr lang="en-US"/>
              <a:pPr/>
              <a:t>28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See page 33 of manual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16F5C7D-C4F7-43E1-8B97-6A746DFB0E11}" type="slidenum">
              <a:rPr lang="en-US"/>
              <a:pPr/>
              <a:t>29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See page 33 of manual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E0E731C-806A-430A-815C-1DC596E6465E}" type="slidenum">
              <a:rPr lang="en-US"/>
              <a:pPr/>
              <a:t>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These are the questions one must consider to help make the right equipment choices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7FC867E-B600-43F3-96A8-EF145A1E7756}" type="slidenum">
              <a:rPr lang="en-US"/>
              <a:pPr/>
              <a:t>30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See page 33 of manual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0A5F6B4-D5C8-45FA-8092-F2836A9B304F}" type="slidenum">
              <a:rPr lang="en-US"/>
              <a:pPr/>
              <a:t>31</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See page 33 of manual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DF69007-5E42-496F-9D4E-907F029CB96F}" type="slidenum">
              <a:rPr lang="en-US"/>
              <a:pPr/>
              <a:t>32</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See page 33 of manual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780A9D3-1564-4E9B-8AE6-3F6A5F6E6022}" type="slidenum">
              <a:rPr lang="en-US"/>
              <a:pPr/>
              <a:t>33</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See page 34 of manual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1BA2AA3-097C-4D57-B00E-5B133719480E}" type="slidenum">
              <a:rPr lang="en-US"/>
              <a:pPr/>
              <a:t>34</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See page 34 of manual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C9F022A-9ADB-4CDB-AF91-C93A28602378}" type="slidenum">
              <a:rPr lang="en-US"/>
              <a:pPr/>
              <a:t>35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See page 34 of manual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F74B4FB-B474-4D51-AB51-16F84FC8B996}" type="slidenum">
              <a:rPr lang="en-US"/>
              <a:pPr/>
              <a:t>36</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See page 35 of manual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4208E11-06AB-422B-A9BA-689820ACF3F4}" type="slidenum">
              <a:rPr lang="en-US"/>
              <a:pPr/>
              <a:t>37</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See page 35 of manual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B6CEA83-8978-435C-B6A9-E4975785A2C2}" type="slidenum">
              <a:rPr lang="en-US"/>
              <a:pPr/>
              <a:t>38</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See page 35 of manual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E799680-3D24-429A-85D5-1FD8FC0F4AD1}" type="slidenum">
              <a:rPr lang="en-US"/>
              <a:pPr/>
              <a:t>39</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See page 36 of manual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fld id="{41069593-109E-4FB0-8553-7135E2D42455}"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2835F60-11BA-4EEE-9B73-5DBFBB541797}" type="slidenum">
              <a:rPr lang="en-US"/>
              <a:pPr/>
              <a:t>40</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83C517D-F775-4858-BC6C-9073BE4802C7}" type="slidenum">
              <a:rPr lang="en-US"/>
              <a:pPr/>
              <a:t>41</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See pages 37-38 of manual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51A55F22-B9C2-442D-A31F-0A3552690AB0}" type="slidenum">
              <a:rPr lang="en-US"/>
              <a:pPr/>
              <a:t>42</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See pages 37-38 of manual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5288152-8D27-4C1B-9F38-57188A29F869}" type="slidenum">
              <a:rPr lang="en-US"/>
              <a:pPr/>
              <a:t>43</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See pages 37-38 of manual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8735600-DDE9-4486-A10E-EFCAE1937C3E}" type="slidenum">
              <a:rPr lang="en-US"/>
              <a:pPr/>
              <a:t>44</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See page 38 of manual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D8B3A15-C2AB-433F-91C7-389FF6522232}" type="slidenum">
              <a:rPr lang="en-US"/>
              <a:pPr/>
              <a:t>45</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See page 38 of manual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E42CBE8-10ED-4915-A4FA-1E19F1254122}" type="slidenum">
              <a:rPr lang="en-US"/>
              <a:pPr/>
              <a:t>46</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See page 38 of manual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AC5B625-73BF-459A-A957-4D23B43B25AE}" type="slidenum">
              <a:rPr lang="en-US"/>
              <a:pPr/>
              <a:t>47</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t>See page 39 of manual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AC9DFC50-132E-44D6-B606-ADEEC498A0DA}" type="slidenum">
              <a:rPr lang="en-US"/>
              <a:pPr/>
              <a:t>48</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See page 39 of manual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4A2FFFA8-4986-4C29-B6A5-F5FAB53F2023}" type="slidenum">
              <a:rPr lang="en-US"/>
              <a:pPr/>
              <a:t>49</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t>See page 39 of manual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46E30B5-F97C-4704-9711-BD530CF5C519}" type="slidenum">
              <a:rPr lang="en-US"/>
              <a:pPr/>
              <a:t>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See page 23 of manual</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176A85F-7994-473E-9F67-6EB4448D489A}" type="slidenum">
              <a:rPr lang="en-US"/>
              <a:pPr/>
              <a:t>50</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See page 40 of manual</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B73B193-ED67-4BBB-8370-20AB776FC6B6}" type="slidenum">
              <a:rPr lang="en-US"/>
              <a:pPr/>
              <a:t>51</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smtClean="0"/>
              <a:t>See page 40 of manual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28A4B76-397F-4287-978E-4A90BA1C78E7}" type="slidenum">
              <a:rPr lang="en-US"/>
              <a:pPr/>
              <a:t>52</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See page 40 of manual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F7FED2F-C4D2-418D-97A3-BE1A4EA049D8}" type="slidenum">
              <a:rPr lang="en-US"/>
              <a:pPr/>
              <a:t>53</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See page 40 of manual</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86B9B96-E383-4AFF-B95A-19AF4CA76513}" type="slidenum">
              <a:rPr lang="en-US"/>
              <a:pPr/>
              <a:t>54</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See page 41 of manual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53C43A9-5429-4A59-8F47-EEF531253AB7}" type="slidenum">
              <a:rPr lang="en-US"/>
              <a:pPr/>
              <a:t>55</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smtClean="0"/>
              <a:t>See page 41 of manual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07C8537-2AB6-4DE5-88CA-80AE7D8D816E}" type="slidenum">
              <a:rPr lang="en-US"/>
              <a:pPr/>
              <a:t>56</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See page 41 of manual</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9E9E7B7-1EAA-47F3-B803-894F73EF54C3}" type="slidenum">
              <a:rPr lang="en-US"/>
              <a:pPr/>
              <a:t>57</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See page 41 of manual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9B74B138-1FBA-44F1-87AE-54F6F877D98A}" type="slidenum">
              <a:rPr lang="en-US"/>
              <a:pPr/>
              <a:t>58</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t>See page 41 of manual</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3C938DF8-CFCD-4869-8EC6-EDD7D129C0D1}" type="slidenum">
              <a:rPr lang="en-US"/>
              <a:pPr/>
              <a:t>59</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t>See page 42 of manual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94713D9-62BF-445A-ACF6-481D39220960}" type="slidenum">
              <a:rPr lang="en-US"/>
              <a:pPr/>
              <a:t>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See page 24 of manual</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5A1290DE-861C-43BB-B86F-620C20845BC1}" type="slidenum">
              <a:rPr lang="en-US"/>
              <a:pPr/>
              <a:t>60</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t>See page 42 of manual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5F661074-BDC7-4590-B4A9-836189B8B3E3}" type="slidenum">
              <a:rPr lang="en-US"/>
              <a:pPr/>
              <a:t>61</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smtClean="0"/>
              <a:t>See page 42 of manual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61B08EF-A357-4AC3-B080-90455BA47CFE}" type="slidenum">
              <a:rPr lang="en-US"/>
              <a:pPr/>
              <a:t>62</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smtClean="0"/>
              <a:t>See page 42 of manual</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C7675EA-358B-4CBC-A431-E283E40FBA41}" type="slidenum">
              <a:rPr lang="en-US"/>
              <a:pPr/>
              <a:t>63</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t>d) a and c above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49EB5CB-69B8-43D6-8B94-451E640FAD62}" type="slidenum">
              <a:rPr lang="en-US"/>
              <a:pPr/>
              <a:t>64</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smtClean="0"/>
              <a:t>d) a and c above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1E2D271-8AFA-4510-92B7-48E7D393ED02}" type="slidenum">
              <a:rPr lang="en-US"/>
              <a:pPr/>
              <a:t>65</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smtClean="0"/>
              <a:t>2. False, 3. True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4A675DF-DFC6-4681-8CC7-3E6EB917CB79}" type="slidenum">
              <a:rPr lang="en-US"/>
              <a:pPr/>
              <a:t>66</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smtClean="0"/>
              <a:t>2. False, 3. True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F145774-8C3D-4C4C-94EF-67084CF7E31C}" type="slidenum">
              <a:rPr lang="en-US"/>
              <a:pPr/>
              <a:t>67</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t>4. False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2829786-C3A9-4C63-8D53-03643369E4C9}" type="slidenum">
              <a:rPr lang="en-US"/>
              <a:pPr/>
              <a:t>68</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t>4. False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91F89777-8A9C-48F8-AF08-A7F7455A65BC}" type="slidenum">
              <a:rPr lang="en-US"/>
              <a:pPr/>
              <a:t>69</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smtClean="0"/>
              <a:t>b) multi-blade drag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C5A5596-40FA-4541-94A2-C5F2FE44E18C}" type="slidenum">
              <a:rPr lang="en-US"/>
              <a:pPr/>
              <a:t>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See page 24 of manual</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9279C5A-19DA-4B33-A808-9386C5E48335}" type="slidenum">
              <a:rPr lang="en-US"/>
              <a:pPr/>
              <a:t>70</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smtClean="0"/>
              <a:t>b) multi-blade drag</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6A5C2F38-3791-4AA3-BA32-6286DD30495D}" type="slidenum">
              <a:rPr lang="en-US"/>
              <a:pPr/>
              <a:t>71</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smtClean="0"/>
              <a:t>c) compactor bar</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378AB531-0379-4ECC-83D1-911021F711B2}" type="slidenum">
              <a:rPr lang="en-US"/>
              <a:pPr/>
              <a:t>72</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smtClean="0"/>
              <a:t>c) compactor bar</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AFDD3EA-0DF4-4948-895E-AF562A8C3CFC}" type="slidenum">
              <a:rPr lang="en-US"/>
              <a:pPr/>
              <a:t>73</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smtClean="0"/>
              <a:t>7. True, 8. False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47F2FB7-0FB9-4BC2-BD92-9E0458312C0D}" type="slidenum">
              <a:rPr lang="en-US"/>
              <a:pPr/>
              <a:t>74</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smtClean="0"/>
              <a:t>7. True, 8. False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62E8592-B7C2-405C-A3EA-44ED1E306291}" type="slidenum">
              <a:rPr lang="en-US"/>
              <a:pPr/>
              <a:t>75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smtClean="0"/>
              <a:t>9. True, 10. True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D8814A3B-14FB-4CC6-A6A8-627B5DF51D60}" type="slidenum">
              <a:rPr lang="en-US"/>
              <a:pPr/>
              <a:t>76</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smtClean="0"/>
              <a:t>9. True, 10. True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8FDE1472-329D-494E-AF30-03D70DB77DFF}" type="slidenum">
              <a:rPr lang="en-US"/>
              <a:pPr/>
              <a:t>77</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US" smtClean="0"/>
              <a:t>e) a and b above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9DF791B9-3BA1-482B-9257-8D50251721D8}" type="slidenum">
              <a:rPr lang="en-US"/>
              <a:pPr/>
              <a:t>78</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US" smtClean="0"/>
              <a:t>e) a and b above</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34641C93-F6F2-4D46-A018-479627ED5F41}" type="slidenum">
              <a:rPr lang="en-US"/>
              <a:pPr/>
              <a:t>79</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smtClean="0"/>
              <a:t>12. True, 13. False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0EEFF62-173D-4095-A043-954BADE504B4}" type="slidenum">
              <a:rPr lang="en-US"/>
              <a:pPr/>
              <a:t>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See page 25 of manual</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C416379-F7AC-47DF-8AB1-8CDFFB8B7136}" type="slidenum">
              <a:rPr lang="en-US"/>
              <a:pPr/>
              <a:t>80</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r>
              <a:rPr lang="en-US" smtClean="0"/>
              <a:t>12. True, 13. False</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985FD7CE-6510-4D5A-82E3-BD3472FF05E9}" type="slidenum">
              <a:rPr lang="en-US"/>
              <a:pPr/>
              <a:t>81</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smtClean="0"/>
              <a:t>14.True</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5BB3123D-6C23-44EE-B35A-6E83ED4B053A}" type="slidenum">
              <a:rPr lang="en-US"/>
              <a:pPr/>
              <a:t>82</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smtClean="0"/>
              <a:t>14.True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03157C6C-F79C-4EB0-BFB3-5CC48BD45252}" type="slidenum">
              <a:rPr lang="en-US"/>
              <a:pPr/>
              <a:t>83</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mtClean="0"/>
              <a:t>d) b and c above</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77FCACC7-157D-468E-B06D-A7FEAE3FE423}" type="slidenum">
              <a:rPr lang="en-US"/>
              <a:pPr/>
              <a:t>84</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t>d) b and c above</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pPr eaLnBrk="1" hangingPunct="1"/>
            <a:endParaRPr lang="en-US" smtClean="0"/>
          </a:p>
        </p:txBody>
      </p:sp>
      <p:sp>
        <p:nvSpPr>
          <p:cNvPr id="178180" name="Slide Number Placeholder 3"/>
          <p:cNvSpPr>
            <a:spLocks noGrp="1"/>
          </p:cNvSpPr>
          <p:nvPr>
            <p:ph type="sldNum" sz="quarter" idx="5"/>
          </p:nvPr>
        </p:nvSpPr>
        <p:spPr>
          <a:noFill/>
        </p:spPr>
        <p:txBody>
          <a:bodyPr/>
          <a:lstStyle/>
          <a:p>
            <a:fld id="{638FE0FF-6D84-4A59-AB07-05968852E819}" type="slidenum">
              <a:rPr lang="en-US"/>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pPr eaLnBrk="1" hangingPunct="1"/>
            <a:endParaRPr lang="en-US" smtClean="0"/>
          </a:p>
        </p:txBody>
      </p:sp>
      <p:sp>
        <p:nvSpPr>
          <p:cNvPr id="179204" name="Slide Number Placeholder 3"/>
          <p:cNvSpPr>
            <a:spLocks noGrp="1"/>
          </p:cNvSpPr>
          <p:nvPr>
            <p:ph type="sldNum" sz="quarter" idx="5"/>
          </p:nvPr>
        </p:nvSpPr>
        <p:spPr>
          <a:noFill/>
        </p:spPr>
        <p:txBody>
          <a:bodyPr/>
          <a:lstStyle/>
          <a:p>
            <a:fld id="{CF4455F8-13B9-48A9-8824-2CE6E684D74B}" type="slidenum">
              <a:rPr lang="en-US"/>
              <a:pPr/>
              <a:t>86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75510F2-18AD-4D79-97B4-565C2372102B}" type="slidenum">
              <a:rPr lang="en-US"/>
              <a:pPr/>
              <a:t>9</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See pages 25-26 of manual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61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1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r>
              <a:rPr lang="en-US"/>
              <a:t>International Association of Snowmobile Administrators</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DBA215F5-4D23-47AF-A04D-C643463218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291F7C-1586-4F9B-8624-E084313E2C7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5B14C19-2D44-4FB8-AB28-AE57DE1181C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45CD247-7D49-41FF-A231-1098483F18A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C37F063-4DAF-4A70-B0ED-7C0CE77DBD2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CDA54C7-3D1A-4429-995B-11B1DA3E252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CB95A9A-3432-4903-AC5A-45833BB224B3}"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B2E7A8DD-0996-42DF-9E9F-0B4448A6B3D1}"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918D478-ED4E-4CE5-8287-98DD0373C05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2512127-703C-4BF8-BDF7-72BB0A3627A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85141E2-956C-4090-86E9-715339E3FD2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0D0566D-EC9C-44B3-BF31-7B4ED01C3FA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E625DAD-EB4F-41F4-8090-0187B85A2CA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A34B2F9-6794-4931-8263-CE8506A2B869}"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7776F9DF-B689-434A-AF51-AC54B29BC6CA}"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F51A239-A630-4158-88F7-16ACE2662345}"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8E4E229-B0D0-4345-8973-DE859C568D8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EBA1F5F-5AA3-493C-BC7E-09D20518146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International Association of Snowmobile Administrators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51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9FDE7A55-19FE-46E5-A48C-3EE8933CC31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1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51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51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512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51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51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513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1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4" name="Rectangle 14"/>
          <p:cNvSpPr>
            <a:spLocks noGrp="1" noChangeArrowheads="1"/>
          </p:cNvSpPr>
          <p:nvPr>
            <p:ph type="ftr" sz="quarter" idx="3"/>
          </p:nvPr>
        </p:nvSpPr>
        <p:spPr bwMode="auto">
          <a:xfrm>
            <a:off x="2286000" y="6248400"/>
            <a:ext cx="4572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r>
              <a:rPr lang="en-US"/>
              <a:t>International Association of Snowmobile Administrators</a:t>
            </a:r>
          </a:p>
        </p:txBody>
      </p:sp>
      <p:sp>
        <p:nvSpPr>
          <p:cNvPr id="51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6"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Trailswork@aol.com" TargetMode="Externa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hyperlink" Target="http://www.snowiasa.org/"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6"/>
          <p:cNvSpPr>
            <a:spLocks noGrp="1"/>
          </p:cNvSpPr>
          <p:nvPr>
            <p:ph type="ftr" sz="quarter" idx="12"/>
          </p:nvPr>
        </p:nvSpPr>
        <p:spPr>
          <a:noFill/>
        </p:spPr>
        <p:txBody>
          <a:bodyPr/>
          <a:lstStyle/>
          <a:p>
            <a:r>
              <a:rPr lang="en-US"/>
              <a:t>International Association of Snowmobile Administrators</a:t>
            </a:r>
          </a:p>
        </p:txBody>
      </p:sp>
      <p:sp>
        <p:nvSpPr>
          <p:cNvPr id="232450" name="Rectangle 2"/>
          <p:cNvSpPr>
            <a:spLocks noGrp="1" noRot="1" noChangeArrowheads="1"/>
          </p:cNvSpPr>
          <p:nvPr>
            <p:ph type="title"/>
          </p:nvPr>
        </p:nvSpPr>
        <p:spPr>
          <a:xfrm>
            <a:off x="457200" y="1676400"/>
            <a:ext cx="8229600" cy="1828800"/>
          </a:xfrm>
        </p:spPr>
        <p:txBody>
          <a:bodyPr/>
          <a:lstStyle/>
          <a:p>
            <a:pPr eaLnBrk="1" hangingPunct="1">
              <a:defRPr/>
            </a:pPr>
            <a:r>
              <a:rPr lang="en-US" sz="5400" smtClean="0">
                <a:solidFill>
                  <a:schemeClr val="hlink"/>
                </a:solidFill>
              </a:rPr>
              <a:t>Groomer Operator Training Resource Guide</a:t>
            </a:r>
          </a:p>
        </p:txBody>
      </p:sp>
      <p:sp>
        <p:nvSpPr>
          <p:cNvPr id="232451" name="Rectangle 3"/>
          <p:cNvSpPr>
            <a:spLocks noGrp="1" noChangeArrowheads="1"/>
          </p:cNvSpPr>
          <p:nvPr>
            <p:ph type="body" sz="half" idx="1"/>
          </p:nvPr>
        </p:nvSpPr>
        <p:spPr>
          <a:xfrm>
            <a:off x="457200" y="3810000"/>
            <a:ext cx="8229600" cy="2209800"/>
          </a:xfrm>
        </p:spPr>
        <p:txBody>
          <a:bodyPr/>
          <a:lstStyle/>
          <a:p>
            <a:pPr algn="ctr" eaLnBrk="1" hangingPunct="1">
              <a:buFont typeface="Wingdings" pitchFamily="2" charset="2"/>
              <a:buNone/>
              <a:defRPr/>
            </a:pPr>
            <a:r>
              <a:rPr lang="en-US" sz="4000" smtClean="0"/>
              <a:t>Chapter 2:</a:t>
            </a:r>
          </a:p>
          <a:p>
            <a:pPr algn="ctr" eaLnBrk="1" hangingPunct="1">
              <a:buFont typeface="Wingdings" pitchFamily="2" charset="2"/>
              <a:buNone/>
              <a:defRPr/>
            </a:pPr>
            <a:r>
              <a:rPr lang="en-US" sz="4800" b="1" smtClean="0"/>
              <a:t>Grooming Equipment</a:t>
            </a:r>
          </a:p>
        </p:txBody>
      </p:sp>
      <p:pic>
        <p:nvPicPr>
          <p:cNvPr id="3077" name="Picture 4" descr="IASA"/>
          <p:cNvPicPr>
            <a:picLocks noChangeAspect="1" noChangeArrowheads="1"/>
          </p:cNvPicPr>
          <p:nvPr/>
        </p:nvPicPr>
        <p:blipFill>
          <a:blip r:embed="rId3" cstate="screen"/>
          <a:srcRect/>
          <a:stretch>
            <a:fillRect/>
          </a:stretch>
        </p:blipFill>
        <p:spPr bwMode="auto">
          <a:xfrm>
            <a:off x="1066800" y="304800"/>
            <a:ext cx="7010400" cy="1227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2"/>
          </p:nvPr>
        </p:nvSpPr>
        <p:spPr>
          <a:noFill/>
        </p:spPr>
        <p:txBody>
          <a:bodyPr/>
          <a:lstStyle/>
          <a:p>
            <a:r>
              <a:rPr lang="en-US"/>
              <a:t>International Association of Snowmobile Administrators</a:t>
            </a:r>
          </a:p>
        </p:txBody>
      </p:sp>
      <p:sp>
        <p:nvSpPr>
          <p:cNvPr id="26626"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Drag Length</a:t>
            </a:r>
          </a:p>
        </p:txBody>
      </p:sp>
      <p:sp>
        <p:nvSpPr>
          <p:cNvPr id="26627" name="Rectangle 3"/>
          <p:cNvSpPr>
            <a:spLocks noGrp="1" noChangeArrowheads="1"/>
          </p:cNvSpPr>
          <p:nvPr>
            <p:ph type="body" idx="1"/>
          </p:nvPr>
        </p:nvSpPr>
        <p:spPr>
          <a:xfrm>
            <a:off x="457200" y="1143000"/>
            <a:ext cx="8229600" cy="5105400"/>
          </a:xfrm>
        </p:spPr>
        <p:txBody>
          <a:bodyPr/>
          <a:lstStyle/>
          <a:p>
            <a:pPr eaLnBrk="1" hangingPunct="1">
              <a:defRPr/>
            </a:pPr>
            <a:r>
              <a:rPr lang="en-US" sz="3600" smtClean="0"/>
              <a:t>The longer the unit, the less tendency for it to follow the contour of the trail since it bridges from high spot to high spot, filling depressions, which leaves a smoother trail.</a:t>
            </a:r>
          </a:p>
          <a:p>
            <a:pPr eaLnBrk="1" hangingPunct="1">
              <a:defRPr/>
            </a:pPr>
            <a:r>
              <a:rPr lang="en-US" sz="3600" b="1" i="1" smtClean="0">
                <a:solidFill>
                  <a:schemeClr val="hlink"/>
                </a:solidFill>
              </a:rPr>
              <a:t>CONSTRAINT</a:t>
            </a:r>
            <a:r>
              <a:rPr lang="en-US" sz="3600" b="1" smtClean="0">
                <a:solidFill>
                  <a:schemeClr val="hlink"/>
                </a:solidFill>
              </a:rPr>
              <a:t>:</a:t>
            </a:r>
            <a:r>
              <a:rPr lang="en-US" sz="3600" smtClean="0"/>
              <a:t> too long can affect the ability to negotiate tight turns with the unit; sometimes short, fold-up drags can be beneficial for tight, twisty applications.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5"/>
          <p:cNvSpPr>
            <a:spLocks noGrp="1"/>
          </p:cNvSpPr>
          <p:nvPr>
            <p:ph type="ftr" sz="quarter" idx="12"/>
          </p:nvPr>
        </p:nvSpPr>
        <p:spPr>
          <a:noFill/>
        </p:spPr>
        <p:txBody>
          <a:bodyPr/>
          <a:lstStyle/>
          <a:p>
            <a:r>
              <a:rPr lang="en-US"/>
              <a:t>International Association of Snowmobile Administrators</a:t>
            </a:r>
          </a:p>
        </p:txBody>
      </p:sp>
      <p:sp>
        <p:nvSpPr>
          <p:cNvPr id="2867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Drag Weight</a:t>
            </a:r>
          </a:p>
        </p:txBody>
      </p:sp>
      <p:sp>
        <p:nvSpPr>
          <p:cNvPr id="28675" name="Rectangle 3"/>
          <p:cNvSpPr>
            <a:spLocks noGrp="1" noChangeArrowheads="1"/>
          </p:cNvSpPr>
          <p:nvPr>
            <p:ph type="body" idx="1"/>
          </p:nvPr>
        </p:nvSpPr>
        <p:spPr>
          <a:xfrm>
            <a:off x="457200" y="990600"/>
            <a:ext cx="8229600" cy="5105400"/>
          </a:xfrm>
        </p:spPr>
        <p:txBody>
          <a:bodyPr/>
          <a:lstStyle/>
          <a:p>
            <a:pPr eaLnBrk="1" hangingPunct="1">
              <a:defRPr/>
            </a:pPr>
            <a:r>
              <a:rPr lang="en-US" sz="3600" smtClean="0"/>
              <a:t>Generally, the heavier the drag is, the better it is able to cut through moguls and compress snow after it has been processed.</a:t>
            </a:r>
          </a:p>
          <a:p>
            <a:pPr eaLnBrk="1" hangingPunct="1">
              <a:defRPr/>
            </a:pPr>
            <a:r>
              <a:rPr lang="en-US" sz="3600" b="1" i="1" smtClean="0">
                <a:solidFill>
                  <a:schemeClr val="hlink"/>
                </a:solidFill>
              </a:rPr>
              <a:t>BUT</a:t>
            </a:r>
            <a:r>
              <a:rPr lang="en-US" sz="3600" smtClean="0"/>
              <a:t>  it should not be so heavy that it is not efficient to pull; don’t overburden the tractor with too large of a drag. Sometimes heavier drags also have more aggressive cutting blades – which also increases the burden on the tractor.</a:t>
            </a:r>
            <a:endParaRPr lang="en-US" sz="36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6"/>
          <p:cNvSpPr>
            <a:spLocks noGrp="1"/>
          </p:cNvSpPr>
          <p:nvPr>
            <p:ph type="ftr" sz="quarter" idx="12"/>
          </p:nvPr>
        </p:nvSpPr>
        <p:spPr>
          <a:noFill/>
        </p:spPr>
        <p:txBody>
          <a:bodyPr/>
          <a:lstStyle/>
          <a:p>
            <a:r>
              <a:rPr lang="en-US"/>
              <a:t>International Association of Snowmobile Administrators</a:t>
            </a:r>
          </a:p>
        </p:txBody>
      </p:sp>
      <p:sp>
        <p:nvSpPr>
          <p:cNvPr id="30722" name="Rectangle 2"/>
          <p:cNvSpPr>
            <a:spLocks noGrp="1" noRot="1" noChangeArrowheads="1"/>
          </p:cNvSpPr>
          <p:nvPr>
            <p:ph type="title"/>
          </p:nvPr>
        </p:nvSpPr>
        <p:spPr/>
        <p:txBody>
          <a:bodyPr/>
          <a:lstStyle/>
          <a:p>
            <a:pPr eaLnBrk="1" hangingPunct="1">
              <a:defRPr/>
            </a:pPr>
            <a:r>
              <a:rPr lang="en-US" sz="3200" smtClean="0">
                <a:solidFill>
                  <a:schemeClr val="hlink"/>
                </a:solidFill>
              </a:rPr>
              <a:t>Typical Multi-Blade Drag Feature:</a:t>
            </a:r>
            <a:r>
              <a:rPr lang="en-US" sz="3600" smtClean="0">
                <a:solidFill>
                  <a:schemeClr val="hlink"/>
                </a:solidFill>
              </a:rPr>
              <a:t/>
            </a:r>
            <a:br>
              <a:rPr lang="en-US" sz="3600" smtClean="0">
                <a:solidFill>
                  <a:schemeClr val="hlink"/>
                </a:solidFill>
              </a:rPr>
            </a:br>
            <a:r>
              <a:rPr lang="en-US" smtClean="0">
                <a:solidFill>
                  <a:schemeClr val="hlink"/>
                </a:solidFill>
              </a:rPr>
              <a:t>Frame &amp; Blade Configurations</a:t>
            </a:r>
          </a:p>
        </p:txBody>
      </p:sp>
      <p:pic>
        <p:nvPicPr>
          <p:cNvPr id="14340" name="Picture 9" descr="HPIM1044"/>
          <p:cNvPicPr>
            <a:picLocks noGrp="1" noChangeAspect="1" noChangeArrowheads="1"/>
          </p:cNvPicPr>
          <p:nvPr>
            <p:ph sz="half" idx="2"/>
          </p:nvPr>
        </p:nvPicPr>
        <p:blipFill>
          <a:blip r:embed="rId3" cstate="screen"/>
          <a:srcRect/>
          <a:stretch>
            <a:fillRect/>
          </a:stretch>
        </p:blipFill>
        <p:spPr>
          <a:xfrm>
            <a:off x="4648200" y="2351088"/>
            <a:ext cx="4038600" cy="3022600"/>
          </a:xfrm>
          <a:noFill/>
        </p:spPr>
      </p:pic>
      <p:pic>
        <p:nvPicPr>
          <p:cNvPr id="14341" name="Picture 11" descr="HPIM1045"/>
          <p:cNvPicPr>
            <a:picLocks noGrp="1" noChangeAspect="1" noChangeArrowheads="1"/>
          </p:cNvPicPr>
          <p:nvPr>
            <p:ph sz="half" idx="1"/>
          </p:nvPr>
        </p:nvPicPr>
        <p:blipFill>
          <a:blip r:embed="rId4" cstate="screen"/>
          <a:srcRect/>
          <a:stretch>
            <a:fillRect/>
          </a:stretch>
        </p:blipFill>
        <p:spPr>
          <a:xfrm>
            <a:off x="457200" y="2351088"/>
            <a:ext cx="4038600" cy="30226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6"/>
          <p:cNvSpPr>
            <a:spLocks noGrp="1"/>
          </p:cNvSpPr>
          <p:nvPr>
            <p:ph type="ftr" sz="quarter" idx="12"/>
          </p:nvPr>
        </p:nvSpPr>
        <p:spPr>
          <a:noFill/>
        </p:spPr>
        <p:txBody>
          <a:bodyPr/>
          <a:lstStyle/>
          <a:p>
            <a:r>
              <a:rPr lang="en-US"/>
              <a:t>International Association of Snowmobile Administrators</a:t>
            </a:r>
          </a:p>
        </p:txBody>
      </p:sp>
      <p:sp>
        <p:nvSpPr>
          <p:cNvPr id="33794" name="Rectangle 2"/>
          <p:cNvSpPr>
            <a:spLocks noGrp="1" noRot="1" noChangeArrowheads="1"/>
          </p:cNvSpPr>
          <p:nvPr>
            <p:ph type="title"/>
          </p:nvPr>
        </p:nvSpPr>
        <p:spPr>
          <a:xfrm>
            <a:off x="457200" y="274638"/>
            <a:ext cx="8229600" cy="1249362"/>
          </a:xfrm>
        </p:spPr>
        <p:txBody>
          <a:bodyPr/>
          <a:lstStyle/>
          <a:p>
            <a:pPr eaLnBrk="1" hangingPunct="1">
              <a:defRPr/>
            </a:pPr>
            <a:r>
              <a:rPr lang="en-US" sz="3200" smtClean="0">
                <a:solidFill>
                  <a:schemeClr val="hlink"/>
                </a:solidFill>
              </a:rPr>
              <a:t>Typical Multi-Blade Drag Feature:</a:t>
            </a:r>
            <a:r>
              <a:rPr lang="en-US" sz="4000" smtClean="0">
                <a:solidFill>
                  <a:schemeClr val="hlink"/>
                </a:solidFill>
              </a:rPr>
              <a:t> </a:t>
            </a:r>
            <a:br>
              <a:rPr lang="en-US" sz="4000" smtClean="0">
                <a:solidFill>
                  <a:schemeClr val="hlink"/>
                </a:solidFill>
              </a:rPr>
            </a:br>
            <a:r>
              <a:rPr lang="en-US" smtClean="0">
                <a:solidFill>
                  <a:schemeClr val="hlink"/>
                </a:solidFill>
              </a:rPr>
              <a:t>Side Rails</a:t>
            </a:r>
          </a:p>
        </p:txBody>
      </p:sp>
      <p:sp>
        <p:nvSpPr>
          <p:cNvPr id="33796" name="Rectangle 4"/>
          <p:cNvSpPr>
            <a:spLocks noGrp="1" noChangeArrowheads="1"/>
          </p:cNvSpPr>
          <p:nvPr>
            <p:ph type="body" sz="half" idx="1"/>
          </p:nvPr>
        </p:nvSpPr>
        <p:spPr>
          <a:xfrm>
            <a:off x="457200" y="1828800"/>
            <a:ext cx="8382000" cy="2133600"/>
          </a:xfrm>
        </p:spPr>
        <p:txBody>
          <a:bodyPr/>
          <a:lstStyle/>
          <a:p>
            <a:pPr eaLnBrk="1" hangingPunct="1">
              <a:defRPr/>
            </a:pPr>
            <a:r>
              <a:rPr lang="en-US" sz="3600" smtClean="0"/>
              <a:t>Outside edge of frame forms skid surfaces upon which the drag slides.</a:t>
            </a:r>
          </a:p>
          <a:p>
            <a:pPr eaLnBrk="1" hangingPunct="1">
              <a:defRPr/>
            </a:pPr>
            <a:r>
              <a:rPr lang="en-US" sz="3600" smtClean="0"/>
              <a:t>Also help keep snow contained within drag.</a:t>
            </a:r>
          </a:p>
        </p:txBody>
      </p:sp>
      <p:pic>
        <p:nvPicPr>
          <p:cNvPr id="15365" name="Picture 6" descr="siderail2"/>
          <p:cNvPicPr>
            <a:picLocks noGrp="1" noChangeAspect="1" noChangeArrowheads="1"/>
          </p:cNvPicPr>
          <p:nvPr>
            <p:ph sz="half" idx="2"/>
          </p:nvPr>
        </p:nvPicPr>
        <p:blipFill>
          <a:blip r:embed="rId3" cstate="screen"/>
          <a:srcRect/>
          <a:stretch>
            <a:fillRect/>
          </a:stretch>
        </p:blipFill>
        <p:spPr>
          <a:xfrm>
            <a:off x="457200" y="4038600"/>
            <a:ext cx="8229600" cy="202565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6"/>
          <p:cNvSpPr>
            <a:spLocks noGrp="1"/>
          </p:cNvSpPr>
          <p:nvPr>
            <p:ph type="ftr" sz="quarter" idx="12"/>
          </p:nvPr>
        </p:nvSpPr>
        <p:spPr>
          <a:noFill/>
        </p:spPr>
        <p:txBody>
          <a:bodyPr/>
          <a:lstStyle/>
          <a:p>
            <a:r>
              <a:rPr lang="en-US"/>
              <a:t>International Association of Snowmobile Administrators</a:t>
            </a:r>
          </a:p>
        </p:txBody>
      </p:sp>
      <p:sp>
        <p:nvSpPr>
          <p:cNvPr id="210946" name="Rectangle 2"/>
          <p:cNvSpPr>
            <a:spLocks noGrp="1" noRot="1" noChangeArrowheads="1"/>
          </p:cNvSpPr>
          <p:nvPr>
            <p:ph type="title"/>
          </p:nvPr>
        </p:nvSpPr>
        <p:spPr/>
        <p:txBody>
          <a:bodyPr/>
          <a:lstStyle/>
          <a:p>
            <a:pPr eaLnBrk="1" hangingPunct="1">
              <a:defRPr/>
            </a:pPr>
            <a:r>
              <a:rPr lang="en-US" sz="3200" smtClean="0">
                <a:solidFill>
                  <a:schemeClr val="hlink"/>
                </a:solidFill>
              </a:rPr>
              <a:t>Typical Multi-Blade Drag Feature:</a:t>
            </a:r>
            <a:r>
              <a:rPr lang="en-US" sz="3600" smtClean="0">
                <a:solidFill>
                  <a:schemeClr val="hlink"/>
                </a:solidFill>
              </a:rPr>
              <a:t> </a:t>
            </a:r>
            <a:br>
              <a:rPr lang="en-US" sz="3600" smtClean="0">
                <a:solidFill>
                  <a:schemeClr val="hlink"/>
                </a:solidFill>
              </a:rPr>
            </a:br>
            <a:r>
              <a:rPr lang="en-US" smtClean="0">
                <a:solidFill>
                  <a:schemeClr val="hlink"/>
                </a:solidFill>
              </a:rPr>
              <a:t>Spring Tripping Blades</a:t>
            </a:r>
          </a:p>
        </p:txBody>
      </p:sp>
      <p:sp>
        <p:nvSpPr>
          <p:cNvPr id="210947" name="Rectangle 3"/>
          <p:cNvSpPr>
            <a:spLocks noGrp="1" noChangeArrowheads="1"/>
          </p:cNvSpPr>
          <p:nvPr>
            <p:ph type="body" sz="half" idx="1"/>
          </p:nvPr>
        </p:nvSpPr>
        <p:spPr>
          <a:xfrm>
            <a:off x="457200" y="2057400"/>
            <a:ext cx="4038600" cy="4068763"/>
          </a:xfrm>
        </p:spPr>
        <p:txBody>
          <a:bodyPr/>
          <a:lstStyle/>
          <a:p>
            <a:pPr eaLnBrk="1" hangingPunct="1">
              <a:defRPr/>
            </a:pPr>
            <a:r>
              <a:rPr lang="en-US" smtClean="0"/>
              <a:t>While not all drags have blades that “trip” when the blade hits a rock or stump, it is a good feature that can help prevent equipment damage.</a:t>
            </a:r>
          </a:p>
        </p:txBody>
      </p:sp>
      <p:pic>
        <p:nvPicPr>
          <p:cNvPr id="16389" name="Picture 6" descr="HPIM3631"/>
          <p:cNvPicPr>
            <a:picLocks noGrp="1" noChangeAspect="1" noChangeArrowheads="1"/>
          </p:cNvPicPr>
          <p:nvPr>
            <p:ph sz="half" idx="2"/>
          </p:nvPr>
        </p:nvPicPr>
        <p:blipFill>
          <a:blip r:embed="rId3" cstate="screen"/>
          <a:srcRect/>
          <a:stretch>
            <a:fillRect/>
          </a:stretch>
        </p:blipFill>
        <p:spPr>
          <a:xfrm>
            <a:off x="4648200" y="2351088"/>
            <a:ext cx="4038600" cy="30226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6"/>
          <p:cNvSpPr>
            <a:spLocks noGrp="1"/>
          </p:cNvSpPr>
          <p:nvPr>
            <p:ph type="ftr" sz="quarter" idx="12"/>
          </p:nvPr>
        </p:nvSpPr>
        <p:spPr>
          <a:noFill/>
        </p:spPr>
        <p:txBody>
          <a:bodyPr/>
          <a:lstStyle/>
          <a:p>
            <a:r>
              <a:rPr lang="en-US"/>
              <a:t>International Association of Snowmobile Administrators</a:t>
            </a:r>
          </a:p>
        </p:txBody>
      </p:sp>
      <p:sp>
        <p:nvSpPr>
          <p:cNvPr id="212994"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Typical Multi-Blade Drag Feature:</a:t>
            </a:r>
            <a:r>
              <a:rPr lang="en-US" sz="4000" smtClean="0">
                <a:solidFill>
                  <a:schemeClr val="hlink"/>
                </a:solidFill>
              </a:rPr>
              <a:t> </a:t>
            </a:r>
            <a:br>
              <a:rPr lang="en-US" sz="4000" smtClean="0">
                <a:solidFill>
                  <a:schemeClr val="hlink"/>
                </a:solidFill>
              </a:rPr>
            </a:br>
            <a:r>
              <a:rPr lang="en-US" smtClean="0">
                <a:solidFill>
                  <a:schemeClr val="hlink"/>
                </a:solidFill>
              </a:rPr>
              <a:t>Cutting Blades</a:t>
            </a:r>
          </a:p>
        </p:txBody>
      </p:sp>
      <p:sp>
        <p:nvSpPr>
          <p:cNvPr id="212995" name="Rectangle 3"/>
          <p:cNvSpPr>
            <a:spLocks noGrp="1" noChangeArrowheads="1"/>
          </p:cNvSpPr>
          <p:nvPr>
            <p:ph type="body" sz="half" idx="1"/>
          </p:nvPr>
        </p:nvSpPr>
        <p:spPr>
          <a:xfrm>
            <a:off x="457200" y="2133600"/>
            <a:ext cx="4038600" cy="3992563"/>
          </a:xfrm>
        </p:spPr>
        <p:txBody>
          <a:bodyPr/>
          <a:lstStyle/>
          <a:p>
            <a:pPr eaLnBrk="1" hangingPunct="1">
              <a:lnSpc>
                <a:spcPct val="90000"/>
              </a:lnSpc>
              <a:defRPr/>
            </a:pPr>
            <a:r>
              <a:rPr lang="en-US" smtClean="0"/>
              <a:t>Should be slightly beveled so they cut into the mogul versus being straight up and down (which causes blade to skim over the top more than cut).</a:t>
            </a:r>
          </a:p>
        </p:txBody>
      </p:sp>
      <p:pic>
        <p:nvPicPr>
          <p:cNvPr id="17413" name="Picture 6" descr="HPIM3636"/>
          <p:cNvPicPr>
            <a:picLocks noGrp="1" noChangeAspect="1" noChangeArrowheads="1"/>
          </p:cNvPicPr>
          <p:nvPr>
            <p:ph sz="half" idx="2"/>
          </p:nvPr>
        </p:nvPicPr>
        <p:blipFill>
          <a:blip r:embed="rId3" cstate="screen"/>
          <a:srcRect/>
          <a:stretch>
            <a:fillRect/>
          </a:stretch>
        </p:blipFill>
        <p:spPr>
          <a:xfrm>
            <a:off x="4648200" y="2362200"/>
            <a:ext cx="4038600" cy="30226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6"/>
          <p:cNvSpPr>
            <a:spLocks noGrp="1"/>
          </p:cNvSpPr>
          <p:nvPr>
            <p:ph type="ftr" sz="quarter" idx="12"/>
          </p:nvPr>
        </p:nvSpPr>
        <p:spPr>
          <a:noFill/>
        </p:spPr>
        <p:txBody>
          <a:bodyPr/>
          <a:lstStyle/>
          <a:p>
            <a:r>
              <a:rPr lang="en-US"/>
              <a:t>International Association of Snowmobile Administrators</a:t>
            </a:r>
          </a:p>
        </p:txBody>
      </p:sp>
      <p:sp>
        <p:nvSpPr>
          <p:cNvPr id="202754"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Typical Multi-Blade Drag Feature:</a:t>
            </a:r>
            <a:r>
              <a:rPr lang="en-US" sz="4000" smtClean="0">
                <a:solidFill>
                  <a:schemeClr val="hlink"/>
                </a:solidFill>
              </a:rPr>
              <a:t> </a:t>
            </a:r>
            <a:br>
              <a:rPr lang="en-US" sz="4000" smtClean="0">
                <a:solidFill>
                  <a:schemeClr val="hlink"/>
                </a:solidFill>
              </a:rPr>
            </a:br>
            <a:r>
              <a:rPr lang="en-US" smtClean="0">
                <a:solidFill>
                  <a:schemeClr val="hlink"/>
                </a:solidFill>
              </a:rPr>
              <a:t>Cutting Blades</a:t>
            </a:r>
          </a:p>
        </p:txBody>
      </p:sp>
      <p:sp>
        <p:nvSpPr>
          <p:cNvPr id="202755" name="Rectangle 3"/>
          <p:cNvSpPr>
            <a:spLocks noGrp="1" noChangeArrowheads="1"/>
          </p:cNvSpPr>
          <p:nvPr>
            <p:ph type="body" sz="half" idx="1"/>
          </p:nvPr>
        </p:nvSpPr>
        <p:spPr>
          <a:xfrm>
            <a:off x="457200" y="1828800"/>
            <a:ext cx="4038600" cy="4297363"/>
          </a:xfrm>
        </p:spPr>
        <p:txBody>
          <a:bodyPr/>
          <a:lstStyle/>
          <a:p>
            <a:pPr eaLnBrk="1" hangingPunct="1">
              <a:defRPr/>
            </a:pPr>
            <a:r>
              <a:rPr lang="en-US" smtClean="0"/>
              <a:t>Typically mounted in a “stepped” manner where the front row is 5/8” below side rail and rear row is up to 3/4” below rail; this provides more cutting as frame is lowered.</a:t>
            </a:r>
          </a:p>
        </p:txBody>
      </p:sp>
      <p:pic>
        <p:nvPicPr>
          <p:cNvPr id="18437" name="Picture 6" descr="HPIM3515"/>
          <p:cNvPicPr>
            <a:picLocks noGrp="1" noChangeAspect="1" noChangeArrowheads="1"/>
          </p:cNvPicPr>
          <p:nvPr>
            <p:ph sz="half" idx="2"/>
          </p:nvPr>
        </p:nvPicPr>
        <p:blipFill>
          <a:blip r:embed="rId3" cstate="screen"/>
          <a:srcRect/>
          <a:stretch>
            <a:fillRect/>
          </a:stretch>
        </p:blipFill>
        <p:spPr>
          <a:xfrm>
            <a:off x="4572000" y="2286000"/>
            <a:ext cx="4419600" cy="33083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6"/>
          <p:cNvSpPr>
            <a:spLocks noGrp="1"/>
          </p:cNvSpPr>
          <p:nvPr>
            <p:ph type="ftr" sz="quarter" idx="12"/>
          </p:nvPr>
        </p:nvSpPr>
        <p:spPr>
          <a:noFill/>
        </p:spPr>
        <p:txBody>
          <a:bodyPr/>
          <a:lstStyle/>
          <a:p>
            <a:r>
              <a:rPr lang="en-US"/>
              <a:t>International Association of Snowmobile Administrators</a:t>
            </a:r>
          </a:p>
        </p:txBody>
      </p:sp>
      <p:sp>
        <p:nvSpPr>
          <p:cNvPr id="215042" name="Rectangle 2"/>
          <p:cNvSpPr>
            <a:spLocks noGrp="1" noRot="1" noChangeArrowheads="1"/>
          </p:cNvSpPr>
          <p:nvPr>
            <p:ph type="title"/>
          </p:nvPr>
        </p:nvSpPr>
        <p:spPr>
          <a:xfrm>
            <a:off x="457200" y="274638"/>
            <a:ext cx="8229600" cy="1325562"/>
          </a:xfrm>
        </p:spPr>
        <p:txBody>
          <a:bodyPr/>
          <a:lstStyle/>
          <a:p>
            <a:pPr eaLnBrk="1" hangingPunct="1">
              <a:defRPr/>
            </a:pPr>
            <a:r>
              <a:rPr lang="en-US" sz="3600" smtClean="0">
                <a:solidFill>
                  <a:schemeClr val="hlink"/>
                </a:solidFill>
              </a:rPr>
              <a:t>Typical Multi-Blade Drag Feature:</a:t>
            </a:r>
            <a:r>
              <a:rPr lang="en-US" sz="3200" smtClean="0">
                <a:solidFill>
                  <a:schemeClr val="hlink"/>
                </a:solidFill>
              </a:rPr>
              <a:t> </a:t>
            </a:r>
            <a:r>
              <a:rPr lang="en-US" smtClean="0">
                <a:solidFill>
                  <a:schemeClr val="hlink"/>
                </a:solidFill>
              </a:rPr>
              <a:t>Cutting Blades</a:t>
            </a:r>
          </a:p>
        </p:txBody>
      </p:sp>
      <p:sp>
        <p:nvSpPr>
          <p:cNvPr id="215043" name="Rectangle 3"/>
          <p:cNvSpPr>
            <a:spLocks noGrp="1" noChangeArrowheads="1"/>
          </p:cNvSpPr>
          <p:nvPr>
            <p:ph type="body" sz="half" idx="1"/>
          </p:nvPr>
        </p:nvSpPr>
        <p:spPr>
          <a:xfrm>
            <a:off x="457200" y="1905000"/>
            <a:ext cx="4038600" cy="4495800"/>
          </a:xfrm>
        </p:spPr>
        <p:txBody>
          <a:bodyPr/>
          <a:lstStyle/>
          <a:p>
            <a:pPr eaLnBrk="1" hangingPunct="1">
              <a:lnSpc>
                <a:spcPct val="80000"/>
              </a:lnSpc>
              <a:defRPr/>
            </a:pPr>
            <a:r>
              <a:rPr lang="en-US" smtClean="0"/>
              <a:t>Typically mounted in angled manner to transfer snow from outside of trail to center of trail where trail wear is often the greatest.</a:t>
            </a:r>
          </a:p>
          <a:p>
            <a:pPr eaLnBrk="1" hangingPunct="1">
              <a:lnSpc>
                <a:spcPct val="80000"/>
              </a:lnSpc>
              <a:defRPr/>
            </a:pPr>
            <a:r>
              <a:rPr lang="en-US" smtClean="0"/>
              <a:t>Serrated blades can help cut hard or icy trails.</a:t>
            </a:r>
          </a:p>
        </p:txBody>
      </p:sp>
      <p:pic>
        <p:nvPicPr>
          <p:cNvPr id="19461" name="Picture 6" descr="HPIM3630"/>
          <p:cNvPicPr>
            <a:picLocks noGrp="1" noChangeAspect="1" noChangeArrowheads="1"/>
          </p:cNvPicPr>
          <p:nvPr>
            <p:ph sz="half" idx="2"/>
          </p:nvPr>
        </p:nvPicPr>
        <p:blipFill>
          <a:blip r:embed="rId3" cstate="screen"/>
          <a:srcRect/>
          <a:stretch>
            <a:fillRect/>
          </a:stretch>
        </p:blipFill>
        <p:spPr>
          <a:xfrm>
            <a:off x="4495800" y="2236788"/>
            <a:ext cx="4343400" cy="32512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7"/>
          <p:cNvSpPr>
            <a:spLocks noGrp="1"/>
          </p:cNvSpPr>
          <p:nvPr>
            <p:ph type="ftr" sz="quarter" idx="12"/>
          </p:nvPr>
        </p:nvSpPr>
        <p:spPr>
          <a:noFill/>
        </p:spPr>
        <p:txBody>
          <a:bodyPr/>
          <a:lstStyle/>
          <a:p>
            <a:r>
              <a:rPr lang="en-US"/>
              <a:t>International Association of Snowmobile Administrators</a:t>
            </a:r>
          </a:p>
        </p:txBody>
      </p:sp>
      <p:sp>
        <p:nvSpPr>
          <p:cNvPr id="46082" name="Rectangle 2"/>
          <p:cNvSpPr>
            <a:spLocks noGrp="1" noRot="1" noChangeArrowheads="1"/>
          </p:cNvSpPr>
          <p:nvPr>
            <p:ph type="title"/>
          </p:nvPr>
        </p:nvSpPr>
        <p:spPr>
          <a:xfrm>
            <a:off x="457200" y="274638"/>
            <a:ext cx="8229600" cy="1249362"/>
          </a:xfrm>
        </p:spPr>
        <p:txBody>
          <a:bodyPr/>
          <a:lstStyle/>
          <a:p>
            <a:pPr eaLnBrk="1" hangingPunct="1">
              <a:defRPr/>
            </a:pPr>
            <a:r>
              <a:rPr lang="en-US" sz="3200" smtClean="0">
                <a:solidFill>
                  <a:schemeClr val="hlink"/>
                </a:solidFill>
              </a:rPr>
              <a:t>Typical Multi-Blade Drag Feature:</a:t>
            </a:r>
            <a:r>
              <a:rPr lang="en-US" sz="4000" smtClean="0">
                <a:solidFill>
                  <a:schemeClr val="hlink"/>
                </a:solidFill>
              </a:rPr>
              <a:t> </a:t>
            </a:r>
            <a:br>
              <a:rPr lang="en-US" sz="4000" smtClean="0">
                <a:solidFill>
                  <a:schemeClr val="hlink"/>
                </a:solidFill>
              </a:rPr>
            </a:br>
            <a:r>
              <a:rPr lang="en-US" smtClean="0">
                <a:solidFill>
                  <a:schemeClr val="hlink"/>
                </a:solidFill>
              </a:rPr>
              <a:t>Tongue</a:t>
            </a:r>
          </a:p>
        </p:txBody>
      </p:sp>
      <p:sp>
        <p:nvSpPr>
          <p:cNvPr id="46084" name="Rectangle 4"/>
          <p:cNvSpPr>
            <a:spLocks noGrp="1" noChangeArrowheads="1"/>
          </p:cNvSpPr>
          <p:nvPr>
            <p:ph type="body" sz="half" idx="1"/>
          </p:nvPr>
        </p:nvSpPr>
        <p:spPr>
          <a:xfrm>
            <a:off x="457200" y="1828800"/>
            <a:ext cx="4495800" cy="4495800"/>
          </a:xfrm>
        </p:spPr>
        <p:txBody>
          <a:bodyPr/>
          <a:lstStyle/>
          <a:p>
            <a:pPr eaLnBrk="1" hangingPunct="1">
              <a:defRPr/>
            </a:pPr>
            <a:r>
              <a:rPr lang="en-US" i="1" smtClean="0"/>
              <a:t>Top</a:t>
            </a:r>
            <a:r>
              <a:rPr lang="en-US" smtClean="0"/>
              <a:t>: </a:t>
            </a:r>
            <a:r>
              <a:rPr lang="en-US" smtClean="0">
                <a:solidFill>
                  <a:schemeClr val="hlink"/>
                </a:solidFill>
              </a:rPr>
              <a:t>Pivoting Tongue</a:t>
            </a:r>
            <a:r>
              <a:rPr lang="en-US" smtClean="0"/>
              <a:t> hinged to move up and down, but not side to side – pintle or 5</a:t>
            </a:r>
            <a:r>
              <a:rPr lang="en-US" baseline="30000" smtClean="0"/>
              <a:t>th</a:t>
            </a:r>
            <a:r>
              <a:rPr lang="en-US" smtClean="0"/>
              <a:t> wheel; hydraulics raise.</a:t>
            </a:r>
          </a:p>
          <a:p>
            <a:pPr eaLnBrk="1" hangingPunct="1">
              <a:defRPr/>
            </a:pPr>
            <a:r>
              <a:rPr lang="en-US" i="1" smtClean="0"/>
              <a:t>Bottom</a:t>
            </a:r>
            <a:r>
              <a:rPr lang="en-US" smtClean="0"/>
              <a:t>: </a:t>
            </a:r>
            <a:r>
              <a:rPr lang="en-US" smtClean="0">
                <a:solidFill>
                  <a:schemeClr val="hlink"/>
                </a:solidFill>
              </a:rPr>
              <a:t>Rigid Steer</a:t>
            </a:r>
            <a:r>
              <a:rPr lang="en-US" smtClean="0"/>
              <a:t> used behind farm tractors; steers hydraulically.</a:t>
            </a:r>
          </a:p>
        </p:txBody>
      </p:sp>
      <p:pic>
        <p:nvPicPr>
          <p:cNvPr id="20485" name="Picture 7" descr="STEER2~1_JPG"/>
          <p:cNvPicPr>
            <a:picLocks noGrp="1" noChangeAspect="1" noChangeArrowheads="1"/>
          </p:cNvPicPr>
          <p:nvPr>
            <p:ph sz="quarter" idx="3"/>
          </p:nvPr>
        </p:nvPicPr>
        <p:blipFill>
          <a:blip r:embed="rId3" cstate="screen"/>
          <a:srcRect/>
          <a:stretch>
            <a:fillRect/>
          </a:stretch>
        </p:blipFill>
        <p:spPr>
          <a:xfrm>
            <a:off x="5562600" y="4038600"/>
            <a:ext cx="2819400" cy="2114550"/>
          </a:xfrm>
          <a:noFill/>
        </p:spPr>
      </p:pic>
      <p:pic>
        <p:nvPicPr>
          <p:cNvPr id="20486" name="Picture 8"/>
          <p:cNvPicPr>
            <a:picLocks noGrp="1" noChangeAspect="1" noChangeArrowheads="1"/>
          </p:cNvPicPr>
          <p:nvPr>
            <p:ph sz="quarter" idx="2"/>
          </p:nvPr>
        </p:nvPicPr>
        <p:blipFill>
          <a:blip r:embed="rId4" cstate="screen"/>
          <a:srcRect/>
          <a:stretch>
            <a:fillRect/>
          </a:stretch>
        </p:blipFill>
        <p:spPr>
          <a:xfrm rot="10800000">
            <a:off x="5562600" y="1846263"/>
            <a:ext cx="2743200" cy="2030412"/>
          </a:xfrm>
          <a:noFill/>
          <a:ln>
            <a:solidFill>
              <a:srgbClr val="00000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5"/>
          <p:cNvSpPr>
            <a:spLocks noGrp="1"/>
          </p:cNvSpPr>
          <p:nvPr>
            <p:ph type="ftr" sz="quarter" idx="12"/>
          </p:nvPr>
        </p:nvSpPr>
        <p:spPr>
          <a:noFill/>
        </p:spPr>
        <p:txBody>
          <a:bodyPr/>
          <a:lstStyle/>
          <a:p>
            <a:r>
              <a:rPr lang="en-US"/>
              <a:t>International Association of Snowmobile Administrators</a:t>
            </a:r>
          </a:p>
        </p:txBody>
      </p:sp>
      <p:sp>
        <p:nvSpPr>
          <p:cNvPr id="48130" name="Rectangle 2"/>
          <p:cNvSpPr>
            <a:spLocks noGrp="1" noRot="1" noChangeArrowheads="1"/>
          </p:cNvSpPr>
          <p:nvPr>
            <p:ph type="title"/>
          </p:nvPr>
        </p:nvSpPr>
        <p:spPr>
          <a:xfrm>
            <a:off x="457200" y="304800"/>
            <a:ext cx="8229600" cy="2057400"/>
          </a:xfrm>
        </p:spPr>
        <p:txBody>
          <a:bodyPr/>
          <a:lstStyle/>
          <a:p>
            <a:pPr eaLnBrk="1" hangingPunct="1">
              <a:defRPr/>
            </a:pPr>
            <a:r>
              <a:rPr lang="en-US" sz="3200" smtClean="0">
                <a:solidFill>
                  <a:schemeClr val="hlink"/>
                </a:solidFill>
              </a:rPr>
              <a:t>Typical Feature: </a:t>
            </a:r>
            <a:r>
              <a:rPr lang="en-US" smtClean="0">
                <a:solidFill>
                  <a:schemeClr val="hlink"/>
                </a:solidFill>
              </a:rPr>
              <a:t>Compactor Pan</a:t>
            </a:r>
            <a:r>
              <a:rPr lang="en-US" sz="4000" smtClean="0">
                <a:solidFill>
                  <a:schemeClr val="hlink"/>
                </a:solidFill>
              </a:rPr>
              <a:t/>
            </a:r>
            <a:br>
              <a:rPr lang="en-US" sz="4000" smtClean="0">
                <a:solidFill>
                  <a:schemeClr val="hlink"/>
                </a:solidFill>
              </a:rPr>
            </a:br>
            <a:r>
              <a:rPr lang="en-US" sz="3600" smtClean="0">
                <a:solidFill>
                  <a:srgbClr val="66FF33"/>
                </a:solidFill>
              </a:rPr>
              <a:t>Angled Front</a:t>
            </a:r>
            <a:r>
              <a:rPr lang="en-US" sz="3600" smtClean="0">
                <a:solidFill>
                  <a:schemeClr val="tx1"/>
                </a:solidFill>
              </a:rPr>
              <a:t> </a:t>
            </a:r>
            <a:r>
              <a:rPr lang="en-US" sz="3600" b="0" smtClean="0">
                <a:solidFill>
                  <a:schemeClr val="tx1"/>
                </a:solidFill>
              </a:rPr>
              <a:t>to catch and spread snow evenly across and under the pan.</a:t>
            </a:r>
            <a:r>
              <a:rPr lang="en-US" sz="4000" smtClean="0">
                <a:solidFill>
                  <a:schemeClr val="hlink"/>
                </a:solidFill>
              </a:rPr>
              <a:t> </a:t>
            </a:r>
          </a:p>
        </p:txBody>
      </p:sp>
      <p:pic>
        <p:nvPicPr>
          <p:cNvPr id="21508" name="Picture 5" descr="mm pan"/>
          <p:cNvPicPr>
            <a:picLocks noGrp="1" noChangeAspect="1" noChangeArrowheads="1"/>
          </p:cNvPicPr>
          <p:nvPr>
            <p:ph idx="1"/>
          </p:nvPr>
        </p:nvPicPr>
        <p:blipFill>
          <a:blip r:embed="rId3" cstate="screen"/>
          <a:srcRect/>
          <a:stretch>
            <a:fillRect/>
          </a:stretch>
        </p:blipFill>
        <p:spPr>
          <a:xfrm>
            <a:off x="1981200" y="2438400"/>
            <a:ext cx="5029200" cy="3783013"/>
          </a:xfrm>
          <a:noFill/>
        </p:spPr>
      </p:pic>
      <p:sp>
        <p:nvSpPr>
          <p:cNvPr id="21509" name="Line 6"/>
          <p:cNvSpPr>
            <a:spLocks noChangeShapeType="1"/>
          </p:cNvSpPr>
          <p:nvPr/>
        </p:nvSpPr>
        <p:spPr bwMode="auto">
          <a:xfrm rot="5400000" flipH="1" flipV="1">
            <a:off x="2171700" y="4762500"/>
            <a:ext cx="685800" cy="762000"/>
          </a:xfrm>
          <a:prstGeom prst="line">
            <a:avLst/>
          </a:prstGeom>
          <a:noFill/>
          <a:ln w="101600">
            <a:solidFill>
              <a:srgbClr val="66FF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8"/>
          <p:cNvSpPr>
            <a:spLocks noGrp="1"/>
          </p:cNvSpPr>
          <p:nvPr>
            <p:ph type="ftr" sz="quarter" idx="12"/>
          </p:nvPr>
        </p:nvSpPr>
        <p:spPr>
          <a:noFill/>
        </p:spPr>
        <p:txBody>
          <a:bodyPr/>
          <a:lstStyle/>
          <a:p>
            <a:r>
              <a:rPr lang="en-US"/>
              <a:t>International Association of Snowmobile Administrators</a:t>
            </a:r>
          </a:p>
        </p:txBody>
      </p:sp>
      <p:sp>
        <p:nvSpPr>
          <p:cNvPr id="23554" name="Rectangle 2"/>
          <p:cNvSpPr>
            <a:spLocks noGrp="1" noRot="1" noChangeArrowheads="1"/>
          </p:cNvSpPr>
          <p:nvPr>
            <p:ph type="title" sz="quarter"/>
          </p:nvPr>
        </p:nvSpPr>
        <p:spPr>
          <a:xfrm>
            <a:off x="304800" y="274638"/>
            <a:ext cx="8534400" cy="639762"/>
          </a:xfrm>
        </p:spPr>
        <p:txBody>
          <a:bodyPr/>
          <a:lstStyle/>
          <a:p>
            <a:pPr eaLnBrk="1" hangingPunct="1">
              <a:defRPr/>
            </a:pPr>
            <a:r>
              <a:rPr lang="en-US" sz="3600" smtClean="0">
                <a:solidFill>
                  <a:schemeClr val="hlink"/>
                </a:solidFill>
              </a:rPr>
              <a:t>Select the Right Equipment for </a:t>
            </a:r>
            <a:r>
              <a:rPr lang="en-US" sz="3600" i="1" smtClean="0">
                <a:solidFill>
                  <a:srgbClr val="33CC33"/>
                </a:solidFill>
              </a:rPr>
              <a:t>Your</a:t>
            </a:r>
            <a:r>
              <a:rPr lang="en-US" sz="3600" smtClean="0">
                <a:solidFill>
                  <a:schemeClr val="hlink"/>
                </a:solidFill>
              </a:rPr>
              <a:t> Area</a:t>
            </a:r>
            <a:r>
              <a:rPr lang="en-US" sz="4000" smtClean="0">
                <a:solidFill>
                  <a:schemeClr val="hlink"/>
                </a:solidFill>
              </a:rPr>
              <a:t> </a:t>
            </a:r>
          </a:p>
        </p:txBody>
      </p:sp>
      <p:pic>
        <p:nvPicPr>
          <p:cNvPr id="4100" name="Picture 3" descr="surtrac"/>
          <p:cNvPicPr>
            <a:picLocks noGrp="1" noChangeAspect="1" noChangeArrowheads="1"/>
          </p:cNvPicPr>
          <p:nvPr>
            <p:ph sz="quarter" idx="3"/>
          </p:nvPr>
        </p:nvPicPr>
        <p:blipFill>
          <a:blip r:embed="rId3" cstate="screen"/>
          <a:srcRect/>
          <a:stretch>
            <a:fillRect/>
          </a:stretch>
        </p:blipFill>
        <p:spPr>
          <a:xfrm>
            <a:off x="609600" y="3657600"/>
            <a:ext cx="4876800" cy="2595563"/>
          </a:xfrm>
          <a:noFill/>
        </p:spPr>
      </p:pic>
      <p:pic>
        <p:nvPicPr>
          <p:cNvPr id="4101" name="Picture 4" descr="groom2a"/>
          <p:cNvPicPr>
            <a:picLocks noGrp="1" noChangeAspect="1" noChangeArrowheads="1"/>
          </p:cNvPicPr>
          <p:nvPr>
            <p:ph sz="quarter" idx="1"/>
          </p:nvPr>
        </p:nvPicPr>
        <p:blipFill>
          <a:blip r:embed="rId4" cstate="screen"/>
          <a:srcRect/>
          <a:stretch>
            <a:fillRect/>
          </a:stretch>
        </p:blipFill>
        <p:spPr>
          <a:xfrm>
            <a:off x="1143000" y="1066800"/>
            <a:ext cx="4205288" cy="2657475"/>
          </a:xfrm>
          <a:noFill/>
        </p:spPr>
      </p:pic>
      <p:pic>
        <p:nvPicPr>
          <p:cNvPr id="4102" name="Picture 5" descr="groom2b"/>
          <p:cNvPicPr>
            <a:picLocks noGrp="1" noChangeAspect="1" noChangeArrowheads="1"/>
          </p:cNvPicPr>
          <p:nvPr>
            <p:ph sz="quarter" idx="2"/>
          </p:nvPr>
        </p:nvPicPr>
        <p:blipFill>
          <a:blip r:embed="rId5" cstate="screen"/>
          <a:srcRect/>
          <a:stretch>
            <a:fillRect/>
          </a:stretch>
        </p:blipFill>
        <p:spPr>
          <a:xfrm>
            <a:off x="5334000" y="1066800"/>
            <a:ext cx="2700338" cy="2743200"/>
          </a:xfrm>
          <a:noFill/>
        </p:spPr>
      </p:pic>
      <p:pic>
        <p:nvPicPr>
          <p:cNvPr id="4103" name="Picture 8" descr="200 Trail w PT2000"/>
          <p:cNvPicPr>
            <a:picLocks noGrp="1" noChangeAspect="1" noChangeArrowheads="1"/>
          </p:cNvPicPr>
          <p:nvPr>
            <p:ph sz="quarter" idx="4"/>
          </p:nvPr>
        </p:nvPicPr>
        <p:blipFill>
          <a:blip r:embed="rId6" cstate="screen"/>
          <a:srcRect/>
          <a:stretch>
            <a:fillRect/>
          </a:stretch>
        </p:blipFill>
        <p:spPr>
          <a:xfrm>
            <a:off x="5410200" y="3810000"/>
            <a:ext cx="3176588" cy="2452688"/>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5"/>
          <p:cNvSpPr>
            <a:spLocks noGrp="1"/>
          </p:cNvSpPr>
          <p:nvPr>
            <p:ph type="ftr" sz="quarter" idx="12"/>
          </p:nvPr>
        </p:nvSpPr>
        <p:spPr>
          <a:noFill/>
        </p:spPr>
        <p:txBody>
          <a:bodyPr/>
          <a:lstStyle/>
          <a:p>
            <a:r>
              <a:rPr lang="en-US"/>
              <a:t>International Association of Snowmobile Administrators</a:t>
            </a:r>
          </a:p>
        </p:txBody>
      </p:sp>
      <p:sp>
        <p:nvSpPr>
          <p:cNvPr id="235522" name="Rectangle 2"/>
          <p:cNvSpPr>
            <a:spLocks noGrp="1" noRot="1" noChangeArrowheads="1"/>
          </p:cNvSpPr>
          <p:nvPr>
            <p:ph type="title"/>
          </p:nvPr>
        </p:nvSpPr>
        <p:spPr>
          <a:xfrm>
            <a:off x="457200" y="304800"/>
            <a:ext cx="8229600" cy="2057400"/>
          </a:xfrm>
        </p:spPr>
        <p:txBody>
          <a:bodyPr/>
          <a:lstStyle/>
          <a:p>
            <a:pPr eaLnBrk="1" hangingPunct="1">
              <a:defRPr/>
            </a:pPr>
            <a:r>
              <a:rPr lang="en-US" sz="3200" smtClean="0">
                <a:solidFill>
                  <a:schemeClr val="hlink"/>
                </a:solidFill>
              </a:rPr>
              <a:t>Typical Feature:</a:t>
            </a:r>
            <a:r>
              <a:rPr lang="en-US" sz="4000" smtClean="0">
                <a:solidFill>
                  <a:schemeClr val="hlink"/>
                </a:solidFill>
              </a:rPr>
              <a:t> </a:t>
            </a:r>
            <a:r>
              <a:rPr lang="en-US" smtClean="0">
                <a:solidFill>
                  <a:schemeClr val="hlink"/>
                </a:solidFill>
              </a:rPr>
              <a:t>Compactor Pan</a:t>
            </a:r>
            <a:r>
              <a:rPr lang="en-US" sz="4000" smtClean="0">
                <a:solidFill>
                  <a:schemeClr val="hlink"/>
                </a:solidFill>
              </a:rPr>
              <a:t> </a:t>
            </a:r>
            <a:br>
              <a:rPr lang="en-US" sz="4000" smtClean="0">
                <a:solidFill>
                  <a:schemeClr val="hlink"/>
                </a:solidFill>
              </a:rPr>
            </a:br>
            <a:r>
              <a:rPr lang="en-US" sz="3600" smtClean="0">
                <a:solidFill>
                  <a:srgbClr val="66FF33"/>
                </a:solidFill>
              </a:rPr>
              <a:t>Rear Radius Lip</a:t>
            </a:r>
            <a:r>
              <a:rPr lang="en-US" sz="3600" smtClean="0">
                <a:solidFill>
                  <a:schemeClr val="tx1"/>
                </a:solidFill>
              </a:rPr>
              <a:t> </a:t>
            </a:r>
            <a:r>
              <a:rPr lang="en-US" sz="3600" b="0" smtClean="0">
                <a:solidFill>
                  <a:schemeClr val="tx1"/>
                </a:solidFill>
              </a:rPr>
              <a:t>to aid “ramping up” when backing up in soft snow.</a:t>
            </a:r>
            <a:r>
              <a:rPr lang="en-US" sz="4000" smtClean="0">
                <a:solidFill>
                  <a:schemeClr val="hlink"/>
                </a:solidFill>
              </a:rPr>
              <a:t> </a:t>
            </a:r>
          </a:p>
        </p:txBody>
      </p:sp>
      <p:pic>
        <p:nvPicPr>
          <p:cNvPr id="22532" name="Picture 8" descr="rear lip"/>
          <p:cNvPicPr>
            <a:picLocks noGrp="1" noChangeAspect="1" noChangeArrowheads="1"/>
          </p:cNvPicPr>
          <p:nvPr>
            <p:ph idx="1"/>
          </p:nvPr>
        </p:nvPicPr>
        <p:blipFill>
          <a:blip r:embed="rId3" cstate="screen"/>
          <a:srcRect/>
          <a:stretch>
            <a:fillRect/>
          </a:stretch>
        </p:blipFill>
        <p:spPr>
          <a:xfrm>
            <a:off x="457200" y="2667000"/>
            <a:ext cx="8229600" cy="3017838"/>
          </a:xfrm>
          <a:noFill/>
        </p:spPr>
      </p:pic>
      <p:sp>
        <p:nvSpPr>
          <p:cNvPr id="22533" name="Line 9"/>
          <p:cNvSpPr>
            <a:spLocks noChangeShapeType="1"/>
          </p:cNvSpPr>
          <p:nvPr/>
        </p:nvSpPr>
        <p:spPr bwMode="auto">
          <a:xfrm rot="5400000">
            <a:off x="4267200" y="3886200"/>
            <a:ext cx="533400" cy="838200"/>
          </a:xfrm>
          <a:prstGeom prst="line">
            <a:avLst/>
          </a:prstGeom>
          <a:noFill/>
          <a:ln w="88900">
            <a:solidFill>
              <a:srgbClr val="66FF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7"/>
          <p:cNvSpPr>
            <a:spLocks noGrp="1"/>
          </p:cNvSpPr>
          <p:nvPr>
            <p:ph type="ftr" sz="quarter" idx="12"/>
          </p:nvPr>
        </p:nvSpPr>
        <p:spPr>
          <a:noFill/>
        </p:spPr>
        <p:txBody>
          <a:bodyPr/>
          <a:lstStyle/>
          <a:p>
            <a:r>
              <a:rPr lang="en-US"/>
              <a:t>International Association of Snowmobile Administrators</a:t>
            </a:r>
          </a:p>
        </p:txBody>
      </p:sp>
      <p:sp>
        <p:nvSpPr>
          <p:cNvPr id="54274" name="Rectangle 2"/>
          <p:cNvSpPr>
            <a:spLocks noGrp="1" noRot="1" noChangeArrowheads="1"/>
          </p:cNvSpPr>
          <p:nvPr>
            <p:ph type="title"/>
          </p:nvPr>
        </p:nvSpPr>
        <p:spPr/>
        <p:txBody>
          <a:bodyPr/>
          <a:lstStyle/>
          <a:p>
            <a:pPr eaLnBrk="1" hangingPunct="1">
              <a:defRPr/>
            </a:pPr>
            <a:r>
              <a:rPr lang="en-US" sz="3200" smtClean="0">
                <a:solidFill>
                  <a:schemeClr val="hlink"/>
                </a:solidFill>
              </a:rPr>
              <a:t>Typical Drag Feature: </a:t>
            </a:r>
            <a:br>
              <a:rPr lang="en-US" sz="3200" smtClean="0">
                <a:solidFill>
                  <a:schemeClr val="hlink"/>
                </a:solidFill>
              </a:rPr>
            </a:br>
            <a:r>
              <a:rPr lang="en-US" smtClean="0">
                <a:solidFill>
                  <a:schemeClr val="hlink"/>
                </a:solidFill>
              </a:rPr>
              <a:t>Skegs</a:t>
            </a:r>
          </a:p>
        </p:txBody>
      </p:sp>
      <p:sp>
        <p:nvSpPr>
          <p:cNvPr id="54276" name="Rectangle 4"/>
          <p:cNvSpPr>
            <a:spLocks noGrp="1" noChangeArrowheads="1"/>
          </p:cNvSpPr>
          <p:nvPr>
            <p:ph type="body" sz="half" idx="1"/>
          </p:nvPr>
        </p:nvSpPr>
        <p:spPr/>
        <p:txBody>
          <a:bodyPr/>
          <a:lstStyle/>
          <a:p>
            <a:pPr eaLnBrk="1" hangingPunct="1">
              <a:defRPr/>
            </a:pPr>
            <a:r>
              <a:rPr lang="en-US" smtClean="0"/>
              <a:t>Hardened steel runners mounted on bottom of pan to reduce side hill slippage (some use a “pizza wheel” for this) and to help prevent premature wear on pan.</a:t>
            </a:r>
          </a:p>
        </p:txBody>
      </p:sp>
      <p:pic>
        <p:nvPicPr>
          <p:cNvPr id="23557" name="Picture 6" descr="skeg2"/>
          <p:cNvPicPr>
            <a:picLocks noGrp="1" noChangeAspect="1" noChangeArrowheads="1"/>
          </p:cNvPicPr>
          <p:nvPr>
            <p:ph sz="quarter" idx="2"/>
          </p:nvPr>
        </p:nvPicPr>
        <p:blipFill>
          <a:blip r:embed="rId3" cstate="screen"/>
          <a:srcRect/>
          <a:stretch>
            <a:fillRect/>
          </a:stretch>
        </p:blipFill>
        <p:spPr>
          <a:xfrm>
            <a:off x="5562600" y="1447800"/>
            <a:ext cx="3019425" cy="2389188"/>
          </a:xfrm>
          <a:noFill/>
          <a:ln>
            <a:solidFill>
              <a:srgbClr val="000000"/>
            </a:solidFill>
          </a:ln>
        </p:spPr>
      </p:pic>
      <p:sp>
        <p:nvSpPr>
          <p:cNvPr id="23558" name="WordArt 7"/>
          <p:cNvSpPr>
            <a:spLocks noChangeArrowheads="1" noChangeShapeType="1" noTextEdit="1"/>
          </p:cNvSpPr>
          <p:nvPr/>
        </p:nvSpPr>
        <p:spPr bwMode="auto">
          <a:xfrm>
            <a:off x="5562600" y="1676400"/>
            <a:ext cx="2962275" cy="630238"/>
          </a:xfrm>
          <a:prstGeom prst="rect">
            <a:avLst/>
          </a:prstGeom>
        </p:spPr>
        <p:txBody>
          <a:bodyPr wrap="none" fromWordArt="1">
            <a:prstTxWarp prst="textSlantUp">
              <a:avLst>
                <a:gd name="adj" fmla="val 32056"/>
              </a:avLst>
            </a:prstTxWarp>
          </a:bodyPr>
          <a:lstStyle/>
          <a:p>
            <a:pPr algn="ctr"/>
            <a:r>
              <a:rPr lang="en-US" sz="28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Skeg marks on trail</a:t>
            </a:r>
          </a:p>
        </p:txBody>
      </p:sp>
      <p:sp>
        <p:nvSpPr>
          <p:cNvPr id="23559" name="Line 9"/>
          <p:cNvSpPr>
            <a:spLocks noChangeShapeType="1"/>
          </p:cNvSpPr>
          <p:nvPr/>
        </p:nvSpPr>
        <p:spPr bwMode="auto">
          <a:xfrm rot="5400000">
            <a:off x="7239000" y="2362200"/>
            <a:ext cx="609600" cy="457200"/>
          </a:xfrm>
          <a:prstGeom prst="line">
            <a:avLst/>
          </a:prstGeom>
          <a:noFill/>
          <a:ln w="88900">
            <a:solidFill>
              <a:srgbClr val="FF0000"/>
            </a:solidFill>
            <a:round/>
            <a:headEnd/>
            <a:tailEnd type="triangle" w="med" len="med"/>
          </a:ln>
        </p:spPr>
        <p:txBody>
          <a:bodyPr/>
          <a:lstStyle/>
          <a:p>
            <a:endParaRPr lang="en-US"/>
          </a:p>
        </p:txBody>
      </p:sp>
      <p:pic>
        <p:nvPicPr>
          <p:cNvPr id="23560" name="Picture 13" descr="HPIM3629"/>
          <p:cNvPicPr>
            <a:picLocks noGrp="1" noChangeAspect="1" noChangeArrowheads="1"/>
          </p:cNvPicPr>
          <p:nvPr>
            <p:ph sz="quarter" idx="3"/>
          </p:nvPr>
        </p:nvPicPr>
        <p:blipFill>
          <a:blip r:embed="rId4" cstate="screen"/>
          <a:srcRect/>
          <a:stretch>
            <a:fillRect/>
          </a:stretch>
        </p:blipFill>
        <p:spPr>
          <a:xfrm>
            <a:off x="4724400" y="3276600"/>
            <a:ext cx="3886200" cy="2909888"/>
          </a:xfrm>
          <a:noFill/>
        </p:spPr>
      </p:pic>
      <p:sp>
        <p:nvSpPr>
          <p:cNvPr id="23561" name="Line 16"/>
          <p:cNvSpPr>
            <a:spLocks noChangeShapeType="1"/>
          </p:cNvSpPr>
          <p:nvPr/>
        </p:nvSpPr>
        <p:spPr bwMode="auto">
          <a:xfrm>
            <a:off x="6324600" y="5105400"/>
            <a:ext cx="0" cy="0"/>
          </a:xfrm>
          <a:prstGeom prst="line">
            <a:avLst/>
          </a:prstGeom>
          <a:noFill/>
          <a:ln w="76200">
            <a:solidFill>
              <a:srgbClr val="FF3300"/>
            </a:solidFill>
            <a:round/>
            <a:headEnd type="triangle" w="med" len="med"/>
            <a:tailEnd type="triangle" w="lg" len="med"/>
          </a:ln>
        </p:spPr>
        <p:txBody>
          <a:bodyPr/>
          <a:lstStyle/>
          <a:p>
            <a:endParaRPr lang="en-US"/>
          </a:p>
        </p:txBody>
      </p:sp>
      <p:sp>
        <p:nvSpPr>
          <p:cNvPr id="23562" name="Line 17"/>
          <p:cNvSpPr>
            <a:spLocks noChangeShapeType="1"/>
          </p:cNvSpPr>
          <p:nvPr/>
        </p:nvSpPr>
        <p:spPr bwMode="auto">
          <a:xfrm rot="16200000" flipV="1">
            <a:off x="5060950" y="5149850"/>
            <a:ext cx="381000" cy="292100"/>
          </a:xfrm>
          <a:prstGeom prst="line">
            <a:avLst/>
          </a:prstGeom>
          <a:noFill/>
          <a:ln w="88900">
            <a:solidFill>
              <a:srgbClr val="FF0000"/>
            </a:solidFill>
            <a:round/>
            <a:headEnd/>
            <a:tailEnd type="triangle" w="med" len="med"/>
          </a:ln>
        </p:spPr>
        <p:txBody>
          <a:bodyPr/>
          <a:lstStyle/>
          <a:p>
            <a:endParaRPr lang="en-US"/>
          </a:p>
        </p:txBody>
      </p:sp>
      <p:sp>
        <p:nvSpPr>
          <p:cNvPr id="23563" name="Line 18"/>
          <p:cNvSpPr>
            <a:spLocks noChangeShapeType="1"/>
          </p:cNvSpPr>
          <p:nvPr/>
        </p:nvSpPr>
        <p:spPr bwMode="auto">
          <a:xfrm rot="16200000" flipV="1">
            <a:off x="5829300" y="5143500"/>
            <a:ext cx="381000" cy="152400"/>
          </a:xfrm>
          <a:prstGeom prst="line">
            <a:avLst/>
          </a:prstGeom>
          <a:noFill/>
          <a:ln w="88900">
            <a:solidFill>
              <a:srgbClr val="FF0000"/>
            </a:solidFill>
            <a:round/>
            <a:headEnd/>
            <a:tailEnd type="triangle" w="med" len="med"/>
          </a:ln>
        </p:spPr>
        <p:txBody>
          <a:bodyPr/>
          <a:lstStyle/>
          <a:p>
            <a:endParaRPr lang="en-US"/>
          </a:p>
        </p:txBody>
      </p:sp>
      <p:sp>
        <p:nvSpPr>
          <p:cNvPr id="23564" name="Line 19"/>
          <p:cNvSpPr>
            <a:spLocks noChangeShapeType="1"/>
          </p:cNvSpPr>
          <p:nvPr/>
        </p:nvSpPr>
        <p:spPr bwMode="auto">
          <a:xfrm rot="16200000" flipV="1">
            <a:off x="6438900" y="5067300"/>
            <a:ext cx="381000" cy="152400"/>
          </a:xfrm>
          <a:prstGeom prst="line">
            <a:avLst/>
          </a:prstGeom>
          <a:noFill/>
          <a:ln w="88900">
            <a:solidFill>
              <a:srgbClr val="FF0000"/>
            </a:solidFill>
            <a:round/>
            <a:headEnd/>
            <a:tailEnd type="triangle" w="med" len="med"/>
          </a:ln>
        </p:spPr>
        <p:txBody>
          <a:bodyPr/>
          <a:lstStyle/>
          <a:p>
            <a:endParaRPr lang="en-US"/>
          </a:p>
        </p:txBody>
      </p:sp>
      <p:sp>
        <p:nvSpPr>
          <p:cNvPr id="23565" name="WordArt 20"/>
          <p:cNvSpPr>
            <a:spLocks noChangeArrowheads="1" noChangeShapeType="1" noTextEdit="1"/>
          </p:cNvSpPr>
          <p:nvPr/>
        </p:nvSpPr>
        <p:spPr bwMode="auto">
          <a:xfrm>
            <a:off x="6248400" y="5334000"/>
            <a:ext cx="876300" cy="965200"/>
          </a:xfrm>
          <a:prstGeom prst="rect">
            <a:avLst/>
          </a:prstGeom>
        </p:spPr>
        <p:txBody>
          <a:bodyPr wrap="none" fromWordArt="1">
            <a:prstTxWarp prst="textSlantUp">
              <a:avLst>
                <a:gd name="adj" fmla="val 32056"/>
              </a:avLst>
            </a:prstTxWarp>
          </a:bodyPr>
          <a:lstStyle/>
          <a:p>
            <a:pPr algn="ctr"/>
            <a:r>
              <a:rPr lang="en-US" sz="28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Skegs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6"/>
          <p:cNvSpPr>
            <a:spLocks noGrp="1"/>
          </p:cNvSpPr>
          <p:nvPr>
            <p:ph type="ftr" sz="quarter" idx="12"/>
          </p:nvPr>
        </p:nvSpPr>
        <p:spPr>
          <a:noFill/>
        </p:spPr>
        <p:txBody>
          <a:bodyPr/>
          <a:lstStyle/>
          <a:p>
            <a:r>
              <a:rPr lang="en-US"/>
              <a:t>International Association of Snowmobile Administrators</a:t>
            </a:r>
          </a:p>
        </p:txBody>
      </p:sp>
      <p:sp>
        <p:nvSpPr>
          <p:cNvPr id="221186" name="Rectangle 2"/>
          <p:cNvSpPr>
            <a:spLocks noGrp="1" noRot="1" noChangeArrowheads="1"/>
          </p:cNvSpPr>
          <p:nvPr>
            <p:ph type="title"/>
          </p:nvPr>
        </p:nvSpPr>
        <p:spPr>
          <a:xfrm>
            <a:off x="457200" y="274638"/>
            <a:ext cx="8229600" cy="1249362"/>
          </a:xfrm>
        </p:spPr>
        <p:txBody>
          <a:bodyPr/>
          <a:lstStyle/>
          <a:p>
            <a:pPr eaLnBrk="1" hangingPunct="1">
              <a:defRPr/>
            </a:pPr>
            <a:r>
              <a:rPr lang="en-US" sz="3200" smtClean="0">
                <a:solidFill>
                  <a:schemeClr val="hlink"/>
                </a:solidFill>
              </a:rPr>
              <a:t>Typical Drag Feature:</a:t>
            </a:r>
            <a:r>
              <a:rPr lang="en-US" sz="2800" smtClean="0">
                <a:solidFill>
                  <a:schemeClr val="hlink"/>
                </a:solidFill>
              </a:rPr>
              <a:t> </a:t>
            </a:r>
            <a:br>
              <a:rPr lang="en-US" sz="2800" smtClean="0">
                <a:solidFill>
                  <a:schemeClr val="hlink"/>
                </a:solidFill>
              </a:rPr>
            </a:br>
            <a:r>
              <a:rPr lang="en-US" sz="4000" smtClean="0">
                <a:solidFill>
                  <a:schemeClr val="hlink"/>
                </a:solidFill>
              </a:rPr>
              <a:t>Quick Release Features</a:t>
            </a:r>
          </a:p>
        </p:txBody>
      </p:sp>
      <p:sp>
        <p:nvSpPr>
          <p:cNvPr id="221187" name="Rectangle 3"/>
          <p:cNvSpPr>
            <a:spLocks noGrp="1" noChangeArrowheads="1"/>
          </p:cNvSpPr>
          <p:nvPr>
            <p:ph type="body" sz="half" idx="1"/>
          </p:nvPr>
        </p:nvSpPr>
        <p:spPr>
          <a:xfrm>
            <a:off x="457200" y="1752600"/>
            <a:ext cx="4038600" cy="4343400"/>
          </a:xfrm>
        </p:spPr>
        <p:txBody>
          <a:bodyPr/>
          <a:lstStyle/>
          <a:p>
            <a:pPr eaLnBrk="1" hangingPunct="1">
              <a:lnSpc>
                <a:spcPct val="90000"/>
              </a:lnSpc>
              <a:defRPr/>
            </a:pPr>
            <a:r>
              <a:rPr lang="en-US" b="1" smtClean="0">
                <a:solidFill>
                  <a:srgbClr val="FF3300"/>
                </a:solidFill>
              </a:rPr>
              <a:t>Shear bolt in hitch</a:t>
            </a:r>
            <a:r>
              <a:rPr lang="en-US" sz="2800" smtClean="0"/>
              <a:t> (or a spring hitch) helps prevent major damage from hitting rocks and stumps.</a:t>
            </a:r>
          </a:p>
          <a:p>
            <a:pPr eaLnBrk="1" hangingPunct="1">
              <a:lnSpc>
                <a:spcPct val="90000"/>
              </a:lnSpc>
              <a:defRPr/>
            </a:pPr>
            <a:r>
              <a:rPr lang="en-US" b="1" smtClean="0">
                <a:solidFill>
                  <a:srgbClr val="66FF33"/>
                </a:solidFill>
              </a:rPr>
              <a:t>Quick-release couplings</a:t>
            </a:r>
            <a:r>
              <a:rPr lang="en-US" sz="2800" smtClean="0"/>
              <a:t> help ensure hydraulic system isn’t torn out when shear bolt releases.</a:t>
            </a:r>
          </a:p>
        </p:txBody>
      </p:sp>
      <p:pic>
        <p:nvPicPr>
          <p:cNvPr id="24581" name="Picture 8" descr="HPIM3634"/>
          <p:cNvPicPr>
            <a:picLocks noGrp="1" noChangeAspect="1" noChangeArrowheads="1"/>
          </p:cNvPicPr>
          <p:nvPr>
            <p:ph sz="half" idx="2"/>
          </p:nvPr>
        </p:nvPicPr>
        <p:blipFill>
          <a:blip r:embed="rId3" cstate="screen"/>
          <a:srcRect/>
          <a:stretch>
            <a:fillRect/>
          </a:stretch>
        </p:blipFill>
        <p:spPr>
          <a:xfrm>
            <a:off x="4648200" y="2351088"/>
            <a:ext cx="4038600" cy="3022600"/>
          </a:xfrm>
          <a:noFill/>
        </p:spPr>
      </p:pic>
      <p:sp>
        <p:nvSpPr>
          <p:cNvPr id="24582" name="Line 9"/>
          <p:cNvSpPr>
            <a:spLocks noChangeShapeType="1"/>
          </p:cNvSpPr>
          <p:nvPr/>
        </p:nvSpPr>
        <p:spPr bwMode="auto">
          <a:xfrm rot="10800000">
            <a:off x="7696200" y="3124200"/>
            <a:ext cx="0" cy="914400"/>
          </a:xfrm>
          <a:prstGeom prst="line">
            <a:avLst/>
          </a:prstGeom>
          <a:noFill/>
          <a:ln w="88900">
            <a:solidFill>
              <a:srgbClr val="00FF00"/>
            </a:solidFill>
            <a:round/>
            <a:headEnd/>
            <a:tailEnd type="triangle" w="med" len="med"/>
          </a:ln>
        </p:spPr>
        <p:txBody>
          <a:bodyPr/>
          <a:lstStyle/>
          <a:p>
            <a:endParaRPr lang="en-US"/>
          </a:p>
        </p:txBody>
      </p:sp>
      <p:sp>
        <p:nvSpPr>
          <p:cNvPr id="24583" name="Line 10"/>
          <p:cNvSpPr>
            <a:spLocks noChangeShapeType="1"/>
          </p:cNvSpPr>
          <p:nvPr/>
        </p:nvSpPr>
        <p:spPr bwMode="auto">
          <a:xfrm rot="10800000" flipH="1">
            <a:off x="5105400" y="4572000"/>
            <a:ext cx="533400" cy="609600"/>
          </a:xfrm>
          <a:prstGeom prst="line">
            <a:avLst/>
          </a:prstGeom>
          <a:noFill/>
          <a:ln w="889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7"/>
          <p:cNvSpPr>
            <a:spLocks noGrp="1"/>
          </p:cNvSpPr>
          <p:nvPr>
            <p:ph type="ftr" sz="quarter" idx="12"/>
          </p:nvPr>
        </p:nvSpPr>
        <p:spPr>
          <a:noFill/>
        </p:spPr>
        <p:txBody>
          <a:bodyPr/>
          <a:lstStyle/>
          <a:p>
            <a:r>
              <a:rPr lang="en-US"/>
              <a:t>International Association of Snowmobile Administrators</a:t>
            </a:r>
          </a:p>
        </p:txBody>
      </p:sp>
      <p:sp>
        <p:nvSpPr>
          <p:cNvPr id="57346" name="Rectangle 2"/>
          <p:cNvSpPr>
            <a:spLocks noGrp="1" noRot="1" noChangeArrowheads="1"/>
          </p:cNvSpPr>
          <p:nvPr>
            <p:ph type="title"/>
          </p:nvPr>
        </p:nvSpPr>
        <p:spPr>
          <a:xfrm>
            <a:off x="457200" y="274638"/>
            <a:ext cx="8229600" cy="792162"/>
          </a:xfrm>
        </p:spPr>
        <p:txBody>
          <a:bodyPr/>
          <a:lstStyle/>
          <a:p>
            <a:pPr eaLnBrk="1" hangingPunct="1">
              <a:defRPr/>
            </a:pPr>
            <a:r>
              <a:rPr lang="en-US" sz="3200" smtClean="0">
                <a:solidFill>
                  <a:schemeClr val="hlink"/>
                </a:solidFill>
              </a:rPr>
              <a:t>Typical Drag Feature:</a:t>
            </a:r>
            <a:r>
              <a:rPr lang="en-US" smtClean="0">
                <a:solidFill>
                  <a:schemeClr val="hlink"/>
                </a:solidFill>
              </a:rPr>
              <a:t> Wheel Assembly</a:t>
            </a:r>
          </a:p>
        </p:txBody>
      </p:sp>
      <p:sp>
        <p:nvSpPr>
          <p:cNvPr id="57350" name="Rectangle 6"/>
          <p:cNvSpPr>
            <a:spLocks noGrp="1" noChangeArrowheads="1"/>
          </p:cNvSpPr>
          <p:nvPr>
            <p:ph type="body" sz="half" idx="3"/>
          </p:nvPr>
        </p:nvSpPr>
        <p:spPr/>
        <p:txBody>
          <a:bodyPr/>
          <a:lstStyle/>
          <a:p>
            <a:pPr eaLnBrk="1" hangingPunct="1">
              <a:lnSpc>
                <a:spcPct val="90000"/>
              </a:lnSpc>
              <a:defRPr/>
            </a:pPr>
            <a:r>
              <a:rPr lang="en-US" sz="3600" smtClean="0"/>
              <a:t>Set of wheels mounted either at rear or within frame can be lowered hydraulically to raise drag frame off snow for crossing roads, backing, etc.</a:t>
            </a:r>
          </a:p>
        </p:txBody>
      </p:sp>
      <p:pic>
        <p:nvPicPr>
          <p:cNvPr id="25605" name="Picture 8" descr="wheels"/>
          <p:cNvPicPr>
            <a:picLocks noGrp="1" noChangeAspect="1" noChangeArrowheads="1"/>
          </p:cNvPicPr>
          <p:nvPr>
            <p:ph sz="quarter" idx="2"/>
          </p:nvPr>
        </p:nvPicPr>
        <p:blipFill>
          <a:blip r:embed="rId3" cstate="screen"/>
          <a:srcRect/>
          <a:stretch>
            <a:fillRect/>
          </a:stretch>
        </p:blipFill>
        <p:spPr>
          <a:xfrm>
            <a:off x="4038600" y="1371600"/>
            <a:ext cx="4876800" cy="2439988"/>
          </a:xfrm>
          <a:noFill/>
        </p:spPr>
      </p:pic>
      <p:pic>
        <p:nvPicPr>
          <p:cNvPr id="25606" name="Picture 10" descr="wheels2"/>
          <p:cNvPicPr>
            <a:picLocks noGrp="1" noChangeAspect="1" noChangeArrowheads="1"/>
          </p:cNvPicPr>
          <p:nvPr>
            <p:ph sz="quarter" idx="1"/>
          </p:nvPr>
        </p:nvPicPr>
        <p:blipFill>
          <a:blip r:embed="rId4" cstate="screen"/>
          <a:srcRect/>
          <a:stretch>
            <a:fillRect/>
          </a:stretch>
        </p:blipFill>
        <p:spPr>
          <a:xfrm>
            <a:off x="228600" y="1349375"/>
            <a:ext cx="4191000" cy="2506663"/>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6"/>
          <p:cNvSpPr>
            <a:spLocks noGrp="1"/>
          </p:cNvSpPr>
          <p:nvPr>
            <p:ph type="ftr" sz="quarter" idx="12"/>
          </p:nvPr>
        </p:nvSpPr>
        <p:spPr>
          <a:noFill/>
        </p:spPr>
        <p:txBody>
          <a:bodyPr/>
          <a:lstStyle/>
          <a:p>
            <a:r>
              <a:rPr lang="en-US"/>
              <a:t>International Association of Snowmobile Administrators</a:t>
            </a:r>
          </a:p>
        </p:txBody>
      </p:sp>
      <p:sp>
        <p:nvSpPr>
          <p:cNvPr id="63490" name="Rectangle 2"/>
          <p:cNvSpPr>
            <a:spLocks noGrp="1" noRot="1" noChangeArrowheads="1"/>
          </p:cNvSpPr>
          <p:nvPr>
            <p:ph type="title"/>
          </p:nvPr>
        </p:nvSpPr>
        <p:spPr/>
        <p:txBody>
          <a:bodyPr/>
          <a:lstStyle/>
          <a:p>
            <a:pPr eaLnBrk="1" hangingPunct="1">
              <a:defRPr/>
            </a:pPr>
            <a:r>
              <a:rPr lang="en-US" sz="3200" smtClean="0">
                <a:solidFill>
                  <a:schemeClr val="hlink"/>
                </a:solidFill>
              </a:rPr>
              <a:t>Special Drag Feature:</a:t>
            </a:r>
            <a:r>
              <a:rPr lang="en-US" smtClean="0">
                <a:solidFill>
                  <a:schemeClr val="hlink"/>
                </a:solidFill>
              </a:rPr>
              <a:t> Drum Roller</a:t>
            </a:r>
          </a:p>
        </p:txBody>
      </p:sp>
      <p:sp>
        <p:nvSpPr>
          <p:cNvPr id="63492" name="Rectangle 4"/>
          <p:cNvSpPr>
            <a:spLocks noGrp="1" noChangeArrowheads="1"/>
          </p:cNvSpPr>
          <p:nvPr>
            <p:ph type="body" sz="half" idx="1"/>
          </p:nvPr>
        </p:nvSpPr>
        <p:spPr/>
        <p:txBody>
          <a:bodyPr/>
          <a:lstStyle/>
          <a:p>
            <a:pPr eaLnBrk="1" hangingPunct="1">
              <a:lnSpc>
                <a:spcPct val="80000"/>
              </a:lnSpc>
              <a:defRPr/>
            </a:pPr>
            <a:r>
              <a:rPr lang="en-US" smtClean="0"/>
              <a:t>Some drags use a drum roller rather than wheels (either rear mounted or mounted within frame).</a:t>
            </a:r>
          </a:p>
          <a:p>
            <a:pPr eaLnBrk="1" hangingPunct="1">
              <a:lnSpc>
                <a:spcPct val="80000"/>
              </a:lnSpc>
              <a:defRPr/>
            </a:pPr>
            <a:r>
              <a:rPr lang="en-US" smtClean="0"/>
              <a:t>Also hydraulically raised and lowered.</a:t>
            </a:r>
          </a:p>
          <a:p>
            <a:pPr eaLnBrk="1" hangingPunct="1">
              <a:lnSpc>
                <a:spcPct val="80000"/>
              </a:lnSpc>
              <a:defRPr/>
            </a:pPr>
            <a:r>
              <a:rPr lang="en-US" smtClean="0"/>
              <a:t>Can aid compression and compaction.</a:t>
            </a:r>
          </a:p>
        </p:txBody>
      </p:sp>
      <p:pic>
        <p:nvPicPr>
          <p:cNvPr id="26629" name="Picture 6" descr="rollerdrag2"/>
          <p:cNvPicPr>
            <a:picLocks noGrp="1" noChangeAspect="1" noChangeArrowheads="1"/>
          </p:cNvPicPr>
          <p:nvPr>
            <p:ph sz="half" idx="2"/>
          </p:nvPr>
        </p:nvPicPr>
        <p:blipFill>
          <a:blip r:embed="rId3" cstate="screen"/>
          <a:srcRect/>
          <a:stretch>
            <a:fillRect/>
          </a:stretch>
        </p:blipFill>
        <p:spPr>
          <a:xfrm>
            <a:off x="4343400" y="2117725"/>
            <a:ext cx="4343400" cy="3259138"/>
          </a:xfrm>
          <a:noFill/>
          <a:ln>
            <a:solidFill>
              <a:srgbClr val="00000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7"/>
          <p:cNvSpPr>
            <a:spLocks noGrp="1"/>
          </p:cNvSpPr>
          <p:nvPr>
            <p:ph type="ftr" sz="quarter" idx="12"/>
          </p:nvPr>
        </p:nvSpPr>
        <p:spPr>
          <a:noFill/>
        </p:spPr>
        <p:txBody>
          <a:bodyPr/>
          <a:lstStyle/>
          <a:p>
            <a:r>
              <a:rPr lang="en-US"/>
              <a:t>International Association of Snowmobile Administrators</a:t>
            </a:r>
          </a:p>
        </p:txBody>
      </p:sp>
      <p:sp>
        <p:nvSpPr>
          <p:cNvPr id="61442" name="Rectangle 2"/>
          <p:cNvSpPr>
            <a:spLocks noGrp="1" noRot="1" noChangeArrowheads="1"/>
          </p:cNvSpPr>
          <p:nvPr>
            <p:ph type="title"/>
          </p:nvPr>
        </p:nvSpPr>
        <p:spPr/>
        <p:txBody>
          <a:bodyPr/>
          <a:lstStyle/>
          <a:p>
            <a:pPr eaLnBrk="1" hangingPunct="1">
              <a:defRPr/>
            </a:pPr>
            <a:r>
              <a:rPr lang="en-US" sz="3200" smtClean="0">
                <a:solidFill>
                  <a:schemeClr val="hlink"/>
                </a:solidFill>
              </a:rPr>
              <a:t>Special Drag Feature:</a:t>
            </a:r>
            <a:r>
              <a:rPr lang="en-US" smtClean="0">
                <a:solidFill>
                  <a:schemeClr val="hlink"/>
                </a:solidFill>
              </a:rPr>
              <a:t> Vibrating Pan</a:t>
            </a:r>
          </a:p>
        </p:txBody>
      </p:sp>
      <p:sp>
        <p:nvSpPr>
          <p:cNvPr id="61444" name="Rectangle 4"/>
          <p:cNvSpPr>
            <a:spLocks noGrp="1" noChangeArrowheads="1"/>
          </p:cNvSpPr>
          <p:nvPr>
            <p:ph type="body" sz="half" idx="1"/>
          </p:nvPr>
        </p:nvSpPr>
        <p:spPr/>
        <p:txBody>
          <a:bodyPr/>
          <a:lstStyle/>
          <a:p>
            <a:pPr eaLnBrk="1" hangingPunct="1">
              <a:defRPr/>
            </a:pPr>
            <a:r>
              <a:rPr lang="en-US" sz="2800" smtClean="0"/>
              <a:t>Some multi-blade drags hydraulically “vibrate” the rear pan in an attempt to increase compression and aid trail setup.</a:t>
            </a:r>
          </a:p>
          <a:p>
            <a:pPr eaLnBrk="1" hangingPunct="1">
              <a:defRPr/>
            </a:pPr>
            <a:r>
              <a:rPr lang="en-US" sz="2800" smtClean="0"/>
              <a:t>Requires a high-capacity hydraulic system like on a farm tractor.</a:t>
            </a:r>
          </a:p>
        </p:txBody>
      </p:sp>
      <p:pic>
        <p:nvPicPr>
          <p:cNvPr id="27653" name="Picture 7" descr="vibrator"/>
          <p:cNvPicPr>
            <a:picLocks noGrp="1" noChangeAspect="1" noChangeArrowheads="1"/>
          </p:cNvPicPr>
          <p:nvPr>
            <p:ph sz="quarter" idx="2"/>
          </p:nvPr>
        </p:nvPicPr>
        <p:blipFill>
          <a:blip r:embed="rId3" cstate="screen"/>
          <a:srcRect/>
          <a:stretch>
            <a:fillRect/>
          </a:stretch>
        </p:blipFill>
        <p:spPr>
          <a:xfrm>
            <a:off x="5181600" y="1676400"/>
            <a:ext cx="3200400" cy="2157413"/>
          </a:xfrm>
          <a:noFill/>
          <a:ln>
            <a:solidFill>
              <a:srgbClr val="000000"/>
            </a:solidFill>
          </a:ln>
        </p:spPr>
      </p:pic>
      <p:pic>
        <p:nvPicPr>
          <p:cNvPr id="27654" name="Picture 8" descr="SureTrackdrag05-2"/>
          <p:cNvPicPr>
            <a:picLocks noGrp="1" noChangeAspect="1" noChangeArrowheads="1"/>
          </p:cNvPicPr>
          <p:nvPr>
            <p:ph sz="quarter" idx="3"/>
          </p:nvPr>
        </p:nvPicPr>
        <p:blipFill>
          <a:blip r:embed="rId4" cstate="screen"/>
          <a:srcRect/>
          <a:stretch>
            <a:fillRect/>
          </a:stretch>
        </p:blipFill>
        <p:spPr>
          <a:xfrm>
            <a:off x="5181600" y="3733800"/>
            <a:ext cx="3200400" cy="2401888"/>
          </a:xfrm>
          <a:noFill/>
          <a:ln>
            <a:solidFill>
              <a:srgbClr val="00000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6"/>
          <p:cNvSpPr>
            <a:spLocks noGrp="1"/>
          </p:cNvSpPr>
          <p:nvPr>
            <p:ph type="ftr" sz="quarter" idx="12"/>
          </p:nvPr>
        </p:nvSpPr>
        <p:spPr>
          <a:noFill/>
        </p:spPr>
        <p:txBody>
          <a:bodyPr/>
          <a:lstStyle/>
          <a:p>
            <a:r>
              <a:rPr lang="en-US"/>
              <a:t>International Association of Snowmobile Administrators</a:t>
            </a:r>
          </a:p>
        </p:txBody>
      </p:sp>
      <p:sp>
        <p:nvSpPr>
          <p:cNvPr id="7065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Single Blade Drags</a:t>
            </a:r>
          </a:p>
        </p:txBody>
      </p:sp>
      <p:sp>
        <p:nvSpPr>
          <p:cNvPr id="70661" name="Rectangle 5"/>
          <p:cNvSpPr>
            <a:spLocks noGrp="1" noChangeArrowheads="1"/>
          </p:cNvSpPr>
          <p:nvPr>
            <p:ph type="body" sz="half" idx="2"/>
          </p:nvPr>
        </p:nvSpPr>
        <p:spPr>
          <a:xfrm>
            <a:off x="457200" y="4267200"/>
            <a:ext cx="8229600" cy="1981200"/>
          </a:xfrm>
        </p:spPr>
        <p:txBody>
          <a:bodyPr/>
          <a:lstStyle/>
          <a:p>
            <a:pPr eaLnBrk="1" hangingPunct="1">
              <a:defRPr/>
            </a:pPr>
            <a:r>
              <a:rPr lang="en-US" sz="2800" smtClean="0"/>
              <a:t>Have one full-width cutting blade; carries snow so it can drop into depressions.</a:t>
            </a:r>
          </a:p>
          <a:p>
            <a:pPr eaLnBrk="1" hangingPunct="1">
              <a:defRPr/>
            </a:pPr>
            <a:r>
              <a:rPr lang="en-US" sz="2800" smtClean="0"/>
              <a:t>Less effective than multi-blade on heavy moguls; but can work well in deep snow areas and be easier to pull.</a:t>
            </a:r>
          </a:p>
        </p:txBody>
      </p:sp>
      <p:pic>
        <p:nvPicPr>
          <p:cNvPr id="28677" name="Picture 6" descr="single blade"/>
          <p:cNvPicPr>
            <a:picLocks noGrp="1" noChangeAspect="1" noChangeArrowheads="1"/>
          </p:cNvPicPr>
          <p:nvPr>
            <p:ph sz="half" idx="1"/>
          </p:nvPr>
        </p:nvPicPr>
        <p:blipFill>
          <a:blip r:embed="rId3" cstate="screen"/>
          <a:srcRect/>
          <a:stretch>
            <a:fillRect/>
          </a:stretch>
        </p:blipFill>
        <p:spPr>
          <a:xfrm>
            <a:off x="1295400" y="1143000"/>
            <a:ext cx="6324600" cy="289877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6"/>
          <p:cNvSpPr>
            <a:spLocks noGrp="1"/>
          </p:cNvSpPr>
          <p:nvPr>
            <p:ph type="ftr" sz="quarter" idx="12"/>
          </p:nvPr>
        </p:nvSpPr>
        <p:spPr>
          <a:noFill/>
        </p:spPr>
        <p:txBody>
          <a:bodyPr/>
          <a:lstStyle/>
          <a:p>
            <a:r>
              <a:rPr lang="en-US"/>
              <a:t>International Association of Snowmobile Administrators</a:t>
            </a:r>
          </a:p>
        </p:txBody>
      </p:sp>
      <p:sp>
        <p:nvSpPr>
          <p:cNvPr id="73730" name="Rectangle 2"/>
          <p:cNvSpPr>
            <a:spLocks noGrp="1" noRot="1" noChangeArrowheads="1"/>
          </p:cNvSpPr>
          <p:nvPr>
            <p:ph type="title"/>
          </p:nvPr>
        </p:nvSpPr>
        <p:spPr/>
        <p:txBody>
          <a:bodyPr/>
          <a:lstStyle/>
          <a:p>
            <a:pPr eaLnBrk="1" hangingPunct="1">
              <a:defRPr/>
            </a:pPr>
            <a:r>
              <a:rPr lang="en-US" smtClean="0">
                <a:solidFill>
                  <a:schemeClr val="hlink"/>
                </a:solidFill>
              </a:rPr>
              <a:t>Single Blade Drags</a:t>
            </a:r>
          </a:p>
        </p:txBody>
      </p:sp>
      <p:sp>
        <p:nvSpPr>
          <p:cNvPr id="73731" name="Rectangle 3"/>
          <p:cNvSpPr>
            <a:spLocks noGrp="1" noChangeArrowheads="1"/>
          </p:cNvSpPr>
          <p:nvPr>
            <p:ph type="body" sz="half" idx="1"/>
          </p:nvPr>
        </p:nvSpPr>
        <p:spPr>
          <a:xfrm>
            <a:off x="457200" y="1447800"/>
            <a:ext cx="4038600" cy="4876800"/>
          </a:xfrm>
        </p:spPr>
        <p:txBody>
          <a:bodyPr/>
          <a:lstStyle/>
          <a:p>
            <a:pPr eaLnBrk="1" hangingPunct="1">
              <a:defRPr/>
            </a:pPr>
            <a:r>
              <a:rPr lang="en-US" smtClean="0"/>
              <a:t>Height of cutting blade regulated by hydraulic cylinder versus by the hitch.</a:t>
            </a:r>
          </a:p>
          <a:p>
            <a:pPr eaLnBrk="1" hangingPunct="1">
              <a:defRPr/>
            </a:pPr>
            <a:r>
              <a:rPr lang="en-US" smtClean="0"/>
              <a:t>Does not have side rails, so can spill snow out the side if cutting too deep; this can waste snow.</a:t>
            </a:r>
          </a:p>
        </p:txBody>
      </p:sp>
      <p:pic>
        <p:nvPicPr>
          <p:cNvPr id="29701" name="Picture 6" descr="HPIM0832"/>
          <p:cNvPicPr>
            <a:picLocks noGrp="1" noChangeAspect="1" noChangeArrowheads="1"/>
          </p:cNvPicPr>
          <p:nvPr>
            <p:ph type="clipArt" sz="half" idx="2"/>
          </p:nvPr>
        </p:nvPicPr>
        <p:blipFill>
          <a:blip r:embed="rId3" cstate="screen"/>
          <a:srcRect/>
          <a:stretch>
            <a:fillRect/>
          </a:stretch>
        </p:blipFill>
        <p:spPr>
          <a:xfrm>
            <a:off x="4495800" y="1981200"/>
            <a:ext cx="4419600" cy="3308350"/>
          </a:xfrm>
          <a:noFill/>
          <a:ln>
            <a:solidFill>
              <a:srgbClr val="000000"/>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6"/>
          <p:cNvSpPr>
            <a:spLocks noGrp="1"/>
          </p:cNvSpPr>
          <p:nvPr>
            <p:ph type="ftr" sz="quarter" idx="12"/>
          </p:nvPr>
        </p:nvSpPr>
        <p:spPr>
          <a:noFill/>
        </p:spPr>
        <p:txBody>
          <a:bodyPr/>
          <a:lstStyle/>
          <a:p>
            <a:r>
              <a:rPr lang="en-US"/>
              <a:t>International Association of Snowmobile Administrators</a:t>
            </a:r>
          </a:p>
        </p:txBody>
      </p:sp>
      <p:sp>
        <p:nvSpPr>
          <p:cNvPr id="76802" name="Rectangle 2"/>
          <p:cNvSpPr>
            <a:spLocks noGrp="1" noRot="1" noChangeArrowheads="1"/>
          </p:cNvSpPr>
          <p:nvPr>
            <p:ph type="title"/>
          </p:nvPr>
        </p:nvSpPr>
        <p:spPr>
          <a:xfrm>
            <a:off x="457200" y="274638"/>
            <a:ext cx="8229600" cy="944562"/>
          </a:xfrm>
        </p:spPr>
        <p:txBody>
          <a:bodyPr/>
          <a:lstStyle/>
          <a:p>
            <a:pPr eaLnBrk="1" hangingPunct="1">
              <a:defRPr/>
            </a:pPr>
            <a:r>
              <a:rPr lang="en-US" smtClean="0">
                <a:solidFill>
                  <a:schemeClr val="hlink"/>
                </a:solidFill>
              </a:rPr>
              <a:t>Tillers</a:t>
            </a:r>
          </a:p>
        </p:txBody>
      </p:sp>
      <p:sp>
        <p:nvSpPr>
          <p:cNvPr id="76807" name="Rectangle 7"/>
          <p:cNvSpPr>
            <a:spLocks noGrp="1" noChangeArrowheads="1"/>
          </p:cNvSpPr>
          <p:nvPr>
            <p:ph type="body" sz="half" idx="1"/>
          </p:nvPr>
        </p:nvSpPr>
        <p:spPr>
          <a:xfrm>
            <a:off x="457200" y="1676400"/>
            <a:ext cx="4038600" cy="4449763"/>
          </a:xfrm>
        </p:spPr>
        <p:txBody>
          <a:bodyPr/>
          <a:lstStyle/>
          <a:p>
            <a:pPr eaLnBrk="1" hangingPunct="1">
              <a:defRPr/>
            </a:pPr>
            <a:r>
              <a:rPr lang="en-US" smtClean="0"/>
              <a:t>Mounted on rear of tractor and driven  hydrostatically. </a:t>
            </a:r>
          </a:p>
          <a:p>
            <a:pPr eaLnBrk="1" hangingPunct="1">
              <a:defRPr/>
            </a:pPr>
            <a:r>
              <a:rPr lang="en-US" smtClean="0"/>
              <a:t>Typically require deep snow.</a:t>
            </a:r>
          </a:p>
          <a:p>
            <a:pPr eaLnBrk="1" hangingPunct="1">
              <a:defRPr/>
            </a:pPr>
            <a:r>
              <a:rPr lang="en-US" smtClean="0"/>
              <a:t>Break up and mix old and new snow.</a:t>
            </a:r>
          </a:p>
        </p:txBody>
      </p:sp>
      <p:pic>
        <p:nvPicPr>
          <p:cNvPr id="30725" name="Picture 9" descr="HPIM3853"/>
          <p:cNvPicPr>
            <a:picLocks noGrp="1" noChangeAspect="1" noChangeArrowheads="1"/>
          </p:cNvPicPr>
          <p:nvPr>
            <p:ph sz="half" idx="2"/>
          </p:nvPr>
        </p:nvPicPr>
        <p:blipFill>
          <a:blip r:embed="rId3" cstate="screen"/>
          <a:srcRect/>
          <a:stretch>
            <a:fillRect/>
          </a:stretch>
        </p:blipFill>
        <p:spPr>
          <a:xfrm>
            <a:off x="4973638" y="1600200"/>
            <a:ext cx="3387725" cy="4525963"/>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6"/>
          <p:cNvSpPr>
            <a:spLocks noGrp="1"/>
          </p:cNvSpPr>
          <p:nvPr>
            <p:ph type="ftr" sz="quarter" idx="12"/>
          </p:nvPr>
        </p:nvSpPr>
        <p:spPr>
          <a:noFill/>
        </p:spPr>
        <p:txBody>
          <a:bodyPr/>
          <a:lstStyle/>
          <a:p>
            <a:r>
              <a:rPr lang="en-US"/>
              <a:t>International Association of Snowmobile Administrators</a:t>
            </a:r>
          </a:p>
        </p:txBody>
      </p:sp>
      <p:sp>
        <p:nvSpPr>
          <p:cNvPr id="79874"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Tillers</a:t>
            </a:r>
          </a:p>
        </p:txBody>
      </p:sp>
      <p:sp>
        <p:nvSpPr>
          <p:cNvPr id="79879" name="Rectangle 7"/>
          <p:cNvSpPr>
            <a:spLocks noGrp="1" noChangeArrowheads="1"/>
          </p:cNvSpPr>
          <p:nvPr>
            <p:ph type="body" sz="half" idx="1"/>
          </p:nvPr>
        </p:nvSpPr>
        <p:spPr>
          <a:xfrm>
            <a:off x="457200" y="1219200"/>
            <a:ext cx="4038600" cy="4906963"/>
          </a:xfrm>
        </p:spPr>
        <p:txBody>
          <a:bodyPr/>
          <a:lstStyle/>
          <a:p>
            <a:pPr eaLnBrk="1" hangingPunct="1">
              <a:defRPr/>
            </a:pPr>
            <a:r>
              <a:rPr lang="en-US" smtClean="0"/>
              <a:t>Similar to a garden roto-tiller.</a:t>
            </a:r>
          </a:p>
          <a:p>
            <a:pPr eaLnBrk="1" hangingPunct="1">
              <a:defRPr/>
            </a:pPr>
            <a:r>
              <a:rPr lang="en-US" smtClean="0"/>
              <a:t>Consists of a rotating shaft (cutter bar) which has multiple tines that are typically 3 to 5 inches long and operates at a high RPM.</a:t>
            </a:r>
          </a:p>
        </p:txBody>
      </p:sp>
      <p:pic>
        <p:nvPicPr>
          <p:cNvPr id="31749" name="Picture 9" descr="HPIM3771"/>
          <p:cNvPicPr>
            <a:picLocks noGrp="1" noChangeAspect="1" noChangeArrowheads="1"/>
          </p:cNvPicPr>
          <p:nvPr>
            <p:ph sz="half" idx="2"/>
          </p:nvPr>
        </p:nvPicPr>
        <p:blipFill>
          <a:blip r:embed="rId3" cstate="screen"/>
          <a:srcRect/>
          <a:stretch>
            <a:fillRect/>
          </a:stretch>
        </p:blipFill>
        <p:spPr>
          <a:xfrm>
            <a:off x="4572000" y="2133600"/>
            <a:ext cx="4343400" cy="32512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5"/>
          <p:cNvSpPr>
            <a:spLocks noGrp="1"/>
          </p:cNvSpPr>
          <p:nvPr>
            <p:ph type="ftr" sz="quarter" idx="12"/>
          </p:nvPr>
        </p:nvSpPr>
        <p:spPr>
          <a:noFill/>
        </p:spPr>
        <p:txBody>
          <a:bodyPr/>
          <a:lstStyle/>
          <a:p>
            <a:r>
              <a:rPr lang="en-US"/>
              <a:t>International Association of Snowmobile Administrators</a:t>
            </a:r>
          </a:p>
        </p:txBody>
      </p:sp>
      <p:sp>
        <p:nvSpPr>
          <p:cNvPr id="25602" name="Rectangle 2"/>
          <p:cNvSpPr>
            <a:spLocks noGrp="1" noRot="1" noChangeArrowheads="1"/>
          </p:cNvSpPr>
          <p:nvPr>
            <p:ph type="title"/>
          </p:nvPr>
        </p:nvSpPr>
        <p:spPr>
          <a:xfrm>
            <a:off x="457200" y="274638"/>
            <a:ext cx="8229600" cy="639762"/>
          </a:xfrm>
        </p:spPr>
        <p:txBody>
          <a:bodyPr/>
          <a:lstStyle/>
          <a:p>
            <a:pPr eaLnBrk="1" hangingPunct="1">
              <a:defRPr/>
            </a:pPr>
            <a:r>
              <a:rPr lang="en-US" sz="4000" smtClean="0">
                <a:solidFill>
                  <a:schemeClr val="hlink"/>
                </a:solidFill>
              </a:rPr>
              <a:t>The Right Equipment for </a:t>
            </a:r>
            <a:r>
              <a:rPr lang="en-US" sz="4000" i="1" smtClean="0">
                <a:solidFill>
                  <a:srgbClr val="33CC33"/>
                </a:solidFill>
              </a:rPr>
              <a:t>Your</a:t>
            </a:r>
            <a:r>
              <a:rPr lang="en-US" sz="4000" smtClean="0">
                <a:solidFill>
                  <a:schemeClr val="hlink"/>
                </a:solidFill>
              </a:rPr>
              <a:t> Area?</a:t>
            </a:r>
          </a:p>
        </p:txBody>
      </p:sp>
      <p:sp>
        <p:nvSpPr>
          <p:cNvPr id="25603" name="Rectangle 3"/>
          <p:cNvSpPr>
            <a:spLocks noGrp="1" noChangeArrowheads="1"/>
          </p:cNvSpPr>
          <p:nvPr>
            <p:ph type="body" idx="1"/>
          </p:nvPr>
        </p:nvSpPr>
        <p:spPr>
          <a:xfrm>
            <a:off x="457200" y="1066800"/>
            <a:ext cx="8229600" cy="5334000"/>
          </a:xfrm>
        </p:spPr>
        <p:txBody>
          <a:bodyPr/>
          <a:lstStyle/>
          <a:p>
            <a:pPr eaLnBrk="1" hangingPunct="1">
              <a:lnSpc>
                <a:spcPct val="90000"/>
              </a:lnSpc>
              <a:defRPr/>
            </a:pPr>
            <a:r>
              <a:rPr lang="en-US" sz="3600" smtClean="0"/>
              <a:t>The </a:t>
            </a:r>
            <a:r>
              <a:rPr lang="en-US" sz="3600" b="1" smtClean="0">
                <a:solidFill>
                  <a:srgbClr val="33CC33"/>
                </a:solidFill>
              </a:rPr>
              <a:t>Power</a:t>
            </a:r>
            <a:r>
              <a:rPr lang="en-US" sz="3600" smtClean="0"/>
              <a:t> to pull the right size drag or to power a tiller. </a:t>
            </a:r>
          </a:p>
          <a:p>
            <a:pPr eaLnBrk="1" hangingPunct="1">
              <a:lnSpc>
                <a:spcPct val="90000"/>
              </a:lnSpc>
              <a:defRPr/>
            </a:pPr>
            <a:r>
              <a:rPr lang="en-US" sz="3600" smtClean="0"/>
              <a:t>Is a</a:t>
            </a:r>
            <a:r>
              <a:rPr lang="en-US" sz="3600" b="1" smtClean="0">
                <a:solidFill>
                  <a:schemeClr val="hlink"/>
                </a:solidFill>
              </a:rPr>
              <a:t> </a:t>
            </a:r>
            <a:r>
              <a:rPr lang="en-US" sz="3600" b="1" smtClean="0">
                <a:solidFill>
                  <a:srgbClr val="33CC33"/>
                </a:solidFill>
              </a:rPr>
              <a:t>Front Blade</a:t>
            </a:r>
            <a:r>
              <a:rPr lang="en-US" sz="3600" b="1" smtClean="0">
                <a:solidFill>
                  <a:schemeClr val="hlink"/>
                </a:solidFill>
              </a:rPr>
              <a:t> </a:t>
            </a:r>
            <a:r>
              <a:rPr lang="en-US" sz="3600" smtClean="0"/>
              <a:t>needed?</a:t>
            </a:r>
          </a:p>
          <a:p>
            <a:pPr eaLnBrk="1" hangingPunct="1">
              <a:lnSpc>
                <a:spcPct val="90000"/>
              </a:lnSpc>
              <a:defRPr/>
            </a:pPr>
            <a:r>
              <a:rPr lang="en-US" sz="3600" b="1" smtClean="0">
                <a:solidFill>
                  <a:srgbClr val="33CC33"/>
                </a:solidFill>
              </a:rPr>
              <a:t>Turning</a:t>
            </a:r>
            <a:r>
              <a:rPr lang="en-US" sz="3600" smtClean="0">
                <a:solidFill>
                  <a:srgbClr val="33CC33"/>
                </a:solidFill>
              </a:rPr>
              <a:t> and </a:t>
            </a:r>
            <a:r>
              <a:rPr lang="en-US" sz="3600" b="1" smtClean="0">
                <a:solidFill>
                  <a:srgbClr val="33CC33"/>
                </a:solidFill>
              </a:rPr>
              <a:t>Climbing</a:t>
            </a:r>
            <a:r>
              <a:rPr lang="en-US" sz="3600" smtClean="0"/>
              <a:t> ability while pulling.</a:t>
            </a:r>
          </a:p>
          <a:p>
            <a:pPr eaLnBrk="1" hangingPunct="1">
              <a:lnSpc>
                <a:spcPct val="90000"/>
              </a:lnSpc>
              <a:defRPr/>
            </a:pPr>
            <a:r>
              <a:rPr lang="en-US" sz="3600" b="1" smtClean="0">
                <a:solidFill>
                  <a:srgbClr val="33CC33"/>
                </a:solidFill>
              </a:rPr>
              <a:t>Flotation</a:t>
            </a:r>
            <a:r>
              <a:rPr lang="en-US" sz="3600" smtClean="0"/>
              <a:t> in snow.</a:t>
            </a:r>
          </a:p>
          <a:p>
            <a:pPr eaLnBrk="1" hangingPunct="1">
              <a:lnSpc>
                <a:spcPct val="90000"/>
              </a:lnSpc>
              <a:defRPr/>
            </a:pPr>
            <a:r>
              <a:rPr lang="en-US" sz="3600" b="1" smtClean="0">
                <a:solidFill>
                  <a:srgbClr val="33CC33"/>
                </a:solidFill>
              </a:rPr>
              <a:t>Width, Height</a:t>
            </a:r>
            <a:r>
              <a:rPr lang="en-US" sz="3600" smtClean="0">
                <a:solidFill>
                  <a:srgbClr val="33CC33"/>
                </a:solidFill>
              </a:rPr>
              <a:t> and </a:t>
            </a:r>
            <a:r>
              <a:rPr lang="en-US" sz="3600" b="1" smtClean="0">
                <a:solidFill>
                  <a:srgbClr val="33CC33"/>
                </a:solidFill>
              </a:rPr>
              <a:t>Weight</a:t>
            </a:r>
            <a:r>
              <a:rPr lang="en-US" sz="3600" smtClean="0"/>
              <a:t> limitations.</a:t>
            </a:r>
          </a:p>
          <a:p>
            <a:pPr eaLnBrk="1" hangingPunct="1">
              <a:lnSpc>
                <a:spcPct val="90000"/>
              </a:lnSpc>
              <a:defRPr/>
            </a:pPr>
            <a:r>
              <a:rPr lang="en-US" sz="3600" smtClean="0"/>
              <a:t>Equipment’s </a:t>
            </a:r>
            <a:r>
              <a:rPr lang="en-US" sz="3600" b="1" smtClean="0">
                <a:solidFill>
                  <a:srgbClr val="33CC33"/>
                </a:solidFill>
              </a:rPr>
              <a:t>Maintenance</a:t>
            </a:r>
            <a:r>
              <a:rPr lang="en-US" sz="3600" smtClean="0"/>
              <a:t> needs and abilities of staff or volunteers.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6"/>
          <p:cNvSpPr>
            <a:spLocks noGrp="1"/>
          </p:cNvSpPr>
          <p:nvPr>
            <p:ph type="ftr" sz="quarter" idx="12"/>
          </p:nvPr>
        </p:nvSpPr>
        <p:spPr>
          <a:noFill/>
        </p:spPr>
        <p:txBody>
          <a:bodyPr/>
          <a:lstStyle/>
          <a:p>
            <a:r>
              <a:rPr lang="en-US"/>
              <a:t>International Association of Snowmobile Administrators</a:t>
            </a:r>
          </a:p>
        </p:txBody>
      </p:sp>
      <p:sp>
        <p:nvSpPr>
          <p:cNvPr id="8601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Tillers</a:t>
            </a:r>
          </a:p>
        </p:txBody>
      </p:sp>
      <p:sp>
        <p:nvSpPr>
          <p:cNvPr id="86019" name="Rectangle 3"/>
          <p:cNvSpPr>
            <a:spLocks noGrp="1" noChangeArrowheads="1"/>
          </p:cNvSpPr>
          <p:nvPr>
            <p:ph type="body" sz="half" idx="1"/>
          </p:nvPr>
        </p:nvSpPr>
        <p:spPr>
          <a:xfrm>
            <a:off x="457200" y="1066800"/>
            <a:ext cx="8229600" cy="2438400"/>
          </a:xfrm>
        </p:spPr>
        <p:txBody>
          <a:bodyPr/>
          <a:lstStyle/>
          <a:p>
            <a:pPr eaLnBrk="1" hangingPunct="1">
              <a:defRPr/>
            </a:pPr>
            <a:r>
              <a:rPr lang="en-US" smtClean="0"/>
              <a:t>Cutter bar operated at a high RPM conditions the snow and plastic comb “finishes” the snow surface.</a:t>
            </a:r>
          </a:p>
          <a:p>
            <a:pPr eaLnBrk="1" hangingPunct="1">
              <a:defRPr/>
            </a:pPr>
            <a:r>
              <a:rPr lang="en-US" smtClean="0"/>
              <a:t>Requires large tractor HP to operate.</a:t>
            </a:r>
          </a:p>
        </p:txBody>
      </p:sp>
      <p:pic>
        <p:nvPicPr>
          <p:cNvPr id="32773" name="Picture 4" descr="tiller"/>
          <p:cNvPicPr>
            <a:picLocks noGrp="1" noChangeAspect="1" noChangeArrowheads="1"/>
          </p:cNvPicPr>
          <p:nvPr>
            <p:ph sz="half" idx="2"/>
          </p:nvPr>
        </p:nvPicPr>
        <p:blipFill>
          <a:blip r:embed="rId3" cstate="screen"/>
          <a:srcRect/>
          <a:stretch>
            <a:fillRect/>
          </a:stretch>
        </p:blipFill>
        <p:spPr>
          <a:xfrm>
            <a:off x="2514600" y="3352800"/>
            <a:ext cx="4267200" cy="2776538"/>
          </a:xfrm>
          <a:noFill/>
          <a:ln>
            <a:solidFill>
              <a:srgbClr val="000000"/>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6"/>
          <p:cNvSpPr>
            <a:spLocks noGrp="1"/>
          </p:cNvSpPr>
          <p:nvPr>
            <p:ph type="ftr" sz="quarter" idx="12"/>
          </p:nvPr>
        </p:nvSpPr>
        <p:spPr>
          <a:noFill/>
        </p:spPr>
        <p:txBody>
          <a:bodyPr/>
          <a:lstStyle/>
          <a:p>
            <a:r>
              <a:rPr lang="en-US"/>
              <a:t>International Association of Snowmobile Administrators</a:t>
            </a:r>
          </a:p>
        </p:txBody>
      </p:sp>
      <p:sp>
        <p:nvSpPr>
          <p:cNvPr id="8192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Tillers</a:t>
            </a:r>
          </a:p>
        </p:txBody>
      </p:sp>
      <p:sp>
        <p:nvSpPr>
          <p:cNvPr id="81923" name="Rectangle 3"/>
          <p:cNvSpPr>
            <a:spLocks noGrp="1" noChangeArrowheads="1"/>
          </p:cNvSpPr>
          <p:nvPr>
            <p:ph type="body" sz="half" idx="1"/>
          </p:nvPr>
        </p:nvSpPr>
        <p:spPr>
          <a:xfrm>
            <a:off x="457200" y="990600"/>
            <a:ext cx="4038600" cy="5135563"/>
          </a:xfrm>
        </p:spPr>
        <p:txBody>
          <a:bodyPr/>
          <a:lstStyle/>
          <a:p>
            <a:pPr eaLnBrk="1" hangingPunct="1">
              <a:defRPr/>
            </a:pPr>
            <a:r>
              <a:rPr lang="en-US" smtClean="0"/>
              <a:t>Requires a front blade to help process snow.</a:t>
            </a:r>
          </a:p>
          <a:p>
            <a:pPr eaLnBrk="1" hangingPunct="1">
              <a:defRPr/>
            </a:pPr>
            <a:r>
              <a:rPr lang="en-US" b="1" smtClean="0">
                <a:solidFill>
                  <a:schemeClr val="hlink"/>
                </a:solidFill>
              </a:rPr>
              <a:t>BENEFITS:</a:t>
            </a:r>
            <a:r>
              <a:rPr lang="en-US" smtClean="0"/>
              <a:t> extreme portability, ease of backing, ease of turning around, ease of plowing drifts, easily stored, and easily hauled on a truck or trailer.</a:t>
            </a:r>
          </a:p>
        </p:txBody>
      </p:sp>
      <p:pic>
        <p:nvPicPr>
          <p:cNvPr id="33797" name="Picture 10" descr="unloadinggroomer"/>
          <p:cNvPicPr>
            <a:picLocks noGrp="1" noChangeAspect="1" noChangeArrowheads="1"/>
          </p:cNvPicPr>
          <p:nvPr>
            <p:ph sz="half" idx="2"/>
          </p:nvPr>
        </p:nvPicPr>
        <p:blipFill>
          <a:blip r:embed="rId3" cstate="screen"/>
          <a:srcRect/>
          <a:stretch>
            <a:fillRect/>
          </a:stretch>
        </p:blipFill>
        <p:spPr>
          <a:xfrm>
            <a:off x="4495800" y="2233613"/>
            <a:ext cx="4343400" cy="325755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6"/>
          <p:cNvSpPr>
            <a:spLocks noGrp="1"/>
          </p:cNvSpPr>
          <p:nvPr>
            <p:ph type="ftr" sz="quarter" idx="12"/>
          </p:nvPr>
        </p:nvSpPr>
        <p:spPr>
          <a:noFill/>
        </p:spPr>
        <p:txBody>
          <a:bodyPr/>
          <a:lstStyle/>
          <a:p>
            <a:r>
              <a:rPr lang="en-US"/>
              <a:t>International Association of Snowmobile Administrators</a:t>
            </a:r>
          </a:p>
        </p:txBody>
      </p:sp>
      <p:sp>
        <p:nvSpPr>
          <p:cNvPr id="9011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Tillers</a:t>
            </a:r>
          </a:p>
        </p:txBody>
      </p:sp>
      <p:sp>
        <p:nvSpPr>
          <p:cNvPr id="90115" name="Rectangle 3"/>
          <p:cNvSpPr>
            <a:spLocks noGrp="1" noChangeArrowheads="1"/>
          </p:cNvSpPr>
          <p:nvPr>
            <p:ph type="body" sz="half" idx="1"/>
          </p:nvPr>
        </p:nvSpPr>
        <p:spPr>
          <a:xfrm>
            <a:off x="457200" y="990600"/>
            <a:ext cx="8229600" cy="2438400"/>
          </a:xfrm>
        </p:spPr>
        <p:txBody>
          <a:bodyPr/>
          <a:lstStyle/>
          <a:p>
            <a:pPr eaLnBrk="1" hangingPunct="1">
              <a:defRPr/>
            </a:pPr>
            <a:r>
              <a:rPr lang="en-US" smtClean="0"/>
              <a:t>Can work well in moist snow, but if there is dry powder snow, it may be hard to get snow trail to stay together; need good moisture for good results that will last.</a:t>
            </a:r>
          </a:p>
        </p:txBody>
      </p:sp>
      <p:pic>
        <p:nvPicPr>
          <p:cNvPr id="34821" name="Picture 8" descr="HPIM3787"/>
          <p:cNvPicPr>
            <a:picLocks noGrp="1" noChangeAspect="1" noChangeArrowheads="1"/>
          </p:cNvPicPr>
          <p:nvPr>
            <p:ph sz="half" idx="2"/>
          </p:nvPr>
        </p:nvPicPr>
        <p:blipFill>
          <a:blip r:embed="rId3" cstate="screen"/>
          <a:srcRect/>
          <a:stretch>
            <a:fillRect/>
          </a:stretch>
        </p:blipFill>
        <p:spPr>
          <a:xfrm>
            <a:off x="2209800" y="3352800"/>
            <a:ext cx="4572000" cy="2665413"/>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6"/>
          <p:cNvSpPr>
            <a:spLocks noGrp="1"/>
          </p:cNvSpPr>
          <p:nvPr>
            <p:ph type="ftr" sz="quarter" idx="12"/>
          </p:nvPr>
        </p:nvSpPr>
        <p:spPr>
          <a:noFill/>
        </p:spPr>
        <p:txBody>
          <a:bodyPr/>
          <a:lstStyle/>
          <a:p>
            <a:r>
              <a:rPr lang="en-US"/>
              <a:t>International Association of Snowmobile Administrators</a:t>
            </a:r>
          </a:p>
        </p:txBody>
      </p:sp>
      <p:sp>
        <p:nvSpPr>
          <p:cNvPr id="9216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Tillers</a:t>
            </a:r>
          </a:p>
        </p:txBody>
      </p:sp>
      <p:sp>
        <p:nvSpPr>
          <p:cNvPr id="92163" name="Rectangle 3"/>
          <p:cNvSpPr>
            <a:spLocks noGrp="1" noChangeArrowheads="1"/>
          </p:cNvSpPr>
          <p:nvPr>
            <p:ph type="body" sz="half" idx="1"/>
          </p:nvPr>
        </p:nvSpPr>
        <p:spPr>
          <a:xfrm>
            <a:off x="457200" y="1066800"/>
            <a:ext cx="8229600" cy="2286000"/>
          </a:xfrm>
        </p:spPr>
        <p:txBody>
          <a:bodyPr/>
          <a:lstStyle/>
          <a:p>
            <a:pPr eaLnBrk="1" hangingPunct="1">
              <a:defRPr/>
            </a:pPr>
            <a:r>
              <a:rPr lang="en-US" smtClean="0"/>
              <a:t>If heavily moguled, may require multiple passes since tiller can only process to a maximum depth equal to tiller’s tine length.</a:t>
            </a:r>
          </a:p>
          <a:p>
            <a:pPr eaLnBrk="1" hangingPunct="1">
              <a:defRPr/>
            </a:pPr>
            <a:r>
              <a:rPr lang="en-US" smtClean="0"/>
              <a:t>Important to use front blade to cut moguls first.</a:t>
            </a:r>
          </a:p>
        </p:txBody>
      </p:sp>
      <p:pic>
        <p:nvPicPr>
          <p:cNvPr id="35845" name="Picture 6" descr="HPIM3850"/>
          <p:cNvPicPr>
            <a:picLocks noGrp="1" noChangeAspect="1" noChangeArrowheads="1"/>
          </p:cNvPicPr>
          <p:nvPr>
            <p:ph sz="half" idx="2"/>
          </p:nvPr>
        </p:nvPicPr>
        <p:blipFill>
          <a:blip r:embed="rId3" cstate="screen"/>
          <a:srcRect/>
          <a:stretch>
            <a:fillRect/>
          </a:stretch>
        </p:blipFill>
        <p:spPr>
          <a:xfrm>
            <a:off x="2667000" y="3352800"/>
            <a:ext cx="3810000" cy="2852738"/>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6"/>
          <p:cNvSpPr>
            <a:spLocks noGrp="1"/>
          </p:cNvSpPr>
          <p:nvPr>
            <p:ph type="ftr" sz="quarter" idx="12"/>
          </p:nvPr>
        </p:nvSpPr>
        <p:spPr>
          <a:noFill/>
        </p:spPr>
        <p:txBody>
          <a:bodyPr/>
          <a:lstStyle/>
          <a:p>
            <a:r>
              <a:rPr lang="en-US"/>
              <a:t>International Association of Snowmobile Administrators</a:t>
            </a:r>
          </a:p>
        </p:txBody>
      </p:sp>
      <p:sp>
        <p:nvSpPr>
          <p:cNvPr id="94210"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Tillers</a:t>
            </a:r>
          </a:p>
        </p:txBody>
      </p:sp>
      <p:sp>
        <p:nvSpPr>
          <p:cNvPr id="94211" name="Rectangle 3"/>
          <p:cNvSpPr>
            <a:spLocks noGrp="1" noChangeArrowheads="1"/>
          </p:cNvSpPr>
          <p:nvPr>
            <p:ph type="body" sz="half" idx="1"/>
          </p:nvPr>
        </p:nvSpPr>
        <p:spPr>
          <a:xfrm>
            <a:off x="457200" y="1219200"/>
            <a:ext cx="4419600" cy="4906963"/>
          </a:xfrm>
        </p:spPr>
        <p:txBody>
          <a:bodyPr/>
          <a:lstStyle/>
          <a:p>
            <a:pPr eaLnBrk="1" hangingPunct="1">
              <a:lnSpc>
                <a:spcPct val="90000"/>
              </a:lnSpc>
              <a:defRPr/>
            </a:pPr>
            <a:r>
              <a:rPr lang="en-US" smtClean="0"/>
              <a:t>It is easy to build a smooth trail, but not necessarily a level trail, since the unit will bob up and down, mirroring what the tracks of the tractor do; can also weave side-to-side. </a:t>
            </a:r>
          </a:p>
          <a:p>
            <a:pPr eaLnBrk="1" hangingPunct="1">
              <a:lnSpc>
                <a:spcPct val="90000"/>
              </a:lnSpc>
              <a:defRPr/>
            </a:pPr>
            <a:r>
              <a:rPr lang="en-US" smtClean="0"/>
              <a:t>Get better results on undulating trails.</a:t>
            </a:r>
          </a:p>
        </p:txBody>
      </p:sp>
      <p:pic>
        <p:nvPicPr>
          <p:cNvPr id="36869" name="Picture 6" descr="HPIM3845"/>
          <p:cNvPicPr>
            <a:picLocks noGrp="1" noChangeAspect="1" noChangeArrowheads="1"/>
          </p:cNvPicPr>
          <p:nvPr>
            <p:ph sz="half" idx="2"/>
          </p:nvPr>
        </p:nvPicPr>
        <p:blipFill>
          <a:blip r:embed="rId3" cstate="screen"/>
          <a:srcRect/>
          <a:stretch>
            <a:fillRect/>
          </a:stretch>
        </p:blipFill>
        <p:spPr>
          <a:xfrm>
            <a:off x="4973638" y="1600200"/>
            <a:ext cx="3387725" cy="4525963"/>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7"/>
          <p:cNvSpPr>
            <a:spLocks noGrp="1"/>
          </p:cNvSpPr>
          <p:nvPr>
            <p:ph type="ftr" sz="quarter" idx="12"/>
          </p:nvPr>
        </p:nvSpPr>
        <p:spPr>
          <a:noFill/>
        </p:spPr>
        <p:txBody>
          <a:bodyPr/>
          <a:lstStyle/>
          <a:p>
            <a:r>
              <a:rPr lang="en-US"/>
              <a:t>International Association of Snowmobile Administrators</a:t>
            </a:r>
          </a:p>
        </p:txBody>
      </p:sp>
      <p:sp>
        <p:nvSpPr>
          <p:cNvPr id="23961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Tillers</a:t>
            </a:r>
          </a:p>
        </p:txBody>
      </p:sp>
      <p:sp>
        <p:nvSpPr>
          <p:cNvPr id="239619" name="Rectangle 3"/>
          <p:cNvSpPr>
            <a:spLocks noGrp="1" noChangeArrowheads="1"/>
          </p:cNvSpPr>
          <p:nvPr>
            <p:ph type="body" sz="half" idx="1"/>
          </p:nvPr>
        </p:nvSpPr>
        <p:spPr>
          <a:xfrm>
            <a:off x="457200" y="1371600"/>
            <a:ext cx="4038600" cy="4754563"/>
          </a:xfrm>
        </p:spPr>
        <p:txBody>
          <a:bodyPr/>
          <a:lstStyle/>
          <a:p>
            <a:pPr eaLnBrk="1" hangingPunct="1">
              <a:lnSpc>
                <a:spcPct val="90000"/>
              </a:lnSpc>
              <a:defRPr/>
            </a:pPr>
            <a:r>
              <a:rPr lang="en-US" smtClean="0"/>
              <a:t>Many areas also have a drag to supplement tiller grooming since it is rare that, season-long, conditions (weather, snowfall, moisture, and traffic) will consistently be favorable for using only a tiller.</a:t>
            </a:r>
          </a:p>
        </p:txBody>
      </p:sp>
      <p:pic>
        <p:nvPicPr>
          <p:cNvPr id="37893" name="Picture 9" descr="HPIM3806"/>
          <p:cNvPicPr>
            <a:picLocks noGrp="1" noChangeAspect="1" noChangeArrowheads="1"/>
          </p:cNvPicPr>
          <p:nvPr>
            <p:ph sz="quarter" idx="2"/>
          </p:nvPr>
        </p:nvPicPr>
        <p:blipFill>
          <a:blip r:embed="rId3" cstate="screen"/>
          <a:srcRect/>
          <a:stretch>
            <a:fillRect/>
          </a:stretch>
        </p:blipFill>
        <p:spPr>
          <a:xfrm>
            <a:off x="4876800" y="1466850"/>
            <a:ext cx="3429000" cy="2566988"/>
          </a:xfrm>
          <a:noFill/>
        </p:spPr>
      </p:pic>
      <p:pic>
        <p:nvPicPr>
          <p:cNvPr id="37894" name="Picture 11" descr="HPIM3825"/>
          <p:cNvPicPr>
            <a:picLocks noGrp="1" noChangeAspect="1" noChangeArrowheads="1"/>
          </p:cNvPicPr>
          <p:nvPr>
            <p:ph sz="quarter" idx="3"/>
          </p:nvPr>
        </p:nvPicPr>
        <p:blipFill>
          <a:blip r:embed="rId4" cstate="screen"/>
          <a:srcRect/>
          <a:stretch>
            <a:fillRect/>
          </a:stretch>
        </p:blipFill>
        <p:spPr>
          <a:xfrm>
            <a:off x="5181600" y="3448050"/>
            <a:ext cx="2819400" cy="272573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6"/>
          <p:cNvSpPr>
            <a:spLocks noGrp="1"/>
          </p:cNvSpPr>
          <p:nvPr>
            <p:ph type="ftr" sz="quarter" idx="12"/>
          </p:nvPr>
        </p:nvSpPr>
        <p:spPr>
          <a:noFill/>
        </p:spPr>
        <p:txBody>
          <a:bodyPr/>
          <a:lstStyle/>
          <a:p>
            <a:r>
              <a:rPr lang="en-US"/>
              <a:t>International Association of Snowmobile Administrators</a:t>
            </a:r>
          </a:p>
        </p:txBody>
      </p:sp>
      <p:sp>
        <p:nvSpPr>
          <p:cNvPr id="10035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Compactor/Packer Bars</a:t>
            </a:r>
          </a:p>
        </p:txBody>
      </p:sp>
      <p:sp>
        <p:nvSpPr>
          <p:cNvPr id="100356" name="Rectangle 4"/>
          <p:cNvSpPr>
            <a:spLocks noGrp="1" noChangeArrowheads="1"/>
          </p:cNvSpPr>
          <p:nvPr>
            <p:ph type="body" sz="half" idx="1"/>
          </p:nvPr>
        </p:nvSpPr>
        <p:spPr>
          <a:xfrm>
            <a:off x="457200" y="1143000"/>
            <a:ext cx="4038600" cy="4983163"/>
          </a:xfrm>
        </p:spPr>
        <p:txBody>
          <a:bodyPr/>
          <a:lstStyle/>
          <a:p>
            <a:pPr eaLnBrk="1" hangingPunct="1">
              <a:lnSpc>
                <a:spcPct val="90000"/>
              </a:lnSpc>
              <a:defRPr/>
            </a:pPr>
            <a:r>
              <a:rPr lang="en-US" smtClean="0"/>
              <a:t>Simple, lightweight implement; short in length and attached to rear of the tractor.</a:t>
            </a:r>
          </a:p>
          <a:p>
            <a:pPr eaLnBrk="1" hangingPunct="1">
              <a:lnSpc>
                <a:spcPct val="90000"/>
              </a:lnSpc>
              <a:defRPr/>
            </a:pPr>
            <a:r>
              <a:rPr lang="en-US" smtClean="0"/>
              <a:t>Can be hydraulically lifted; some also have down pressure.</a:t>
            </a:r>
          </a:p>
          <a:p>
            <a:pPr eaLnBrk="1" hangingPunct="1">
              <a:lnSpc>
                <a:spcPct val="90000"/>
              </a:lnSpc>
              <a:defRPr/>
            </a:pPr>
            <a:r>
              <a:rPr lang="en-US" smtClean="0"/>
              <a:t>Can increase effectiveness and efficiency.</a:t>
            </a:r>
          </a:p>
        </p:txBody>
      </p:sp>
      <p:pic>
        <p:nvPicPr>
          <p:cNvPr id="38917" name="Picture 6" descr="1078_cb1"/>
          <p:cNvPicPr>
            <a:picLocks noGrp="1" noChangeAspect="1" noChangeArrowheads="1"/>
          </p:cNvPicPr>
          <p:nvPr>
            <p:ph sz="half" idx="2"/>
          </p:nvPr>
        </p:nvPicPr>
        <p:blipFill>
          <a:blip r:embed="rId3" cstate="screen"/>
          <a:srcRect/>
          <a:stretch>
            <a:fillRect/>
          </a:stretch>
        </p:blipFill>
        <p:spPr>
          <a:xfrm>
            <a:off x="4724400" y="2057400"/>
            <a:ext cx="4114800" cy="30861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6"/>
          <p:cNvSpPr>
            <a:spLocks noGrp="1"/>
          </p:cNvSpPr>
          <p:nvPr>
            <p:ph type="ftr" sz="quarter" idx="12"/>
          </p:nvPr>
        </p:nvSpPr>
        <p:spPr>
          <a:noFill/>
        </p:spPr>
        <p:txBody>
          <a:bodyPr/>
          <a:lstStyle/>
          <a:p>
            <a:r>
              <a:rPr lang="en-US"/>
              <a:t>International Association of Snowmobile Administrators</a:t>
            </a:r>
          </a:p>
        </p:txBody>
      </p:sp>
      <p:sp>
        <p:nvSpPr>
          <p:cNvPr id="251906"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Compactor/Packer Bars</a:t>
            </a:r>
          </a:p>
        </p:txBody>
      </p:sp>
      <p:sp>
        <p:nvSpPr>
          <p:cNvPr id="251907" name="Rectangle 3"/>
          <p:cNvSpPr>
            <a:spLocks noGrp="1" noChangeArrowheads="1"/>
          </p:cNvSpPr>
          <p:nvPr>
            <p:ph type="body" sz="half" idx="1"/>
          </p:nvPr>
        </p:nvSpPr>
        <p:spPr>
          <a:xfrm>
            <a:off x="457200" y="1676400"/>
            <a:ext cx="4038600" cy="4449763"/>
          </a:xfrm>
        </p:spPr>
        <p:txBody>
          <a:bodyPr/>
          <a:lstStyle/>
          <a:p>
            <a:pPr eaLnBrk="1" hangingPunct="1">
              <a:lnSpc>
                <a:spcPct val="90000"/>
              </a:lnSpc>
              <a:defRPr/>
            </a:pPr>
            <a:r>
              <a:rPr lang="en-US" smtClean="0"/>
              <a:t>Can significantly reduce the time, effort, and cost of initial trail setup.</a:t>
            </a:r>
          </a:p>
          <a:p>
            <a:pPr eaLnBrk="1" hangingPunct="1">
              <a:lnSpc>
                <a:spcPct val="90000"/>
              </a:lnSpc>
              <a:defRPr/>
            </a:pPr>
            <a:r>
              <a:rPr lang="en-US" smtClean="0"/>
              <a:t>Saves wear and tear on tractor; provides increased tractor maneuverability.</a:t>
            </a:r>
          </a:p>
        </p:txBody>
      </p:sp>
      <p:pic>
        <p:nvPicPr>
          <p:cNvPr id="39941" name="Picture 6" descr="Centaur &amp; C-Bar_Dec19_05"/>
          <p:cNvPicPr>
            <a:picLocks noGrp="1" noChangeAspect="1" noChangeArrowheads="1"/>
          </p:cNvPicPr>
          <p:nvPr>
            <p:ph sz="half" idx="2"/>
          </p:nvPr>
        </p:nvPicPr>
        <p:blipFill>
          <a:blip r:embed="rId3" cstate="screen"/>
          <a:srcRect/>
          <a:stretch>
            <a:fillRect/>
          </a:stretch>
        </p:blipFill>
        <p:spPr>
          <a:xfrm>
            <a:off x="4648200" y="2347913"/>
            <a:ext cx="4038600" cy="302895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5"/>
          <p:cNvSpPr>
            <a:spLocks noGrp="1"/>
          </p:cNvSpPr>
          <p:nvPr>
            <p:ph type="ftr" sz="quarter" idx="12"/>
          </p:nvPr>
        </p:nvSpPr>
        <p:spPr>
          <a:noFill/>
        </p:spPr>
        <p:txBody>
          <a:bodyPr/>
          <a:lstStyle/>
          <a:p>
            <a:r>
              <a:rPr lang="en-US"/>
              <a:t>International Association of Snowmobile Administrators</a:t>
            </a:r>
          </a:p>
        </p:txBody>
      </p:sp>
      <p:sp>
        <p:nvSpPr>
          <p:cNvPr id="104450" name="Rectangle 2"/>
          <p:cNvSpPr>
            <a:spLocks noGrp="1" noRot="1" noChangeArrowheads="1"/>
          </p:cNvSpPr>
          <p:nvPr>
            <p:ph type="title"/>
          </p:nvPr>
        </p:nvSpPr>
        <p:spPr/>
        <p:txBody>
          <a:bodyPr/>
          <a:lstStyle/>
          <a:p>
            <a:pPr eaLnBrk="1" hangingPunct="1">
              <a:defRPr/>
            </a:pPr>
            <a:r>
              <a:rPr lang="en-US" smtClean="0">
                <a:solidFill>
                  <a:schemeClr val="hlink"/>
                </a:solidFill>
              </a:rPr>
              <a:t>Compactor/Packer Bars</a:t>
            </a:r>
          </a:p>
        </p:txBody>
      </p:sp>
      <p:sp>
        <p:nvSpPr>
          <p:cNvPr id="104451" name="Rectangle 3"/>
          <p:cNvSpPr>
            <a:spLocks noGrp="1" noChangeArrowheads="1"/>
          </p:cNvSpPr>
          <p:nvPr>
            <p:ph type="body" idx="1"/>
          </p:nvPr>
        </p:nvSpPr>
        <p:spPr/>
        <p:txBody>
          <a:bodyPr/>
          <a:lstStyle/>
          <a:p>
            <a:pPr eaLnBrk="1" hangingPunct="1">
              <a:lnSpc>
                <a:spcPct val="90000"/>
              </a:lnSpc>
              <a:defRPr/>
            </a:pPr>
            <a:r>
              <a:rPr lang="en-US" smtClean="0">
                <a:solidFill>
                  <a:schemeClr val="hlink"/>
                </a:solidFill>
              </a:rPr>
              <a:t>Swampy Areas –</a:t>
            </a:r>
            <a:r>
              <a:rPr lang="en-US" b="1" smtClean="0">
                <a:solidFill>
                  <a:schemeClr val="hlink"/>
                </a:solidFill>
              </a:rPr>
              <a:t> </a:t>
            </a:r>
            <a:r>
              <a:rPr lang="en-US" smtClean="0"/>
              <a:t> can  facilitate compaction that helps drive frost into ground and freeze swampy ground faster. </a:t>
            </a:r>
          </a:p>
          <a:p>
            <a:pPr eaLnBrk="1" hangingPunct="1">
              <a:lnSpc>
                <a:spcPct val="90000"/>
              </a:lnSpc>
              <a:defRPr/>
            </a:pPr>
            <a:r>
              <a:rPr lang="en-US" smtClean="0"/>
              <a:t>Can be used after exceptionally </a:t>
            </a:r>
            <a:r>
              <a:rPr lang="en-US" smtClean="0">
                <a:solidFill>
                  <a:schemeClr val="hlink"/>
                </a:solidFill>
              </a:rPr>
              <a:t>heavy snowfalls</a:t>
            </a:r>
            <a:r>
              <a:rPr lang="en-US" smtClean="0"/>
              <a:t> during the season or in areas of extreme drifting when a drag can be too much for a tractor to handle.</a:t>
            </a:r>
          </a:p>
          <a:p>
            <a:pPr eaLnBrk="1" hangingPunct="1">
              <a:lnSpc>
                <a:spcPct val="90000"/>
              </a:lnSpc>
              <a:defRPr/>
            </a:pPr>
            <a:r>
              <a:rPr lang="en-US" smtClean="0"/>
              <a:t>Is a better option than just “track packing” a trail route with just a tractor and no drag.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7"/>
          <p:cNvSpPr>
            <a:spLocks noGrp="1"/>
          </p:cNvSpPr>
          <p:nvPr>
            <p:ph type="ftr" sz="quarter" idx="12"/>
          </p:nvPr>
        </p:nvSpPr>
        <p:spPr>
          <a:noFill/>
        </p:spPr>
        <p:txBody>
          <a:bodyPr/>
          <a:lstStyle/>
          <a:p>
            <a:r>
              <a:rPr lang="en-US"/>
              <a:t>International Association of Snowmobile Administrators</a:t>
            </a:r>
          </a:p>
        </p:txBody>
      </p:sp>
      <p:sp>
        <p:nvSpPr>
          <p:cNvPr id="225282" name="Rectangle 2"/>
          <p:cNvSpPr>
            <a:spLocks noGrp="1" noRot="1" noChangeArrowheads="1"/>
          </p:cNvSpPr>
          <p:nvPr>
            <p:ph type="title"/>
          </p:nvPr>
        </p:nvSpPr>
        <p:spPr/>
        <p:txBody>
          <a:bodyPr/>
          <a:lstStyle/>
          <a:p>
            <a:pPr eaLnBrk="1" hangingPunct="1">
              <a:defRPr/>
            </a:pPr>
            <a:r>
              <a:rPr lang="en-US" smtClean="0">
                <a:solidFill>
                  <a:schemeClr val="hlink"/>
                </a:solidFill>
              </a:rPr>
              <a:t>Grooming Tractors</a:t>
            </a:r>
          </a:p>
        </p:txBody>
      </p:sp>
      <p:sp>
        <p:nvSpPr>
          <p:cNvPr id="225283" name="Rectangle 3"/>
          <p:cNvSpPr>
            <a:spLocks noGrp="1" noChangeArrowheads="1"/>
          </p:cNvSpPr>
          <p:nvPr>
            <p:ph type="body" sz="half" idx="3"/>
          </p:nvPr>
        </p:nvSpPr>
        <p:spPr/>
        <p:txBody>
          <a:bodyPr/>
          <a:lstStyle/>
          <a:p>
            <a:pPr eaLnBrk="1" hangingPunct="1">
              <a:lnSpc>
                <a:spcPct val="90000"/>
              </a:lnSpc>
              <a:defRPr/>
            </a:pPr>
            <a:r>
              <a:rPr lang="en-US" smtClean="0"/>
              <a:t>Refers to a broad range of tracked and semi-tracked vehicles used to pull drags or carry tillers and compactor bars.</a:t>
            </a:r>
          </a:p>
          <a:p>
            <a:pPr eaLnBrk="1" hangingPunct="1">
              <a:lnSpc>
                <a:spcPct val="90000"/>
              </a:lnSpc>
              <a:defRPr/>
            </a:pPr>
            <a:r>
              <a:rPr lang="en-US" smtClean="0"/>
              <a:t>Also referred to as “prime movers.”</a:t>
            </a:r>
          </a:p>
        </p:txBody>
      </p:sp>
      <p:pic>
        <p:nvPicPr>
          <p:cNvPr id="41989" name="Picture 4" descr="BR 250"/>
          <p:cNvPicPr>
            <a:picLocks noGrp="1" noChangeAspect="1" noChangeArrowheads="1"/>
          </p:cNvPicPr>
          <p:nvPr>
            <p:ph sz="quarter" idx="1"/>
          </p:nvPr>
        </p:nvPicPr>
        <p:blipFill>
          <a:blip r:embed="rId3" cstate="screen"/>
          <a:srcRect/>
          <a:stretch>
            <a:fillRect/>
          </a:stretch>
        </p:blipFill>
        <p:spPr>
          <a:xfrm>
            <a:off x="990600" y="1376363"/>
            <a:ext cx="2895600" cy="2566987"/>
          </a:xfrm>
          <a:noFill/>
        </p:spPr>
      </p:pic>
      <p:pic>
        <p:nvPicPr>
          <p:cNvPr id="41990" name="Picture 7" descr="SeneyBestTransparancy"/>
          <p:cNvPicPr>
            <a:picLocks noGrp="1" noChangeAspect="1" noChangeArrowheads="1"/>
          </p:cNvPicPr>
          <p:nvPr>
            <p:ph sz="quarter" idx="2"/>
          </p:nvPr>
        </p:nvPicPr>
        <p:blipFill>
          <a:blip r:embed="rId4" cstate="screen"/>
          <a:srcRect/>
          <a:stretch>
            <a:fillRect/>
          </a:stretch>
        </p:blipFill>
        <p:spPr>
          <a:xfrm>
            <a:off x="4648200" y="1385888"/>
            <a:ext cx="3352800" cy="260985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5"/>
          <p:cNvSpPr>
            <a:spLocks noGrp="1"/>
          </p:cNvSpPr>
          <p:nvPr>
            <p:ph type="ftr" sz="quarter" idx="12"/>
          </p:nvPr>
        </p:nvSpPr>
        <p:spPr>
          <a:noFill/>
        </p:spPr>
        <p:txBody>
          <a:bodyPr/>
          <a:lstStyle/>
          <a:p>
            <a:r>
              <a:rPr lang="en-US"/>
              <a:t>International Association of Snowmobile Administrators</a:t>
            </a:r>
          </a:p>
        </p:txBody>
      </p:sp>
      <p:sp>
        <p:nvSpPr>
          <p:cNvPr id="209922" name="Rectangle 2"/>
          <p:cNvSpPr>
            <a:spLocks noGrp="1" noRot="1" noChangeArrowheads="1"/>
          </p:cNvSpPr>
          <p:nvPr>
            <p:ph type="title"/>
          </p:nvPr>
        </p:nvSpPr>
        <p:spPr>
          <a:xfrm>
            <a:off x="457200" y="274638"/>
            <a:ext cx="8229600" cy="715962"/>
          </a:xfrm>
        </p:spPr>
        <p:txBody>
          <a:bodyPr/>
          <a:lstStyle/>
          <a:p>
            <a:pPr eaLnBrk="1" hangingPunct="1">
              <a:defRPr/>
            </a:pPr>
            <a:r>
              <a:rPr lang="en-US" sz="4000" smtClean="0">
                <a:solidFill>
                  <a:schemeClr val="hlink"/>
                </a:solidFill>
              </a:rPr>
              <a:t>Overview of Grooming Equipment</a:t>
            </a:r>
          </a:p>
        </p:txBody>
      </p:sp>
      <p:sp>
        <p:nvSpPr>
          <p:cNvPr id="209923" name="Rectangle 3"/>
          <p:cNvSpPr>
            <a:spLocks noGrp="1" noChangeArrowheads="1"/>
          </p:cNvSpPr>
          <p:nvPr>
            <p:ph type="body" idx="1"/>
          </p:nvPr>
        </p:nvSpPr>
        <p:spPr>
          <a:xfrm>
            <a:off x="457200" y="1371600"/>
            <a:ext cx="8229600" cy="4754563"/>
          </a:xfrm>
        </p:spPr>
        <p:txBody>
          <a:bodyPr/>
          <a:lstStyle/>
          <a:p>
            <a:pPr eaLnBrk="1" hangingPunct="1">
              <a:defRPr/>
            </a:pPr>
            <a:r>
              <a:rPr lang="en-US" sz="3600" smtClean="0"/>
              <a:t>Grooming Drags – multi-blade and single blade designs</a:t>
            </a:r>
          </a:p>
          <a:p>
            <a:pPr eaLnBrk="1" hangingPunct="1">
              <a:defRPr/>
            </a:pPr>
            <a:r>
              <a:rPr lang="en-US" sz="3600" smtClean="0"/>
              <a:t>Tillers</a:t>
            </a:r>
          </a:p>
          <a:p>
            <a:pPr eaLnBrk="1" hangingPunct="1">
              <a:defRPr/>
            </a:pPr>
            <a:r>
              <a:rPr lang="en-US" sz="3600" smtClean="0"/>
              <a:t>Compactor Bars</a:t>
            </a:r>
          </a:p>
          <a:p>
            <a:pPr eaLnBrk="1" hangingPunct="1">
              <a:defRPr/>
            </a:pPr>
            <a:r>
              <a:rPr lang="en-US" sz="3600" smtClean="0"/>
              <a:t>Grooming Tractors</a:t>
            </a:r>
          </a:p>
          <a:p>
            <a:pPr eaLnBrk="1" hangingPunct="1">
              <a:defRPr/>
            </a:pPr>
            <a:r>
              <a:rPr lang="en-US" sz="3600" smtClean="0"/>
              <a:t>Snowmobiles and ATVs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5"/>
          <p:cNvSpPr>
            <a:spLocks noGrp="1"/>
          </p:cNvSpPr>
          <p:nvPr>
            <p:ph type="ftr" sz="quarter" idx="12"/>
          </p:nvPr>
        </p:nvSpPr>
        <p:spPr>
          <a:noFill/>
        </p:spPr>
        <p:txBody>
          <a:bodyPr/>
          <a:lstStyle/>
          <a:p>
            <a:r>
              <a:rPr lang="en-US"/>
              <a:t>International Association of Snowmobile Administrators</a:t>
            </a:r>
          </a:p>
        </p:txBody>
      </p:sp>
      <p:sp>
        <p:nvSpPr>
          <p:cNvPr id="174082" name="Rectangle 2"/>
          <p:cNvSpPr>
            <a:spLocks noGrp="1" noRot="1" noChangeArrowheads="1"/>
          </p:cNvSpPr>
          <p:nvPr>
            <p:ph type="title"/>
          </p:nvPr>
        </p:nvSpPr>
        <p:spPr>
          <a:xfrm>
            <a:off x="457200" y="152400"/>
            <a:ext cx="8229600" cy="1219200"/>
          </a:xfrm>
        </p:spPr>
        <p:txBody>
          <a:bodyPr/>
          <a:lstStyle/>
          <a:p>
            <a:pPr eaLnBrk="1" hangingPunct="1">
              <a:defRPr/>
            </a:pPr>
            <a:r>
              <a:rPr lang="en-US" sz="3200" smtClean="0">
                <a:solidFill>
                  <a:schemeClr val="hlink"/>
                </a:solidFill>
              </a:rPr>
              <a:t>Grooming Tractor:</a:t>
            </a:r>
            <a:r>
              <a:rPr lang="en-US" sz="4000" smtClean="0">
                <a:solidFill>
                  <a:schemeClr val="hlink"/>
                </a:solidFill>
              </a:rPr>
              <a:t/>
            </a:r>
            <a:br>
              <a:rPr lang="en-US" sz="4000" smtClean="0">
                <a:solidFill>
                  <a:schemeClr val="hlink"/>
                </a:solidFill>
              </a:rPr>
            </a:br>
            <a:r>
              <a:rPr lang="en-US" smtClean="0">
                <a:solidFill>
                  <a:schemeClr val="hlink"/>
                </a:solidFill>
              </a:rPr>
              <a:t>Typical Components</a:t>
            </a:r>
            <a:endParaRPr lang="en-US" smtClean="0"/>
          </a:p>
        </p:txBody>
      </p:sp>
      <p:pic>
        <p:nvPicPr>
          <p:cNvPr id="43012" name="Picture 3" descr="CIMG0375"/>
          <p:cNvPicPr>
            <a:picLocks noChangeAspect="1" noChangeArrowheads="1"/>
          </p:cNvPicPr>
          <p:nvPr/>
        </p:nvPicPr>
        <p:blipFill>
          <a:blip r:embed="rId3" cstate="screen"/>
          <a:srcRect/>
          <a:stretch>
            <a:fillRect/>
          </a:stretch>
        </p:blipFill>
        <p:spPr bwMode="auto">
          <a:xfrm>
            <a:off x="457200" y="2438400"/>
            <a:ext cx="3962400" cy="2971800"/>
          </a:xfrm>
          <a:prstGeom prst="rect">
            <a:avLst/>
          </a:prstGeom>
          <a:noFill/>
          <a:ln w="9525">
            <a:noFill/>
            <a:miter lim="800000"/>
            <a:headEnd/>
            <a:tailEnd/>
          </a:ln>
        </p:spPr>
      </p:pic>
      <p:pic>
        <p:nvPicPr>
          <p:cNvPr id="43013" name="Picture 4" descr="CIMG0378"/>
          <p:cNvPicPr>
            <a:picLocks noChangeAspect="1" noChangeArrowheads="1"/>
          </p:cNvPicPr>
          <p:nvPr/>
        </p:nvPicPr>
        <p:blipFill>
          <a:blip r:embed="rId4" cstate="screen"/>
          <a:srcRect/>
          <a:stretch>
            <a:fillRect/>
          </a:stretch>
        </p:blipFill>
        <p:spPr bwMode="auto">
          <a:xfrm>
            <a:off x="4876800" y="2438400"/>
            <a:ext cx="3962400" cy="2971800"/>
          </a:xfrm>
          <a:prstGeom prst="rect">
            <a:avLst/>
          </a:prstGeom>
          <a:noFill/>
          <a:ln w="9525">
            <a:noFill/>
            <a:miter lim="800000"/>
            <a:headEnd/>
            <a:tailEnd/>
          </a:ln>
        </p:spPr>
      </p:pic>
      <p:sp>
        <p:nvSpPr>
          <p:cNvPr id="174085" name="Line 5"/>
          <p:cNvSpPr>
            <a:spLocks noChangeShapeType="1"/>
          </p:cNvSpPr>
          <p:nvPr/>
        </p:nvSpPr>
        <p:spPr bwMode="auto">
          <a:xfrm flipH="1" flipV="1">
            <a:off x="2286000" y="4724400"/>
            <a:ext cx="685800" cy="1066800"/>
          </a:xfrm>
          <a:prstGeom prst="line">
            <a:avLst/>
          </a:prstGeom>
          <a:noFill/>
          <a:ln w="25400">
            <a:solidFill>
              <a:srgbClr val="FFFF00"/>
            </a:solidFill>
            <a:round/>
            <a:headEnd/>
            <a:tailEnd type="triangle" w="med" len="med"/>
          </a:ln>
        </p:spPr>
        <p:txBody>
          <a:bodyPr/>
          <a:lstStyle/>
          <a:p>
            <a:endParaRPr lang="en-US"/>
          </a:p>
        </p:txBody>
      </p:sp>
      <p:sp>
        <p:nvSpPr>
          <p:cNvPr id="174086" name="Text Box 6"/>
          <p:cNvSpPr txBox="1">
            <a:spLocks noChangeArrowheads="1"/>
          </p:cNvSpPr>
          <p:nvPr/>
        </p:nvSpPr>
        <p:spPr bwMode="auto">
          <a:xfrm>
            <a:off x="2362200" y="5765800"/>
            <a:ext cx="217328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Track Assembly</a:t>
            </a:r>
          </a:p>
        </p:txBody>
      </p:sp>
      <p:sp>
        <p:nvSpPr>
          <p:cNvPr id="174087" name="Text Box 7"/>
          <p:cNvSpPr txBox="1">
            <a:spLocks noChangeArrowheads="1"/>
          </p:cNvSpPr>
          <p:nvPr/>
        </p:nvSpPr>
        <p:spPr bwMode="auto">
          <a:xfrm>
            <a:off x="6705600" y="5918200"/>
            <a:ext cx="898525"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Blade</a:t>
            </a:r>
          </a:p>
        </p:txBody>
      </p:sp>
      <p:sp>
        <p:nvSpPr>
          <p:cNvPr id="174088" name="Line 8"/>
          <p:cNvSpPr>
            <a:spLocks noChangeShapeType="1"/>
          </p:cNvSpPr>
          <p:nvPr/>
        </p:nvSpPr>
        <p:spPr bwMode="auto">
          <a:xfrm flipV="1">
            <a:off x="7162800" y="4800600"/>
            <a:ext cx="304800" cy="1143000"/>
          </a:xfrm>
          <a:prstGeom prst="line">
            <a:avLst/>
          </a:prstGeom>
          <a:noFill/>
          <a:ln w="25400">
            <a:solidFill>
              <a:srgbClr val="FFFF00"/>
            </a:solidFill>
            <a:round/>
            <a:headEnd/>
            <a:tailEnd type="triangle" w="med" len="med"/>
          </a:ln>
        </p:spPr>
        <p:txBody>
          <a:bodyPr/>
          <a:lstStyle/>
          <a:p>
            <a:endParaRPr lang="en-US"/>
          </a:p>
        </p:txBody>
      </p:sp>
      <p:sp>
        <p:nvSpPr>
          <p:cNvPr id="174089" name="Text Box 9"/>
          <p:cNvSpPr txBox="1">
            <a:spLocks noChangeArrowheads="1"/>
          </p:cNvSpPr>
          <p:nvPr/>
        </p:nvSpPr>
        <p:spPr bwMode="auto">
          <a:xfrm>
            <a:off x="533400" y="5689600"/>
            <a:ext cx="812800"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Deck</a:t>
            </a:r>
          </a:p>
        </p:txBody>
      </p:sp>
      <p:sp>
        <p:nvSpPr>
          <p:cNvPr id="174090" name="Line 10"/>
          <p:cNvSpPr>
            <a:spLocks noChangeShapeType="1"/>
          </p:cNvSpPr>
          <p:nvPr/>
        </p:nvSpPr>
        <p:spPr bwMode="auto">
          <a:xfrm flipV="1">
            <a:off x="914400" y="4114800"/>
            <a:ext cx="228600" cy="1447800"/>
          </a:xfrm>
          <a:prstGeom prst="line">
            <a:avLst/>
          </a:prstGeom>
          <a:noFill/>
          <a:ln w="25400">
            <a:solidFill>
              <a:srgbClr val="FFFF00"/>
            </a:solidFill>
            <a:round/>
            <a:headEnd/>
            <a:tailEnd type="triangle" w="med" len="med"/>
          </a:ln>
        </p:spPr>
        <p:txBody>
          <a:bodyPr/>
          <a:lstStyle/>
          <a:p>
            <a:endParaRPr lang="en-US"/>
          </a:p>
        </p:txBody>
      </p:sp>
      <p:sp>
        <p:nvSpPr>
          <p:cNvPr id="174091" name="Text Box 11"/>
          <p:cNvSpPr txBox="1">
            <a:spLocks noChangeArrowheads="1"/>
          </p:cNvSpPr>
          <p:nvPr/>
        </p:nvSpPr>
        <p:spPr bwMode="auto">
          <a:xfrm>
            <a:off x="4648200" y="1727200"/>
            <a:ext cx="666750"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Cab</a:t>
            </a:r>
          </a:p>
        </p:txBody>
      </p:sp>
      <p:sp>
        <p:nvSpPr>
          <p:cNvPr id="174092" name="Line 12"/>
          <p:cNvSpPr>
            <a:spLocks noChangeShapeType="1"/>
          </p:cNvSpPr>
          <p:nvPr/>
        </p:nvSpPr>
        <p:spPr bwMode="auto">
          <a:xfrm flipH="1">
            <a:off x="3352800" y="2209800"/>
            <a:ext cx="1371600" cy="1143000"/>
          </a:xfrm>
          <a:prstGeom prst="line">
            <a:avLst/>
          </a:prstGeom>
          <a:noFill/>
          <a:ln w="25400">
            <a:solidFill>
              <a:srgbClr val="FFFF00"/>
            </a:solidFill>
            <a:round/>
            <a:headEnd/>
            <a:tailEnd type="triangle" w="med" len="med"/>
          </a:ln>
        </p:spPr>
        <p:txBody>
          <a:bodyPr/>
          <a:lstStyle/>
          <a:p>
            <a:endParaRPr lang="en-US"/>
          </a:p>
        </p:txBody>
      </p:sp>
      <p:sp>
        <p:nvSpPr>
          <p:cNvPr id="174093" name="Line 13"/>
          <p:cNvSpPr>
            <a:spLocks noChangeShapeType="1"/>
          </p:cNvSpPr>
          <p:nvPr/>
        </p:nvSpPr>
        <p:spPr bwMode="auto">
          <a:xfrm>
            <a:off x="5181600" y="2209800"/>
            <a:ext cx="1295400" cy="1143000"/>
          </a:xfrm>
          <a:prstGeom prst="line">
            <a:avLst/>
          </a:prstGeom>
          <a:noFill/>
          <a:ln w="25400">
            <a:solidFill>
              <a:srgbClr val="FFFF00"/>
            </a:solidFill>
            <a:round/>
            <a:headEnd/>
            <a:tailEnd type="triangle" w="med" len="med"/>
          </a:ln>
        </p:spPr>
        <p:txBody>
          <a:bodyPr/>
          <a:lstStyle/>
          <a:p>
            <a:endParaRPr lang="en-US"/>
          </a:p>
        </p:txBody>
      </p:sp>
      <p:sp>
        <p:nvSpPr>
          <p:cNvPr id="174094" name="Text Box 14"/>
          <p:cNvSpPr txBox="1">
            <a:spLocks noChangeArrowheads="1"/>
          </p:cNvSpPr>
          <p:nvPr/>
        </p:nvSpPr>
        <p:spPr bwMode="auto">
          <a:xfrm>
            <a:off x="381000" y="1955800"/>
            <a:ext cx="14176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Fuel Tank</a:t>
            </a:r>
          </a:p>
        </p:txBody>
      </p:sp>
      <p:sp>
        <p:nvSpPr>
          <p:cNvPr id="174095" name="Line 15"/>
          <p:cNvSpPr>
            <a:spLocks noChangeShapeType="1"/>
          </p:cNvSpPr>
          <p:nvPr/>
        </p:nvSpPr>
        <p:spPr bwMode="auto">
          <a:xfrm>
            <a:off x="1143000" y="2362200"/>
            <a:ext cx="838200" cy="1447800"/>
          </a:xfrm>
          <a:prstGeom prst="line">
            <a:avLst/>
          </a:prstGeom>
          <a:noFill/>
          <a:ln w="25400">
            <a:solidFill>
              <a:srgbClr val="FFFF00"/>
            </a:solidFill>
            <a:round/>
            <a:headEnd/>
            <a:tailEnd type="triangle" w="med" len="med"/>
          </a:ln>
        </p:spPr>
        <p:txBody>
          <a:bodyPr/>
          <a:lstStyle/>
          <a:p>
            <a:endParaRPr lang="en-US"/>
          </a:p>
        </p:txBody>
      </p:sp>
      <p:sp>
        <p:nvSpPr>
          <p:cNvPr id="174096" name="Text Box 16"/>
          <p:cNvSpPr txBox="1">
            <a:spLocks noChangeArrowheads="1"/>
          </p:cNvSpPr>
          <p:nvPr/>
        </p:nvSpPr>
        <p:spPr bwMode="auto">
          <a:xfrm>
            <a:off x="2041525" y="1758950"/>
            <a:ext cx="198278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Exhaust Stack</a:t>
            </a:r>
          </a:p>
        </p:txBody>
      </p:sp>
      <p:sp>
        <p:nvSpPr>
          <p:cNvPr id="174097" name="Line 17"/>
          <p:cNvSpPr>
            <a:spLocks noChangeShapeType="1"/>
          </p:cNvSpPr>
          <p:nvPr/>
        </p:nvSpPr>
        <p:spPr bwMode="auto">
          <a:xfrm flipH="1">
            <a:off x="2133600" y="2286000"/>
            <a:ext cx="533400" cy="1219200"/>
          </a:xfrm>
          <a:prstGeom prst="line">
            <a:avLst/>
          </a:prstGeom>
          <a:noFill/>
          <a:ln w="25400">
            <a:solidFill>
              <a:srgbClr val="FFFF00"/>
            </a:solidFill>
            <a:round/>
            <a:headEnd/>
            <a:tailEnd type="triangle" w="med" len="med"/>
          </a:ln>
        </p:spPr>
        <p:txBody>
          <a:bodyPr/>
          <a:lstStyle/>
          <a:p>
            <a:endParaRPr lang="en-US"/>
          </a:p>
        </p:txBody>
      </p:sp>
      <p:sp>
        <p:nvSpPr>
          <p:cNvPr id="174098" name="Text Box 18"/>
          <p:cNvSpPr txBox="1">
            <a:spLocks noChangeArrowheads="1"/>
          </p:cNvSpPr>
          <p:nvPr/>
        </p:nvSpPr>
        <p:spPr bwMode="auto">
          <a:xfrm>
            <a:off x="6384925" y="1758950"/>
            <a:ext cx="20272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Amber Beacon</a:t>
            </a:r>
          </a:p>
        </p:txBody>
      </p:sp>
      <p:sp>
        <p:nvSpPr>
          <p:cNvPr id="174099" name="Line 19"/>
          <p:cNvSpPr>
            <a:spLocks noChangeShapeType="1"/>
          </p:cNvSpPr>
          <p:nvPr/>
        </p:nvSpPr>
        <p:spPr bwMode="auto">
          <a:xfrm flipH="1">
            <a:off x="6629400" y="2133600"/>
            <a:ext cx="533400" cy="685800"/>
          </a:xfrm>
          <a:prstGeom prst="line">
            <a:avLst/>
          </a:prstGeom>
          <a:noFill/>
          <a:ln w="25400">
            <a:solidFill>
              <a:srgbClr val="FFFF00"/>
            </a:solidFill>
            <a:round/>
            <a:headEnd/>
            <a:tailEnd type="triangle" w="med" len="med"/>
          </a:ln>
        </p:spPr>
        <p:txBody>
          <a:bodyPr/>
          <a:lstStyle/>
          <a:p>
            <a:endParaRPr lang="en-US"/>
          </a:p>
        </p:txBody>
      </p:sp>
      <p:sp>
        <p:nvSpPr>
          <p:cNvPr id="174100" name="Line 20"/>
          <p:cNvSpPr>
            <a:spLocks noChangeShapeType="1"/>
          </p:cNvSpPr>
          <p:nvPr/>
        </p:nvSpPr>
        <p:spPr bwMode="auto">
          <a:xfrm flipV="1">
            <a:off x="3505200" y="4800600"/>
            <a:ext cx="1905000" cy="990600"/>
          </a:xfrm>
          <a:prstGeom prst="line">
            <a:avLst/>
          </a:prstGeom>
          <a:noFill/>
          <a:ln w="25400">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4"/>
                                        </p:tgtEl>
                                        <p:attrNameLst>
                                          <p:attrName>style.visibility</p:attrName>
                                        </p:attrNameLst>
                                      </p:cBhvr>
                                      <p:to>
                                        <p:strVal val="visible"/>
                                      </p:to>
                                    </p:set>
                                    <p:anim calcmode="lin" valueType="num">
                                      <p:cBhvr additive="base">
                                        <p:cTn id="7" dur="500" fill="hold"/>
                                        <p:tgtEl>
                                          <p:spTgt spid="174094"/>
                                        </p:tgtEl>
                                        <p:attrNameLst>
                                          <p:attrName>ppt_x</p:attrName>
                                        </p:attrNameLst>
                                      </p:cBhvr>
                                      <p:tavLst>
                                        <p:tav tm="0">
                                          <p:val>
                                            <p:strVal val="#ppt_x"/>
                                          </p:val>
                                        </p:tav>
                                        <p:tav tm="100000">
                                          <p:val>
                                            <p:strVal val="#ppt_x"/>
                                          </p:val>
                                        </p:tav>
                                      </p:tavLst>
                                    </p:anim>
                                    <p:anim calcmode="lin" valueType="num">
                                      <p:cBhvr additive="base">
                                        <p:cTn id="8" dur="500" fill="hold"/>
                                        <p:tgtEl>
                                          <p:spTgt spid="1740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095"/>
                                        </p:tgtEl>
                                        <p:attrNameLst>
                                          <p:attrName>style.visibility</p:attrName>
                                        </p:attrNameLst>
                                      </p:cBhvr>
                                      <p:to>
                                        <p:strVal val="visible"/>
                                      </p:to>
                                    </p:set>
                                    <p:anim calcmode="lin" valueType="num">
                                      <p:cBhvr additive="base">
                                        <p:cTn id="11" dur="500" fill="hold"/>
                                        <p:tgtEl>
                                          <p:spTgt spid="174095"/>
                                        </p:tgtEl>
                                        <p:attrNameLst>
                                          <p:attrName>ppt_x</p:attrName>
                                        </p:attrNameLst>
                                      </p:cBhvr>
                                      <p:tavLst>
                                        <p:tav tm="0">
                                          <p:val>
                                            <p:strVal val="#ppt_x"/>
                                          </p:val>
                                        </p:tav>
                                        <p:tav tm="100000">
                                          <p:val>
                                            <p:strVal val="#ppt_x"/>
                                          </p:val>
                                        </p:tav>
                                      </p:tavLst>
                                    </p:anim>
                                    <p:anim calcmode="lin" valueType="num">
                                      <p:cBhvr additive="base">
                                        <p:cTn id="12" dur="500" fill="hold"/>
                                        <p:tgtEl>
                                          <p:spTgt spid="17409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096"/>
                                        </p:tgtEl>
                                        <p:attrNameLst>
                                          <p:attrName>style.visibility</p:attrName>
                                        </p:attrNameLst>
                                      </p:cBhvr>
                                      <p:to>
                                        <p:strVal val="visible"/>
                                      </p:to>
                                    </p:set>
                                    <p:anim calcmode="lin" valueType="num">
                                      <p:cBhvr additive="base">
                                        <p:cTn id="17" dur="500" fill="hold"/>
                                        <p:tgtEl>
                                          <p:spTgt spid="174096"/>
                                        </p:tgtEl>
                                        <p:attrNameLst>
                                          <p:attrName>ppt_x</p:attrName>
                                        </p:attrNameLst>
                                      </p:cBhvr>
                                      <p:tavLst>
                                        <p:tav tm="0">
                                          <p:val>
                                            <p:strVal val="#ppt_x"/>
                                          </p:val>
                                        </p:tav>
                                        <p:tav tm="100000">
                                          <p:val>
                                            <p:strVal val="#ppt_x"/>
                                          </p:val>
                                        </p:tav>
                                      </p:tavLst>
                                    </p:anim>
                                    <p:anim calcmode="lin" valueType="num">
                                      <p:cBhvr additive="base">
                                        <p:cTn id="18" dur="500" fill="hold"/>
                                        <p:tgtEl>
                                          <p:spTgt spid="17409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4097"/>
                                        </p:tgtEl>
                                        <p:attrNameLst>
                                          <p:attrName>style.visibility</p:attrName>
                                        </p:attrNameLst>
                                      </p:cBhvr>
                                      <p:to>
                                        <p:strVal val="visible"/>
                                      </p:to>
                                    </p:set>
                                    <p:anim calcmode="lin" valueType="num">
                                      <p:cBhvr additive="base">
                                        <p:cTn id="21" dur="500" fill="hold"/>
                                        <p:tgtEl>
                                          <p:spTgt spid="174097"/>
                                        </p:tgtEl>
                                        <p:attrNameLst>
                                          <p:attrName>ppt_x</p:attrName>
                                        </p:attrNameLst>
                                      </p:cBhvr>
                                      <p:tavLst>
                                        <p:tav tm="0">
                                          <p:val>
                                            <p:strVal val="#ppt_x"/>
                                          </p:val>
                                        </p:tav>
                                        <p:tav tm="100000">
                                          <p:val>
                                            <p:strVal val="#ppt_x"/>
                                          </p:val>
                                        </p:tav>
                                      </p:tavLst>
                                    </p:anim>
                                    <p:anim calcmode="lin" valueType="num">
                                      <p:cBhvr additive="base">
                                        <p:cTn id="22" dur="500" fill="hold"/>
                                        <p:tgtEl>
                                          <p:spTgt spid="17409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4092"/>
                                        </p:tgtEl>
                                        <p:attrNameLst>
                                          <p:attrName>style.visibility</p:attrName>
                                        </p:attrNameLst>
                                      </p:cBhvr>
                                      <p:to>
                                        <p:strVal val="visible"/>
                                      </p:to>
                                    </p:set>
                                    <p:anim calcmode="lin" valueType="num">
                                      <p:cBhvr additive="base">
                                        <p:cTn id="27" dur="500" fill="hold"/>
                                        <p:tgtEl>
                                          <p:spTgt spid="174092"/>
                                        </p:tgtEl>
                                        <p:attrNameLst>
                                          <p:attrName>ppt_x</p:attrName>
                                        </p:attrNameLst>
                                      </p:cBhvr>
                                      <p:tavLst>
                                        <p:tav tm="0">
                                          <p:val>
                                            <p:strVal val="#ppt_x"/>
                                          </p:val>
                                        </p:tav>
                                        <p:tav tm="100000">
                                          <p:val>
                                            <p:strVal val="#ppt_x"/>
                                          </p:val>
                                        </p:tav>
                                      </p:tavLst>
                                    </p:anim>
                                    <p:anim calcmode="lin" valueType="num">
                                      <p:cBhvr additive="base">
                                        <p:cTn id="28" dur="500" fill="hold"/>
                                        <p:tgtEl>
                                          <p:spTgt spid="17409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4091"/>
                                        </p:tgtEl>
                                        <p:attrNameLst>
                                          <p:attrName>style.visibility</p:attrName>
                                        </p:attrNameLst>
                                      </p:cBhvr>
                                      <p:to>
                                        <p:strVal val="visible"/>
                                      </p:to>
                                    </p:set>
                                    <p:anim calcmode="lin" valueType="num">
                                      <p:cBhvr additive="base">
                                        <p:cTn id="31" dur="500" fill="hold"/>
                                        <p:tgtEl>
                                          <p:spTgt spid="174091"/>
                                        </p:tgtEl>
                                        <p:attrNameLst>
                                          <p:attrName>ppt_x</p:attrName>
                                        </p:attrNameLst>
                                      </p:cBhvr>
                                      <p:tavLst>
                                        <p:tav tm="0">
                                          <p:val>
                                            <p:strVal val="#ppt_x"/>
                                          </p:val>
                                        </p:tav>
                                        <p:tav tm="100000">
                                          <p:val>
                                            <p:strVal val="#ppt_x"/>
                                          </p:val>
                                        </p:tav>
                                      </p:tavLst>
                                    </p:anim>
                                    <p:anim calcmode="lin" valueType="num">
                                      <p:cBhvr additive="base">
                                        <p:cTn id="32" dur="500" fill="hold"/>
                                        <p:tgtEl>
                                          <p:spTgt spid="1740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4093"/>
                                        </p:tgtEl>
                                        <p:attrNameLst>
                                          <p:attrName>style.visibility</p:attrName>
                                        </p:attrNameLst>
                                      </p:cBhvr>
                                      <p:to>
                                        <p:strVal val="visible"/>
                                      </p:to>
                                    </p:set>
                                    <p:anim calcmode="lin" valueType="num">
                                      <p:cBhvr additive="base">
                                        <p:cTn id="35" dur="500" fill="hold"/>
                                        <p:tgtEl>
                                          <p:spTgt spid="174093"/>
                                        </p:tgtEl>
                                        <p:attrNameLst>
                                          <p:attrName>ppt_x</p:attrName>
                                        </p:attrNameLst>
                                      </p:cBhvr>
                                      <p:tavLst>
                                        <p:tav tm="0">
                                          <p:val>
                                            <p:strVal val="#ppt_x"/>
                                          </p:val>
                                        </p:tav>
                                        <p:tav tm="100000">
                                          <p:val>
                                            <p:strVal val="#ppt_x"/>
                                          </p:val>
                                        </p:tav>
                                      </p:tavLst>
                                    </p:anim>
                                    <p:anim calcmode="lin" valueType="num">
                                      <p:cBhvr additive="base">
                                        <p:cTn id="36" dur="500" fill="hold"/>
                                        <p:tgtEl>
                                          <p:spTgt spid="17409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74098"/>
                                        </p:tgtEl>
                                        <p:attrNameLst>
                                          <p:attrName>style.visibility</p:attrName>
                                        </p:attrNameLst>
                                      </p:cBhvr>
                                      <p:to>
                                        <p:strVal val="visible"/>
                                      </p:to>
                                    </p:set>
                                    <p:animScale>
                                      <p:cBhvr>
                                        <p:cTn id="41" dur="1000" decel="50000" fill="hold">
                                          <p:stCondLst>
                                            <p:cond delay="0"/>
                                          </p:stCondLst>
                                        </p:cTn>
                                        <p:tgtEl>
                                          <p:spTgt spid="17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74098"/>
                                        </p:tgtEl>
                                        <p:attrNameLst>
                                          <p:attrName>ppt_x</p:attrName>
                                          <p:attrName>ppt_y</p:attrName>
                                        </p:attrNameLst>
                                      </p:cBhvr>
                                    </p:animMotion>
                                    <p:animEffect transition="in" filter="fade">
                                      <p:cBhvr>
                                        <p:cTn id="43" dur="1000"/>
                                        <p:tgtEl>
                                          <p:spTgt spid="174098"/>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74099"/>
                                        </p:tgtEl>
                                        <p:attrNameLst>
                                          <p:attrName>style.visibility</p:attrName>
                                        </p:attrNameLst>
                                      </p:cBhvr>
                                      <p:to>
                                        <p:strVal val="visible"/>
                                      </p:to>
                                    </p:set>
                                    <p:animScale>
                                      <p:cBhvr>
                                        <p:cTn id="46" dur="1000" decel="50000" fill="hold">
                                          <p:stCondLst>
                                            <p:cond delay="0"/>
                                          </p:stCondLst>
                                        </p:cTn>
                                        <p:tgtEl>
                                          <p:spTgt spid="174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74099"/>
                                        </p:tgtEl>
                                        <p:attrNameLst>
                                          <p:attrName>ppt_x</p:attrName>
                                          <p:attrName>ppt_y</p:attrName>
                                        </p:attrNameLst>
                                      </p:cBhvr>
                                    </p:animMotion>
                                    <p:animEffect transition="in" filter="fade">
                                      <p:cBhvr>
                                        <p:cTn id="48" dur="1000"/>
                                        <p:tgtEl>
                                          <p:spTgt spid="17409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4089"/>
                                        </p:tgtEl>
                                        <p:attrNameLst>
                                          <p:attrName>style.visibility</p:attrName>
                                        </p:attrNameLst>
                                      </p:cBhvr>
                                      <p:to>
                                        <p:strVal val="visible"/>
                                      </p:to>
                                    </p:set>
                                    <p:anim calcmode="lin" valueType="num">
                                      <p:cBhvr additive="base">
                                        <p:cTn id="53" dur="500" fill="hold"/>
                                        <p:tgtEl>
                                          <p:spTgt spid="174089"/>
                                        </p:tgtEl>
                                        <p:attrNameLst>
                                          <p:attrName>ppt_x</p:attrName>
                                        </p:attrNameLst>
                                      </p:cBhvr>
                                      <p:tavLst>
                                        <p:tav tm="0">
                                          <p:val>
                                            <p:strVal val="#ppt_x"/>
                                          </p:val>
                                        </p:tav>
                                        <p:tav tm="100000">
                                          <p:val>
                                            <p:strVal val="#ppt_x"/>
                                          </p:val>
                                        </p:tav>
                                      </p:tavLst>
                                    </p:anim>
                                    <p:anim calcmode="lin" valueType="num">
                                      <p:cBhvr additive="base">
                                        <p:cTn id="54" dur="500" fill="hold"/>
                                        <p:tgtEl>
                                          <p:spTgt spid="17408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4090"/>
                                        </p:tgtEl>
                                        <p:attrNameLst>
                                          <p:attrName>style.visibility</p:attrName>
                                        </p:attrNameLst>
                                      </p:cBhvr>
                                      <p:to>
                                        <p:strVal val="visible"/>
                                      </p:to>
                                    </p:set>
                                    <p:anim calcmode="lin" valueType="num">
                                      <p:cBhvr additive="base">
                                        <p:cTn id="57" dur="500" fill="hold"/>
                                        <p:tgtEl>
                                          <p:spTgt spid="174090"/>
                                        </p:tgtEl>
                                        <p:attrNameLst>
                                          <p:attrName>ppt_x</p:attrName>
                                        </p:attrNameLst>
                                      </p:cBhvr>
                                      <p:tavLst>
                                        <p:tav tm="0">
                                          <p:val>
                                            <p:strVal val="#ppt_x"/>
                                          </p:val>
                                        </p:tav>
                                        <p:tav tm="100000">
                                          <p:val>
                                            <p:strVal val="#ppt_x"/>
                                          </p:val>
                                        </p:tav>
                                      </p:tavLst>
                                    </p:anim>
                                    <p:anim calcmode="lin" valueType="num">
                                      <p:cBhvr additive="base">
                                        <p:cTn id="58" dur="500" fill="hold"/>
                                        <p:tgtEl>
                                          <p:spTgt spid="17409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4085"/>
                                        </p:tgtEl>
                                        <p:attrNameLst>
                                          <p:attrName>style.visibility</p:attrName>
                                        </p:attrNameLst>
                                      </p:cBhvr>
                                      <p:to>
                                        <p:strVal val="visible"/>
                                      </p:to>
                                    </p:set>
                                    <p:anim calcmode="lin" valueType="num">
                                      <p:cBhvr additive="base">
                                        <p:cTn id="63" dur="500" fill="hold"/>
                                        <p:tgtEl>
                                          <p:spTgt spid="174085"/>
                                        </p:tgtEl>
                                        <p:attrNameLst>
                                          <p:attrName>ppt_x</p:attrName>
                                        </p:attrNameLst>
                                      </p:cBhvr>
                                      <p:tavLst>
                                        <p:tav tm="0">
                                          <p:val>
                                            <p:strVal val="#ppt_x"/>
                                          </p:val>
                                        </p:tav>
                                        <p:tav tm="100000">
                                          <p:val>
                                            <p:strVal val="#ppt_x"/>
                                          </p:val>
                                        </p:tav>
                                      </p:tavLst>
                                    </p:anim>
                                    <p:anim calcmode="lin" valueType="num">
                                      <p:cBhvr additive="base">
                                        <p:cTn id="64" dur="500" fill="hold"/>
                                        <p:tgtEl>
                                          <p:spTgt spid="17408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4086"/>
                                        </p:tgtEl>
                                        <p:attrNameLst>
                                          <p:attrName>style.visibility</p:attrName>
                                        </p:attrNameLst>
                                      </p:cBhvr>
                                      <p:to>
                                        <p:strVal val="visible"/>
                                      </p:to>
                                    </p:set>
                                    <p:anim calcmode="lin" valueType="num">
                                      <p:cBhvr additive="base">
                                        <p:cTn id="67" dur="500" fill="hold"/>
                                        <p:tgtEl>
                                          <p:spTgt spid="174086"/>
                                        </p:tgtEl>
                                        <p:attrNameLst>
                                          <p:attrName>ppt_x</p:attrName>
                                        </p:attrNameLst>
                                      </p:cBhvr>
                                      <p:tavLst>
                                        <p:tav tm="0">
                                          <p:val>
                                            <p:strVal val="#ppt_x"/>
                                          </p:val>
                                        </p:tav>
                                        <p:tav tm="100000">
                                          <p:val>
                                            <p:strVal val="#ppt_x"/>
                                          </p:val>
                                        </p:tav>
                                      </p:tavLst>
                                    </p:anim>
                                    <p:anim calcmode="lin" valueType="num">
                                      <p:cBhvr additive="base">
                                        <p:cTn id="68" dur="500" fill="hold"/>
                                        <p:tgtEl>
                                          <p:spTgt spid="17408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4100"/>
                                        </p:tgtEl>
                                        <p:attrNameLst>
                                          <p:attrName>style.visibility</p:attrName>
                                        </p:attrNameLst>
                                      </p:cBhvr>
                                      <p:to>
                                        <p:strVal val="visible"/>
                                      </p:to>
                                    </p:set>
                                    <p:anim calcmode="lin" valueType="num">
                                      <p:cBhvr additive="base">
                                        <p:cTn id="71" dur="500" fill="hold"/>
                                        <p:tgtEl>
                                          <p:spTgt spid="174100"/>
                                        </p:tgtEl>
                                        <p:attrNameLst>
                                          <p:attrName>ppt_x</p:attrName>
                                        </p:attrNameLst>
                                      </p:cBhvr>
                                      <p:tavLst>
                                        <p:tav tm="0">
                                          <p:val>
                                            <p:strVal val="#ppt_x"/>
                                          </p:val>
                                        </p:tav>
                                        <p:tav tm="100000">
                                          <p:val>
                                            <p:strVal val="#ppt_x"/>
                                          </p:val>
                                        </p:tav>
                                      </p:tavLst>
                                    </p:anim>
                                    <p:anim calcmode="lin" valueType="num">
                                      <p:cBhvr additive="base">
                                        <p:cTn id="72" dur="500" fill="hold"/>
                                        <p:tgtEl>
                                          <p:spTgt spid="17410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74088"/>
                                        </p:tgtEl>
                                        <p:attrNameLst>
                                          <p:attrName>style.visibility</p:attrName>
                                        </p:attrNameLst>
                                      </p:cBhvr>
                                      <p:to>
                                        <p:strVal val="visible"/>
                                      </p:to>
                                    </p:set>
                                    <p:anim calcmode="lin" valueType="num">
                                      <p:cBhvr>
                                        <p:cTn id="77" dur="1000" fill="hold"/>
                                        <p:tgtEl>
                                          <p:spTgt spid="174088"/>
                                        </p:tgtEl>
                                        <p:attrNameLst>
                                          <p:attrName>ppt_w</p:attrName>
                                        </p:attrNameLst>
                                      </p:cBhvr>
                                      <p:tavLst>
                                        <p:tav tm="0">
                                          <p:val>
                                            <p:strVal val="#ppt_w*0.70"/>
                                          </p:val>
                                        </p:tav>
                                        <p:tav tm="100000">
                                          <p:val>
                                            <p:strVal val="#ppt_w"/>
                                          </p:val>
                                        </p:tav>
                                      </p:tavLst>
                                    </p:anim>
                                    <p:anim calcmode="lin" valueType="num">
                                      <p:cBhvr>
                                        <p:cTn id="78" dur="1000" fill="hold"/>
                                        <p:tgtEl>
                                          <p:spTgt spid="174088"/>
                                        </p:tgtEl>
                                        <p:attrNameLst>
                                          <p:attrName>ppt_h</p:attrName>
                                        </p:attrNameLst>
                                      </p:cBhvr>
                                      <p:tavLst>
                                        <p:tav tm="0">
                                          <p:val>
                                            <p:strVal val="#ppt_h"/>
                                          </p:val>
                                        </p:tav>
                                        <p:tav tm="100000">
                                          <p:val>
                                            <p:strVal val="#ppt_h"/>
                                          </p:val>
                                        </p:tav>
                                      </p:tavLst>
                                    </p:anim>
                                    <p:animEffect transition="in" filter="fade">
                                      <p:cBhvr>
                                        <p:cTn id="79" dur="1000"/>
                                        <p:tgtEl>
                                          <p:spTgt spid="174088"/>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174087"/>
                                        </p:tgtEl>
                                        <p:attrNameLst>
                                          <p:attrName>style.visibility</p:attrName>
                                        </p:attrNameLst>
                                      </p:cBhvr>
                                      <p:to>
                                        <p:strVal val="visible"/>
                                      </p:to>
                                    </p:set>
                                    <p:anim calcmode="lin" valueType="num">
                                      <p:cBhvr>
                                        <p:cTn id="82" dur="1000" fill="hold"/>
                                        <p:tgtEl>
                                          <p:spTgt spid="174087"/>
                                        </p:tgtEl>
                                        <p:attrNameLst>
                                          <p:attrName>ppt_w</p:attrName>
                                        </p:attrNameLst>
                                      </p:cBhvr>
                                      <p:tavLst>
                                        <p:tav tm="0">
                                          <p:val>
                                            <p:strVal val="#ppt_w*0.70"/>
                                          </p:val>
                                        </p:tav>
                                        <p:tav tm="100000">
                                          <p:val>
                                            <p:strVal val="#ppt_w"/>
                                          </p:val>
                                        </p:tav>
                                      </p:tavLst>
                                    </p:anim>
                                    <p:anim calcmode="lin" valueType="num">
                                      <p:cBhvr>
                                        <p:cTn id="83" dur="1000" fill="hold"/>
                                        <p:tgtEl>
                                          <p:spTgt spid="174087"/>
                                        </p:tgtEl>
                                        <p:attrNameLst>
                                          <p:attrName>ppt_h</p:attrName>
                                        </p:attrNameLst>
                                      </p:cBhvr>
                                      <p:tavLst>
                                        <p:tav tm="0">
                                          <p:val>
                                            <p:strVal val="#ppt_h"/>
                                          </p:val>
                                        </p:tav>
                                        <p:tav tm="100000">
                                          <p:val>
                                            <p:strVal val="#ppt_h"/>
                                          </p:val>
                                        </p:tav>
                                      </p:tavLst>
                                    </p:anim>
                                    <p:animEffect transition="in" filter="fade">
                                      <p:cBhvr>
                                        <p:cTn id="84" dur="1000"/>
                                        <p:tgtEl>
                                          <p:spTgt spid="17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P spid="174086" grpId="0"/>
      <p:bldP spid="174087" grpId="0"/>
      <p:bldP spid="174088" grpId="0" animBg="1"/>
      <p:bldP spid="174089" grpId="0"/>
      <p:bldP spid="174090" grpId="0" animBg="1"/>
      <p:bldP spid="174091" grpId="0"/>
      <p:bldP spid="174092" grpId="0" animBg="1"/>
      <p:bldP spid="174093" grpId="0" animBg="1"/>
      <p:bldP spid="174094" grpId="0"/>
      <p:bldP spid="174095" grpId="0" animBg="1"/>
      <p:bldP spid="174096" grpId="0"/>
      <p:bldP spid="174097" grpId="0" animBg="1"/>
      <p:bldP spid="174098" grpId="0"/>
      <p:bldP spid="174099" grpId="0" animBg="1"/>
      <p:bldP spid="17410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6"/>
          <p:cNvSpPr>
            <a:spLocks noGrp="1"/>
          </p:cNvSpPr>
          <p:nvPr>
            <p:ph type="ftr" sz="quarter" idx="12"/>
          </p:nvPr>
        </p:nvSpPr>
        <p:spPr>
          <a:noFill/>
        </p:spPr>
        <p:txBody>
          <a:bodyPr/>
          <a:lstStyle/>
          <a:p>
            <a:r>
              <a:rPr lang="en-US"/>
              <a:t>International Association of Snowmobile Administrators</a:t>
            </a:r>
          </a:p>
        </p:txBody>
      </p:sp>
      <p:sp>
        <p:nvSpPr>
          <p:cNvPr id="228354" name="Rectangle 2"/>
          <p:cNvSpPr>
            <a:spLocks noGrp="1" noRot="1" noChangeArrowheads="1"/>
          </p:cNvSpPr>
          <p:nvPr>
            <p:ph type="title"/>
          </p:nvPr>
        </p:nvSpPr>
        <p:spPr/>
        <p:txBody>
          <a:bodyPr/>
          <a:lstStyle/>
          <a:p>
            <a:pPr eaLnBrk="1" hangingPunct="1">
              <a:defRPr/>
            </a:pPr>
            <a:r>
              <a:rPr lang="en-US" sz="3200" smtClean="0">
                <a:solidFill>
                  <a:schemeClr val="hlink"/>
                </a:solidFill>
              </a:rPr>
              <a:t>Typical Tractor Component:</a:t>
            </a:r>
            <a:r>
              <a:rPr lang="en-US" smtClean="0">
                <a:solidFill>
                  <a:schemeClr val="hlink"/>
                </a:solidFill>
              </a:rPr>
              <a:t> Tracks</a:t>
            </a:r>
          </a:p>
        </p:txBody>
      </p:sp>
      <p:sp>
        <p:nvSpPr>
          <p:cNvPr id="228355" name="Rectangle 3"/>
          <p:cNvSpPr>
            <a:spLocks noGrp="1" noChangeArrowheads="1"/>
          </p:cNvSpPr>
          <p:nvPr>
            <p:ph type="body" sz="half" idx="2"/>
          </p:nvPr>
        </p:nvSpPr>
        <p:spPr>
          <a:xfrm>
            <a:off x="457200" y="4114800"/>
            <a:ext cx="8229600" cy="2011363"/>
          </a:xfrm>
        </p:spPr>
        <p:txBody>
          <a:bodyPr/>
          <a:lstStyle/>
          <a:p>
            <a:pPr eaLnBrk="1" hangingPunct="1">
              <a:lnSpc>
                <a:spcPct val="90000"/>
              </a:lnSpc>
              <a:defRPr/>
            </a:pPr>
            <a:r>
              <a:rPr lang="en-US" smtClean="0"/>
              <a:t>Provide the “floatation” that helps the tractor stay on or near the surface of snow while providing traction to pull or carry implements.</a:t>
            </a:r>
          </a:p>
        </p:txBody>
      </p:sp>
      <p:pic>
        <p:nvPicPr>
          <p:cNvPr id="44037" name="Picture 7" descr="Track photos 009"/>
          <p:cNvPicPr>
            <a:picLocks noGrp="1" noChangeAspect="1" noChangeArrowheads="1"/>
          </p:cNvPicPr>
          <p:nvPr>
            <p:ph sz="half" idx="1"/>
          </p:nvPr>
        </p:nvPicPr>
        <p:blipFill>
          <a:blip r:embed="rId3" cstate="screen"/>
          <a:srcRect/>
          <a:stretch>
            <a:fillRect/>
          </a:stretch>
        </p:blipFill>
        <p:spPr>
          <a:xfrm>
            <a:off x="1143000" y="1600200"/>
            <a:ext cx="6858000" cy="201295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6"/>
          <p:cNvSpPr>
            <a:spLocks noGrp="1"/>
          </p:cNvSpPr>
          <p:nvPr>
            <p:ph type="ftr" sz="quarter" idx="12"/>
          </p:nvPr>
        </p:nvSpPr>
        <p:spPr>
          <a:noFill/>
        </p:spPr>
        <p:txBody>
          <a:bodyPr/>
          <a:lstStyle/>
          <a:p>
            <a:r>
              <a:rPr lang="en-US"/>
              <a:t>International Association of Snowmobile Administrators</a:t>
            </a:r>
          </a:p>
        </p:txBody>
      </p:sp>
      <p:sp>
        <p:nvSpPr>
          <p:cNvPr id="119810" name="Rectangle 2"/>
          <p:cNvSpPr>
            <a:spLocks noGrp="1" noRot="1" noChangeArrowheads="1"/>
          </p:cNvSpPr>
          <p:nvPr>
            <p:ph type="title"/>
          </p:nvPr>
        </p:nvSpPr>
        <p:spPr>
          <a:xfrm>
            <a:off x="457200" y="274638"/>
            <a:ext cx="8229600" cy="944562"/>
          </a:xfrm>
        </p:spPr>
        <p:txBody>
          <a:bodyPr/>
          <a:lstStyle/>
          <a:p>
            <a:pPr eaLnBrk="1" hangingPunct="1">
              <a:defRPr/>
            </a:pPr>
            <a:r>
              <a:rPr lang="en-US" sz="3200" smtClean="0">
                <a:solidFill>
                  <a:schemeClr val="hlink"/>
                </a:solidFill>
              </a:rPr>
              <a:t>Typical Tractor Component:</a:t>
            </a:r>
            <a:r>
              <a:rPr lang="en-US" sz="4800" smtClean="0">
                <a:solidFill>
                  <a:schemeClr val="hlink"/>
                </a:solidFill>
              </a:rPr>
              <a:t> </a:t>
            </a:r>
            <a:r>
              <a:rPr lang="en-US" smtClean="0">
                <a:solidFill>
                  <a:schemeClr val="hlink"/>
                </a:solidFill>
              </a:rPr>
              <a:t>Tracks</a:t>
            </a:r>
          </a:p>
        </p:txBody>
      </p:sp>
      <p:sp>
        <p:nvSpPr>
          <p:cNvPr id="119811" name="Rectangle 3"/>
          <p:cNvSpPr>
            <a:spLocks noGrp="1" noChangeArrowheads="1"/>
          </p:cNvSpPr>
          <p:nvPr>
            <p:ph type="body" sz="half" idx="1"/>
          </p:nvPr>
        </p:nvSpPr>
        <p:spPr>
          <a:xfrm>
            <a:off x="457200" y="1295400"/>
            <a:ext cx="4038600" cy="5029200"/>
          </a:xfrm>
        </p:spPr>
        <p:txBody>
          <a:bodyPr/>
          <a:lstStyle/>
          <a:p>
            <a:pPr eaLnBrk="1" hangingPunct="1">
              <a:lnSpc>
                <a:spcPct val="90000"/>
              </a:lnSpc>
              <a:defRPr/>
            </a:pPr>
            <a:r>
              <a:rPr lang="en-US" smtClean="0"/>
              <a:t>Many newer tractors have all-rubber tracks which allows operation in all types of terrain without damage to tracks; can run on roads, mud, and snow; also less vibration, operator fatigue, and maintenance costs.</a:t>
            </a:r>
          </a:p>
        </p:txBody>
      </p:sp>
      <p:pic>
        <p:nvPicPr>
          <p:cNvPr id="45061" name="Picture 8" descr="HPIM3877"/>
          <p:cNvPicPr>
            <a:picLocks noGrp="1" noChangeAspect="1" noChangeArrowheads="1"/>
          </p:cNvPicPr>
          <p:nvPr>
            <p:ph sz="half" idx="2"/>
          </p:nvPr>
        </p:nvPicPr>
        <p:blipFill>
          <a:blip r:embed="rId3" cstate="screen"/>
          <a:srcRect/>
          <a:stretch>
            <a:fillRect/>
          </a:stretch>
        </p:blipFill>
        <p:spPr>
          <a:xfrm>
            <a:off x="4495800" y="2236788"/>
            <a:ext cx="4343400" cy="32512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6"/>
          <p:cNvSpPr>
            <a:spLocks noGrp="1"/>
          </p:cNvSpPr>
          <p:nvPr>
            <p:ph type="ftr" sz="quarter" idx="12"/>
          </p:nvPr>
        </p:nvSpPr>
        <p:spPr>
          <a:noFill/>
        </p:spPr>
        <p:txBody>
          <a:bodyPr/>
          <a:lstStyle/>
          <a:p>
            <a:r>
              <a:rPr lang="en-US"/>
              <a:t>International Association of Snowmobile Administrators</a:t>
            </a:r>
          </a:p>
        </p:txBody>
      </p:sp>
      <p:sp>
        <p:nvSpPr>
          <p:cNvPr id="120834" name="Rectangle 2"/>
          <p:cNvSpPr>
            <a:spLocks noGrp="1" noRot="1" noChangeArrowheads="1"/>
          </p:cNvSpPr>
          <p:nvPr>
            <p:ph type="title"/>
          </p:nvPr>
        </p:nvSpPr>
        <p:spPr/>
        <p:txBody>
          <a:bodyPr/>
          <a:lstStyle/>
          <a:p>
            <a:pPr eaLnBrk="1" hangingPunct="1">
              <a:defRPr/>
            </a:pPr>
            <a:r>
              <a:rPr lang="en-US" sz="3200" smtClean="0">
                <a:solidFill>
                  <a:schemeClr val="hlink"/>
                </a:solidFill>
              </a:rPr>
              <a:t>Typical Tractor Component:</a:t>
            </a:r>
            <a:r>
              <a:rPr lang="en-US" sz="4800" smtClean="0">
                <a:solidFill>
                  <a:schemeClr val="hlink"/>
                </a:solidFill>
              </a:rPr>
              <a:t> </a:t>
            </a:r>
            <a:r>
              <a:rPr lang="en-US" smtClean="0">
                <a:solidFill>
                  <a:schemeClr val="hlink"/>
                </a:solidFill>
              </a:rPr>
              <a:t>Tracks</a:t>
            </a:r>
          </a:p>
        </p:txBody>
      </p:sp>
      <p:sp>
        <p:nvSpPr>
          <p:cNvPr id="120835" name="Rectangle 3"/>
          <p:cNvSpPr>
            <a:spLocks noGrp="1" noChangeArrowheads="1"/>
          </p:cNvSpPr>
          <p:nvPr>
            <p:ph type="body" sz="half" idx="1"/>
          </p:nvPr>
        </p:nvSpPr>
        <p:spPr>
          <a:xfrm>
            <a:off x="457200" y="1600200"/>
            <a:ext cx="4114800" cy="4572000"/>
          </a:xfrm>
        </p:spPr>
        <p:txBody>
          <a:bodyPr/>
          <a:lstStyle/>
          <a:p>
            <a:pPr eaLnBrk="1" hangingPunct="1">
              <a:defRPr/>
            </a:pPr>
            <a:r>
              <a:rPr lang="en-US" sz="2800" smtClean="0"/>
              <a:t>Some tractors are cleated with a straight steel or aluminum bar. This requires that the vehicle be operated in deep snow to avoid damage to tracks; ice picks or grousers are often added to prevent side slippage or spinout on hills.</a:t>
            </a:r>
          </a:p>
        </p:txBody>
      </p:sp>
      <p:pic>
        <p:nvPicPr>
          <p:cNvPr id="46085" name="Picture 8" descr="track bar"/>
          <p:cNvPicPr>
            <a:picLocks noGrp="1" noChangeAspect="1" noChangeArrowheads="1"/>
          </p:cNvPicPr>
          <p:nvPr>
            <p:ph sz="half" idx="2"/>
          </p:nvPr>
        </p:nvPicPr>
        <p:blipFill>
          <a:blip r:embed="rId3" cstate="screen"/>
          <a:srcRect/>
          <a:stretch>
            <a:fillRect/>
          </a:stretch>
        </p:blipFill>
        <p:spPr>
          <a:xfrm>
            <a:off x="4572000" y="2492375"/>
            <a:ext cx="4343400" cy="2647950"/>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5"/>
          <p:cNvSpPr>
            <a:spLocks noGrp="1"/>
          </p:cNvSpPr>
          <p:nvPr>
            <p:ph type="ftr" sz="quarter" idx="12"/>
          </p:nvPr>
        </p:nvSpPr>
        <p:spPr>
          <a:noFill/>
        </p:spPr>
        <p:txBody>
          <a:bodyPr/>
          <a:lstStyle/>
          <a:p>
            <a:r>
              <a:rPr lang="en-US"/>
              <a:t>International Association of Snowmobile Administrators</a:t>
            </a:r>
          </a:p>
        </p:txBody>
      </p:sp>
      <p:sp>
        <p:nvSpPr>
          <p:cNvPr id="125954" name="Rectangle 2"/>
          <p:cNvSpPr>
            <a:spLocks noGrp="1" noRot="1" noChangeArrowheads="1"/>
          </p:cNvSpPr>
          <p:nvPr>
            <p:ph type="title"/>
          </p:nvPr>
        </p:nvSpPr>
        <p:spPr>
          <a:xfrm>
            <a:off x="457200" y="274638"/>
            <a:ext cx="8229600" cy="868362"/>
          </a:xfrm>
        </p:spPr>
        <p:txBody>
          <a:bodyPr/>
          <a:lstStyle/>
          <a:p>
            <a:pPr eaLnBrk="1" hangingPunct="1">
              <a:defRPr/>
            </a:pPr>
            <a:r>
              <a:rPr lang="en-US" sz="3200" smtClean="0">
                <a:solidFill>
                  <a:schemeClr val="hlink"/>
                </a:solidFill>
              </a:rPr>
              <a:t>Typical Tractor Component:</a:t>
            </a:r>
            <a:r>
              <a:rPr lang="en-US" sz="4800" smtClean="0">
                <a:solidFill>
                  <a:schemeClr val="hlink"/>
                </a:solidFill>
              </a:rPr>
              <a:t> </a:t>
            </a:r>
            <a:r>
              <a:rPr lang="en-US" smtClean="0">
                <a:solidFill>
                  <a:schemeClr val="hlink"/>
                </a:solidFill>
              </a:rPr>
              <a:t>Steering</a:t>
            </a:r>
          </a:p>
        </p:txBody>
      </p:sp>
      <p:sp>
        <p:nvSpPr>
          <p:cNvPr id="125955" name="Rectangle 3"/>
          <p:cNvSpPr>
            <a:spLocks noGrp="1" noChangeArrowheads="1"/>
          </p:cNvSpPr>
          <p:nvPr>
            <p:ph type="body" idx="1"/>
          </p:nvPr>
        </p:nvSpPr>
        <p:spPr>
          <a:xfrm>
            <a:off x="457200" y="1295400"/>
            <a:ext cx="8229600" cy="4830763"/>
          </a:xfrm>
        </p:spPr>
        <p:txBody>
          <a:bodyPr/>
          <a:lstStyle/>
          <a:p>
            <a:pPr eaLnBrk="1" hangingPunct="1">
              <a:defRPr/>
            </a:pPr>
            <a:r>
              <a:rPr lang="en-US" sz="3600" b="1" smtClean="0">
                <a:solidFill>
                  <a:schemeClr val="hlink"/>
                </a:solidFill>
              </a:rPr>
              <a:t>2-Tracks:</a:t>
            </a:r>
            <a:r>
              <a:rPr lang="en-US" sz="3600" smtClean="0"/>
              <a:t> some by individual braking of tracks, others by individually controlling track speed using a hydrostatic drive. </a:t>
            </a:r>
          </a:p>
          <a:p>
            <a:pPr eaLnBrk="1" hangingPunct="1">
              <a:defRPr/>
            </a:pPr>
            <a:r>
              <a:rPr lang="en-US" sz="3600" b="1" smtClean="0">
                <a:solidFill>
                  <a:schemeClr val="hlink"/>
                </a:solidFill>
              </a:rPr>
              <a:t>4-Tracks:</a:t>
            </a:r>
            <a:r>
              <a:rPr lang="en-US" sz="3600" smtClean="0"/>
              <a:t> most articulate (front set turns right while the rear set turns left).</a:t>
            </a:r>
          </a:p>
          <a:p>
            <a:pPr eaLnBrk="1" hangingPunct="1">
              <a:defRPr/>
            </a:pPr>
            <a:r>
              <a:rPr lang="en-US" sz="3600" b="1" smtClean="0">
                <a:solidFill>
                  <a:schemeClr val="hlink"/>
                </a:solidFill>
              </a:rPr>
              <a:t>Farm Tractor Conversions:</a:t>
            </a:r>
            <a:r>
              <a:rPr lang="en-US" sz="3600" b="1" smtClean="0"/>
              <a:t> </a:t>
            </a:r>
            <a:r>
              <a:rPr lang="en-US" sz="3600" smtClean="0"/>
              <a:t>typically use drag as a steering rudder or braking of one wheel/track.</a:t>
            </a:r>
            <a:endParaRPr lang="en-US" sz="3600" b="1"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6"/>
          <p:cNvSpPr>
            <a:spLocks noGrp="1"/>
          </p:cNvSpPr>
          <p:nvPr>
            <p:ph type="ftr" sz="quarter" idx="12"/>
          </p:nvPr>
        </p:nvSpPr>
        <p:spPr>
          <a:noFill/>
        </p:spPr>
        <p:txBody>
          <a:bodyPr/>
          <a:lstStyle/>
          <a:p>
            <a:r>
              <a:rPr lang="en-US"/>
              <a:t>International Association of Snowmobile Administrators</a:t>
            </a:r>
          </a:p>
        </p:txBody>
      </p:sp>
      <p:sp>
        <p:nvSpPr>
          <p:cNvPr id="128002" name="Rectangle 2"/>
          <p:cNvSpPr>
            <a:spLocks noGrp="1" noRot="1" noChangeArrowheads="1"/>
          </p:cNvSpPr>
          <p:nvPr>
            <p:ph type="title"/>
          </p:nvPr>
        </p:nvSpPr>
        <p:spPr/>
        <p:txBody>
          <a:bodyPr/>
          <a:lstStyle/>
          <a:p>
            <a:pPr eaLnBrk="1" hangingPunct="1">
              <a:defRPr/>
            </a:pPr>
            <a:r>
              <a:rPr lang="en-US" sz="3200" smtClean="0">
                <a:solidFill>
                  <a:schemeClr val="hlink"/>
                </a:solidFill>
              </a:rPr>
              <a:t>Typical Tractor Component:</a:t>
            </a:r>
            <a:r>
              <a:rPr lang="en-US" sz="4800" smtClean="0">
                <a:solidFill>
                  <a:schemeClr val="hlink"/>
                </a:solidFill>
              </a:rPr>
              <a:t> </a:t>
            </a:r>
            <a:r>
              <a:rPr lang="en-US" smtClean="0">
                <a:solidFill>
                  <a:schemeClr val="hlink"/>
                </a:solidFill>
              </a:rPr>
              <a:t>Engine</a:t>
            </a:r>
          </a:p>
        </p:txBody>
      </p:sp>
      <p:sp>
        <p:nvSpPr>
          <p:cNvPr id="128003" name="Rectangle 3"/>
          <p:cNvSpPr>
            <a:spLocks noGrp="1" noChangeArrowheads="1"/>
          </p:cNvSpPr>
          <p:nvPr>
            <p:ph type="body" sz="half" idx="1"/>
          </p:nvPr>
        </p:nvSpPr>
        <p:spPr>
          <a:xfrm>
            <a:off x="457200" y="1600200"/>
            <a:ext cx="5562600" cy="4648200"/>
          </a:xfrm>
        </p:spPr>
        <p:txBody>
          <a:bodyPr/>
          <a:lstStyle/>
          <a:p>
            <a:pPr eaLnBrk="1" hangingPunct="1">
              <a:defRPr/>
            </a:pPr>
            <a:r>
              <a:rPr lang="en-US" smtClean="0"/>
              <a:t>Motor power for the tractor is provided by a large diesel or gasoline industrial engine.</a:t>
            </a:r>
          </a:p>
          <a:p>
            <a:pPr eaLnBrk="1" hangingPunct="1">
              <a:defRPr/>
            </a:pPr>
            <a:r>
              <a:rPr lang="en-US" smtClean="0"/>
              <a:t>Location of the engine is important when determining the vehicle’s Center of Gravity since it is typically very heavy.</a:t>
            </a:r>
          </a:p>
        </p:txBody>
      </p:sp>
      <p:pic>
        <p:nvPicPr>
          <p:cNvPr id="48133" name="Picture 5" descr="engine"/>
          <p:cNvPicPr>
            <a:picLocks noGrp="1" noChangeAspect="1" noChangeArrowheads="1"/>
          </p:cNvPicPr>
          <p:nvPr>
            <p:ph sz="half" idx="2"/>
          </p:nvPr>
        </p:nvPicPr>
        <p:blipFill>
          <a:blip r:embed="rId3" cstate="screen"/>
          <a:srcRect/>
          <a:stretch>
            <a:fillRect/>
          </a:stretch>
        </p:blipFill>
        <p:spPr>
          <a:xfrm>
            <a:off x="6172200" y="2278063"/>
            <a:ext cx="2590800" cy="2427287"/>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7"/>
          <p:cNvSpPr>
            <a:spLocks noGrp="1"/>
          </p:cNvSpPr>
          <p:nvPr>
            <p:ph type="ftr" sz="quarter" idx="12"/>
          </p:nvPr>
        </p:nvSpPr>
        <p:spPr>
          <a:noFill/>
        </p:spPr>
        <p:txBody>
          <a:bodyPr/>
          <a:lstStyle/>
          <a:p>
            <a:r>
              <a:rPr lang="en-US"/>
              <a:t>International Association of Snowmobile Administrators</a:t>
            </a:r>
          </a:p>
        </p:txBody>
      </p:sp>
      <p:sp>
        <p:nvSpPr>
          <p:cNvPr id="130050" name="Rectangle 2"/>
          <p:cNvSpPr>
            <a:spLocks noGrp="1" noRot="1" noChangeArrowheads="1"/>
          </p:cNvSpPr>
          <p:nvPr>
            <p:ph type="title"/>
          </p:nvPr>
        </p:nvSpPr>
        <p:spPr>
          <a:xfrm>
            <a:off x="457200" y="274638"/>
            <a:ext cx="8229600" cy="944562"/>
          </a:xfrm>
        </p:spPr>
        <p:txBody>
          <a:bodyPr/>
          <a:lstStyle/>
          <a:p>
            <a:pPr eaLnBrk="1" hangingPunct="1">
              <a:defRPr/>
            </a:pPr>
            <a:r>
              <a:rPr lang="en-US" sz="3200" smtClean="0">
                <a:solidFill>
                  <a:schemeClr val="hlink"/>
                </a:solidFill>
              </a:rPr>
              <a:t>Typical Tractor Component:</a:t>
            </a:r>
            <a:r>
              <a:rPr lang="en-US" sz="4800" smtClean="0">
                <a:solidFill>
                  <a:schemeClr val="hlink"/>
                </a:solidFill>
              </a:rPr>
              <a:t> </a:t>
            </a:r>
            <a:r>
              <a:rPr lang="en-US" smtClean="0">
                <a:solidFill>
                  <a:schemeClr val="hlink"/>
                </a:solidFill>
              </a:rPr>
              <a:t>Cab</a:t>
            </a:r>
          </a:p>
        </p:txBody>
      </p:sp>
      <p:sp>
        <p:nvSpPr>
          <p:cNvPr id="130054" name="Rectangle 6"/>
          <p:cNvSpPr>
            <a:spLocks noGrp="1" noChangeArrowheads="1"/>
          </p:cNvSpPr>
          <p:nvPr>
            <p:ph type="body" sz="half" idx="3"/>
          </p:nvPr>
        </p:nvSpPr>
        <p:spPr>
          <a:xfrm>
            <a:off x="457200" y="4038600"/>
            <a:ext cx="8229600" cy="2362200"/>
          </a:xfrm>
        </p:spPr>
        <p:txBody>
          <a:bodyPr/>
          <a:lstStyle/>
          <a:p>
            <a:pPr eaLnBrk="1" hangingPunct="1">
              <a:lnSpc>
                <a:spcPct val="90000"/>
              </a:lnSpc>
              <a:defRPr/>
            </a:pPr>
            <a:r>
              <a:rPr lang="en-US" sz="3600" smtClean="0"/>
              <a:t>Most tractors have complex instruments for operating the tractor and implements.</a:t>
            </a:r>
          </a:p>
          <a:p>
            <a:pPr eaLnBrk="1" hangingPunct="1">
              <a:lnSpc>
                <a:spcPct val="90000"/>
              </a:lnSpc>
              <a:defRPr/>
            </a:pPr>
            <a:r>
              <a:rPr lang="en-US" sz="3600" smtClean="0"/>
              <a:t>Operators must familiarize themselves with all controls: </a:t>
            </a:r>
            <a:r>
              <a:rPr lang="en-US" sz="3600" b="1" smtClean="0">
                <a:solidFill>
                  <a:schemeClr val="hlink"/>
                </a:solidFill>
              </a:rPr>
              <a:t>READ THE MANUAL!</a:t>
            </a:r>
            <a:endParaRPr lang="en-US" sz="3600" smtClean="0">
              <a:solidFill>
                <a:schemeClr val="hlink"/>
              </a:solidFill>
            </a:endParaRPr>
          </a:p>
        </p:txBody>
      </p:sp>
      <p:pic>
        <p:nvPicPr>
          <p:cNvPr id="49157" name="Picture 8" descr="Sur trac cab"/>
          <p:cNvPicPr>
            <a:picLocks noGrp="1" noChangeAspect="1" noChangeArrowheads="1"/>
          </p:cNvPicPr>
          <p:nvPr>
            <p:ph sz="quarter" idx="2"/>
          </p:nvPr>
        </p:nvPicPr>
        <p:blipFill>
          <a:blip r:embed="rId3" cstate="screen"/>
          <a:srcRect/>
          <a:stretch>
            <a:fillRect/>
          </a:stretch>
        </p:blipFill>
        <p:spPr>
          <a:xfrm>
            <a:off x="4953000" y="1406525"/>
            <a:ext cx="3352800" cy="2516188"/>
          </a:xfrm>
          <a:noFill/>
        </p:spPr>
      </p:pic>
      <p:pic>
        <p:nvPicPr>
          <p:cNvPr id="49158" name="Picture 10" descr="dash_2000E"/>
          <p:cNvPicPr>
            <a:picLocks noGrp="1" noChangeAspect="1" noChangeArrowheads="1"/>
          </p:cNvPicPr>
          <p:nvPr>
            <p:ph sz="quarter" idx="1"/>
          </p:nvPr>
        </p:nvPicPr>
        <p:blipFill>
          <a:blip r:embed="rId4" cstate="screen"/>
          <a:srcRect/>
          <a:stretch>
            <a:fillRect/>
          </a:stretch>
        </p:blipFill>
        <p:spPr>
          <a:xfrm>
            <a:off x="762000" y="1406525"/>
            <a:ext cx="3429000" cy="2573338"/>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6"/>
          <p:cNvSpPr>
            <a:spLocks noGrp="1"/>
          </p:cNvSpPr>
          <p:nvPr>
            <p:ph type="ftr" sz="quarter" idx="12"/>
          </p:nvPr>
        </p:nvSpPr>
        <p:spPr>
          <a:noFill/>
        </p:spPr>
        <p:txBody>
          <a:bodyPr/>
          <a:lstStyle/>
          <a:p>
            <a:r>
              <a:rPr lang="en-US"/>
              <a:t>International Association of Snowmobile Administrators</a:t>
            </a:r>
          </a:p>
        </p:txBody>
      </p:sp>
      <p:sp>
        <p:nvSpPr>
          <p:cNvPr id="241666" name="Rectangle 2"/>
          <p:cNvSpPr>
            <a:spLocks noGrp="1" noRot="1" noChangeArrowheads="1"/>
          </p:cNvSpPr>
          <p:nvPr>
            <p:ph type="title"/>
          </p:nvPr>
        </p:nvSpPr>
        <p:spPr>
          <a:xfrm>
            <a:off x="457200" y="274638"/>
            <a:ext cx="8229600" cy="868362"/>
          </a:xfrm>
        </p:spPr>
        <p:txBody>
          <a:bodyPr/>
          <a:lstStyle/>
          <a:p>
            <a:pPr eaLnBrk="1" hangingPunct="1">
              <a:defRPr/>
            </a:pPr>
            <a:r>
              <a:rPr lang="en-US" sz="3200" smtClean="0">
                <a:solidFill>
                  <a:schemeClr val="hlink"/>
                </a:solidFill>
              </a:rPr>
              <a:t>Typical Tractor Component:</a:t>
            </a:r>
            <a:r>
              <a:rPr lang="en-US" smtClean="0">
                <a:solidFill>
                  <a:schemeClr val="hlink"/>
                </a:solidFill>
              </a:rPr>
              <a:t> Front Blade</a:t>
            </a:r>
          </a:p>
        </p:txBody>
      </p:sp>
      <p:sp>
        <p:nvSpPr>
          <p:cNvPr id="241667" name="Rectangle 3"/>
          <p:cNvSpPr>
            <a:spLocks noGrp="1" noChangeArrowheads="1"/>
          </p:cNvSpPr>
          <p:nvPr>
            <p:ph type="body" sz="half" idx="1"/>
          </p:nvPr>
        </p:nvSpPr>
        <p:spPr>
          <a:xfrm>
            <a:off x="457200" y="1295400"/>
            <a:ext cx="4648200" cy="4830763"/>
          </a:xfrm>
        </p:spPr>
        <p:txBody>
          <a:bodyPr/>
          <a:lstStyle/>
          <a:p>
            <a:pPr eaLnBrk="1" hangingPunct="1">
              <a:defRPr/>
            </a:pPr>
            <a:r>
              <a:rPr lang="en-US" sz="2800" smtClean="0"/>
              <a:t>Useful to: knock down snow banks and drifts; fill in depressions and holes; keep road crossings and driveways clear; doze hillsides; pull snow into trail; process snow when tilling.</a:t>
            </a:r>
          </a:p>
          <a:p>
            <a:pPr eaLnBrk="1" hangingPunct="1">
              <a:defRPr/>
            </a:pPr>
            <a:r>
              <a:rPr lang="en-US" sz="2800" smtClean="0"/>
              <a:t>Takes lots of practice to be good at using a blade – so always be careful.</a:t>
            </a:r>
          </a:p>
        </p:txBody>
      </p:sp>
      <p:pic>
        <p:nvPicPr>
          <p:cNvPr id="50181" name="Picture 6" descr="dozer"/>
          <p:cNvPicPr>
            <a:picLocks noGrp="1" noChangeAspect="1" noChangeArrowheads="1"/>
          </p:cNvPicPr>
          <p:nvPr>
            <p:ph sz="half" idx="2"/>
          </p:nvPr>
        </p:nvPicPr>
        <p:blipFill>
          <a:blip r:embed="rId3" cstate="screen"/>
          <a:srcRect/>
          <a:stretch>
            <a:fillRect/>
          </a:stretch>
        </p:blipFill>
        <p:spPr>
          <a:xfrm>
            <a:off x="5181600" y="1447800"/>
            <a:ext cx="3651250" cy="4525963"/>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6"/>
          <p:cNvSpPr>
            <a:spLocks noGrp="1"/>
          </p:cNvSpPr>
          <p:nvPr>
            <p:ph type="ftr" sz="quarter" idx="12"/>
          </p:nvPr>
        </p:nvSpPr>
        <p:spPr>
          <a:noFill/>
        </p:spPr>
        <p:txBody>
          <a:bodyPr/>
          <a:lstStyle/>
          <a:p>
            <a:r>
              <a:rPr lang="en-US"/>
              <a:t>International Association of Snowmobile Administrators</a:t>
            </a:r>
          </a:p>
        </p:txBody>
      </p:sp>
      <p:sp>
        <p:nvSpPr>
          <p:cNvPr id="248834" name="Rectangle 2"/>
          <p:cNvSpPr>
            <a:spLocks noGrp="1" noRot="1" noChangeArrowheads="1"/>
          </p:cNvSpPr>
          <p:nvPr>
            <p:ph type="title"/>
          </p:nvPr>
        </p:nvSpPr>
        <p:spPr/>
        <p:txBody>
          <a:bodyPr/>
          <a:lstStyle/>
          <a:p>
            <a:pPr eaLnBrk="1" hangingPunct="1">
              <a:defRPr/>
            </a:pPr>
            <a:r>
              <a:rPr lang="en-US" sz="3200" smtClean="0">
                <a:solidFill>
                  <a:schemeClr val="hlink"/>
                </a:solidFill>
              </a:rPr>
              <a:t>Typical Tractor Component:</a:t>
            </a:r>
            <a:r>
              <a:rPr lang="en-US" smtClean="0">
                <a:solidFill>
                  <a:schemeClr val="hlink"/>
                </a:solidFill>
              </a:rPr>
              <a:t> Front Blade</a:t>
            </a:r>
          </a:p>
        </p:txBody>
      </p:sp>
      <p:sp>
        <p:nvSpPr>
          <p:cNvPr id="248835" name="Rectangle 3"/>
          <p:cNvSpPr>
            <a:spLocks noGrp="1" noChangeArrowheads="1"/>
          </p:cNvSpPr>
          <p:nvPr>
            <p:ph type="body" sz="half" idx="1"/>
          </p:nvPr>
        </p:nvSpPr>
        <p:spPr>
          <a:xfrm>
            <a:off x="457200" y="1295400"/>
            <a:ext cx="4038600" cy="4953000"/>
          </a:xfrm>
        </p:spPr>
        <p:txBody>
          <a:bodyPr/>
          <a:lstStyle/>
          <a:p>
            <a:pPr eaLnBrk="1" hangingPunct="1">
              <a:lnSpc>
                <a:spcPct val="90000"/>
              </a:lnSpc>
              <a:buFont typeface="Wingdings" pitchFamily="2" charset="2"/>
              <a:buNone/>
              <a:defRPr/>
            </a:pPr>
            <a:r>
              <a:rPr lang="en-US" sz="3600" b="1" smtClean="0">
                <a:solidFill>
                  <a:schemeClr val="hlink"/>
                </a:solidFill>
              </a:rPr>
              <a:t>	NOT A BULLDOZER!</a:t>
            </a:r>
          </a:p>
          <a:p>
            <a:pPr eaLnBrk="1" hangingPunct="1">
              <a:lnSpc>
                <a:spcPct val="90000"/>
              </a:lnSpc>
              <a:buFont typeface="Wingdings" pitchFamily="2" charset="2"/>
              <a:buNone/>
              <a:defRPr/>
            </a:pPr>
            <a:r>
              <a:rPr lang="en-US" smtClean="0"/>
              <a:t>   Front blades on grooming tractors should not be used for pushing large rocks, stumps, or large uncut trees since this can severely damage the unit.</a:t>
            </a:r>
            <a:r>
              <a:rPr lang="en-US" sz="3600" smtClean="0"/>
              <a:t> </a:t>
            </a:r>
          </a:p>
        </p:txBody>
      </p:sp>
      <p:pic>
        <p:nvPicPr>
          <p:cNvPr id="51205" name="Picture 6" descr="pushingadowntree"/>
          <p:cNvPicPr>
            <a:picLocks noGrp="1" noChangeAspect="1" noChangeArrowheads="1"/>
          </p:cNvPicPr>
          <p:nvPr>
            <p:ph sz="half" idx="2"/>
          </p:nvPr>
        </p:nvPicPr>
        <p:blipFill>
          <a:blip r:embed="rId3" cstate="screen"/>
          <a:srcRect/>
          <a:stretch>
            <a:fillRect/>
          </a:stretch>
        </p:blipFill>
        <p:spPr>
          <a:xfrm>
            <a:off x="4495800" y="2251075"/>
            <a:ext cx="4419600" cy="316865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6"/>
          <p:cNvSpPr>
            <a:spLocks noGrp="1"/>
          </p:cNvSpPr>
          <p:nvPr>
            <p:ph type="ftr" sz="quarter" idx="12"/>
          </p:nvPr>
        </p:nvSpPr>
        <p:spPr>
          <a:noFill/>
        </p:spPr>
        <p:txBody>
          <a:bodyPr/>
          <a:lstStyle/>
          <a:p>
            <a:r>
              <a:rPr lang="en-US"/>
              <a:t>International Association of Snowmobile Administrators</a:t>
            </a:r>
          </a:p>
        </p:txBody>
      </p:sp>
      <p:sp>
        <p:nvSpPr>
          <p:cNvPr id="139268" name="Rectangle 4"/>
          <p:cNvSpPr>
            <a:spLocks noGrp="1" noRot="1" noChangeArrowheads="1"/>
          </p:cNvSpPr>
          <p:nvPr>
            <p:ph type="title"/>
          </p:nvPr>
        </p:nvSpPr>
        <p:spPr>
          <a:xfrm>
            <a:off x="457200" y="274638"/>
            <a:ext cx="8229600" cy="715962"/>
          </a:xfrm>
        </p:spPr>
        <p:txBody>
          <a:bodyPr/>
          <a:lstStyle/>
          <a:p>
            <a:pPr eaLnBrk="1" hangingPunct="1">
              <a:defRPr/>
            </a:pPr>
            <a:r>
              <a:rPr lang="en-US" sz="3200" smtClean="0">
                <a:solidFill>
                  <a:schemeClr val="hlink"/>
                </a:solidFill>
              </a:rPr>
              <a:t>Typical Tractor Component:</a:t>
            </a:r>
            <a:r>
              <a:rPr lang="en-US" smtClean="0">
                <a:solidFill>
                  <a:schemeClr val="hlink"/>
                </a:solidFill>
              </a:rPr>
              <a:t> Cargo Deck</a:t>
            </a:r>
          </a:p>
        </p:txBody>
      </p:sp>
      <p:sp>
        <p:nvSpPr>
          <p:cNvPr id="139269" name="Rectangle 5"/>
          <p:cNvSpPr>
            <a:spLocks noGrp="1" noChangeArrowheads="1"/>
          </p:cNvSpPr>
          <p:nvPr>
            <p:ph type="body" sz="half" idx="1"/>
          </p:nvPr>
        </p:nvSpPr>
        <p:spPr>
          <a:xfrm>
            <a:off x="457200" y="1143000"/>
            <a:ext cx="8229600" cy="2286000"/>
          </a:xfrm>
        </p:spPr>
        <p:txBody>
          <a:bodyPr/>
          <a:lstStyle/>
          <a:p>
            <a:pPr eaLnBrk="1" hangingPunct="1">
              <a:defRPr/>
            </a:pPr>
            <a:r>
              <a:rPr lang="en-US" smtClean="0"/>
              <a:t>Can use to carry tools, shovel, chain saw, spare fuel, trail signs, and other cargo.</a:t>
            </a:r>
          </a:p>
          <a:p>
            <a:pPr eaLnBrk="1" hangingPunct="1">
              <a:defRPr/>
            </a:pPr>
            <a:r>
              <a:rPr lang="en-US" b="1" smtClean="0">
                <a:solidFill>
                  <a:schemeClr val="hlink"/>
                </a:solidFill>
              </a:rPr>
              <a:t>CAUTION:</a:t>
            </a:r>
            <a:r>
              <a:rPr lang="en-US" smtClean="0"/>
              <a:t> overloading cargo area can affect a vehicle’s weight, flotation, and center of gravity.</a:t>
            </a:r>
            <a:endParaRPr lang="en-US" b="1" smtClean="0"/>
          </a:p>
        </p:txBody>
      </p:sp>
      <p:pic>
        <p:nvPicPr>
          <p:cNvPr id="52229" name="Picture 7" descr="cargo2"/>
          <p:cNvPicPr>
            <a:picLocks noGrp="1" noChangeAspect="1" noChangeArrowheads="1"/>
          </p:cNvPicPr>
          <p:nvPr>
            <p:ph sz="half" idx="2"/>
          </p:nvPr>
        </p:nvPicPr>
        <p:blipFill>
          <a:blip r:embed="rId3" cstate="screen"/>
          <a:srcRect/>
          <a:stretch>
            <a:fillRect/>
          </a:stretch>
        </p:blipFill>
        <p:spPr>
          <a:xfrm>
            <a:off x="1752600" y="3429000"/>
            <a:ext cx="5562600" cy="281305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5"/>
          <p:cNvSpPr>
            <a:spLocks noGrp="1"/>
          </p:cNvSpPr>
          <p:nvPr>
            <p:ph type="ftr" sz="quarter" idx="12"/>
          </p:nvPr>
        </p:nvSpPr>
        <p:spPr>
          <a:noFill/>
        </p:spPr>
        <p:txBody>
          <a:bodyPr/>
          <a:lstStyle/>
          <a:p>
            <a:r>
              <a:rPr lang="en-US"/>
              <a:t>International Association of Snowmobile Administrators</a:t>
            </a:r>
          </a:p>
        </p:txBody>
      </p:sp>
      <p:sp>
        <p:nvSpPr>
          <p:cNvPr id="2052" name="Rectangle 4"/>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Grooming Drags</a:t>
            </a:r>
          </a:p>
        </p:txBody>
      </p:sp>
      <p:sp>
        <p:nvSpPr>
          <p:cNvPr id="2053" name="Rectangle 5"/>
          <p:cNvSpPr>
            <a:spLocks noGrp="1" noChangeArrowheads="1"/>
          </p:cNvSpPr>
          <p:nvPr>
            <p:ph type="body" idx="1"/>
          </p:nvPr>
        </p:nvSpPr>
        <p:spPr>
          <a:xfrm>
            <a:off x="457200" y="1295400"/>
            <a:ext cx="8229600" cy="4830763"/>
          </a:xfrm>
        </p:spPr>
        <p:txBody>
          <a:bodyPr/>
          <a:lstStyle/>
          <a:p>
            <a:pPr eaLnBrk="1" hangingPunct="1">
              <a:defRPr/>
            </a:pPr>
            <a:r>
              <a:rPr lang="en-US" sz="3600" smtClean="0"/>
              <a:t>Play a very key role in successful trail grooming; can be the most important piece of the grooming equation.</a:t>
            </a:r>
          </a:p>
          <a:p>
            <a:pPr eaLnBrk="1" hangingPunct="1">
              <a:defRPr/>
            </a:pPr>
            <a:r>
              <a:rPr lang="en-US" sz="3600" smtClean="0"/>
              <a:t>Have a greater impact upon proper trail grooming than the tractor.</a:t>
            </a:r>
          </a:p>
          <a:p>
            <a:pPr eaLnBrk="1" hangingPunct="1">
              <a:defRPr/>
            </a:pPr>
            <a:r>
              <a:rPr lang="en-US" sz="3600" smtClean="0"/>
              <a:t>Single-blade and multi-blade designs: pros and cons.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2"/>
          </p:nvPr>
        </p:nvSpPr>
        <p:spPr>
          <a:noFill/>
        </p:spPr>
        <p:txBody>
          <a:bodyPr/>
          <a:lstStyle/>
          <a:p>
            <a:r>
              <a:rPr lang="en-US"/>
              <a:t>International Association of Snowmobile Administrators</a:t>
            </a:r>
          </a:p>
        </p:txBody>
      </p:sp>
      <p:sp>
        <p:nvSpPr>
          <p:cNvPr id="142338" name="Rectangle 2"/>
          <p:cNvSpPr>
            <a:spLocks noGrp="1" noRot="1" noChangeArrowheads="1"/>
          </p:cNvSpPr>
          <p:nvPr>
            <p:ph type="title"/>
          </p:nvPr>
        </p:nvSpPr>
        <p:spPr>
          <a:xfrm>
            <a:off x="457200" y="274638"/>
            <a:ext cx="8229600" cy="1325562"/>
          </a:xfrm>
        </p:spPr>
        <p:txBody>
          <a:bodyPr/>
          <a:lstStyle/>
          <a:p>
            <a:pPr eaLnBrk="1" hangingPunct="1">
              <a:defRPr/>
            </a:pPr>
            <a:r>
              <a:rPr lang="en-US" sz="3200" smtClean="0">
                <a:solidFill>
                  <a:schemeClr val="hlink"/>
                </a:solidFill>
              </a:rPr>
              <a:t>Characteristics of Grooming Tractors:</a:t>
            </a:r>
            <a:r>
              <a:rPr lang="en-US" smtClean="0">
                <a:solidFill>
                  <a:schemeClr val="hlink"/>
                </a:solidFill>
              </a:rPr>
              <a:t> GROUND PRESSURE</a:t>
            </a:r>
          </a:p>
        </p:txBody>
      </p:sp>
      <p:sp>
        <p:nvSpPr>
          <p:cNvPr id="142339" name="Rectangle 3"/>
          <p:cNvSpPr>
            <a:spLocks noGrp="1" noChangeArrowheads="1"/>
          </p:cNvSpPr>
          <p:nvPr>
            <p:ph type="body" idx="1"/>
          </p:nvPr>
        </p:nvSpPr>
        <p:spPr>
          <a:xfrm>
            <a:off x="381000" y="1828800"/>
            <a:ext cx="8229600" cy="4419600"/>
          </a:xfrm>
        </p:spPr>
        <p:txBody>
          <a:bodyPr/>
          <a:lstStyle/>
          <a:p>
            <a:pPr eaLnBrk="1" hangingPunct="1">
              <a:defRPr/>
            </a:pPr>
            <a:r>
              <a:rPr lang="en-US" smtClean="0"/>
              <a:t>The technical measure of a vehicle’s ability to distribute its weight out over its tracks (or wheels on farm tractors used as groomers).</a:t>
            </a:r>
          </a:p>
          <a:p>
            <a:pPr eaLnBrk="1" hangingPunct="1">
              <a:defRPr/>
            </a:pPr>
            <a:r>
              <a:rPr lang="en-US" smtClean="0"/>
              <a:t>Must be able to stay on or near the surface rather than sink in and plow through snow.</a:t>
            </a:r>
          </a:p>
          <a:p>
            <a:pPr eaLnBrk="1" hangingPunct="1">
              <a:defRPr/>
            </a:pPr>
            <a:r>
              <a:rPr lang="en-US" smtClean="0"/>
              <a:t>Should not exceed 0.8 to 1.2 psi (divide vehicle weight by the total area of tracks {or wheels} in contact with the snow to determine psi).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5"/>
          <p:cNvSpPr>
            <a:spLocks noGrp="1"/>
          </p:cNvSpPr>
          <p:nvPr>
            <p:ph type="ftr" sz="quarter" idx="12"/>
          </p:nvPr>
        </p:nvSpPr>
        <p:spPr>
          <a:noFill/>
        </p:spPr>
        <p:txBody>
          <a:bodyPr/>
          <a:lstStyle/>
          <a:p>
            <a:r>
              <a:rPr lang="en-US"/>
              <a:t>International Association of Snowmobile Administrators</a:t>
            </a:r>
          </a:p>
        </p:txBody>
      </p:sp>
      <p:sp>
        <p:nvSpPr>
          <p:cNvPr id="144386" name="Rectangle 2"/>
          <p:cNvSpPr>
            <a:spLocks noGrp="1" noRot="1" noChangeArrowheads="1"/>
          </p:cNvSpPr>
          <p:nvPr>
            <p:ph type="title"/>
          </p:nvPr>
        </p:nvSpPr>
        <p:spPr>
          <a:xfrm>
            <a:off x="457200" y="274638"/>
            <a:ext cx="8229600" cy="1249362"/>
          </a:xfrm>
        </p:spPr>
        <p:txBody>
          <a:bodyPr/>
          <a:lstStyle/>
          <a:p>
            <a:pPr eaLnBrk="1" hangingPunct="1">
              <a:defRPr/>
            </a:pPr>
            <a:r>
              <a:rPr lang="en-US" sz="3200" smtClean="0">
                <a:solidFill>
                  <a:schemeClr val="hlink"/>
                </a:solidFill>
              </a:rPr>
              <a:t>Characteristics of Grooming Tractors:</a:t>
            </a:r>
            <a:r>
              <a:rPr lang="en-US" smtClean="0">
                <a:solidFill>
                  <a:schemeClr val="hlink"/>
                </a:solidFill>
              </a:rPr>
              <a:t> GROUND PRESSURE</a:t>
            </a:r>
          </a:p>
        </p:txBody>
      </p:sp>
      <p:sp>
        <p:nvSpPr>
          <p:cNvPr id="144387" name="Rectangle 3"/>
          <p:cNvSpPr>
            <a:spLocks noGrp="1" noChangeArrowheads="1"/>
          </p:cNvSpPr>
          <p:nvPr>
            <p:ph type="body" idx="1"/>
          </p:nvPr>
        </p:nvSpPr>
        <p:spPr>
          <a:xfrm>
            <a:off x="381000" y="1905000"/>
            <a:ext cx="8229600" cy="4525963"/>
          </a:xfrm>
        </p:spPr>
        <p:txBody>
          <a:bodyPr/>
          <a:lstStyle/>
          <a:p>
            <a:pPr eaLnBrk="1" hangingPunct="1">
              <a:defRPr/>
            </a:pPr>
            <a:r>
              <a:rPr lang="en-US" sz="3600" b="1" i="1" smtClean="0">
                <a:solidFill>
                  <a:schemeClr val="hlink"/>
                </a:solidFill>
              </a:rPr>
              <a:t>If too high</a:t>
            </a:r>
            <a:r>
              <a:rPr lang="en-US" sz="3600" smtClean="0"/>
              <a:t>, vehicle will sink into snow rather than stay on top.</a:t>
            </a:r>
          </a:p>
          <a:p>
            <a:pPr eaLnBrk="1" hangingPunct="1">
              <a:defRPr/>
            </a:pPr>
            <a:endParaRPr lang="en-US" sz="3600" b="1" i="1" smtClean="0">
              <a:solidFill>
                <a:schemeClr val="hlink"/>
              </a:solidFill>
            </a:endParaRPr>
          </a:p>
          <a:p>
            <a:pPr eaLnBrk="1" hangingPunct="1">
              <a:defRPr/>
            </a:pPr>
            <a:r>
              <a:rPr lang="en-US" sz="3600" b="1" i="1" smtClean="0">
                <a:solidFill>
                  <a:schemeClr val="hlink"/>
                </a:solidFill>
              </a:rPr>
              <a:t>If too low</a:t>
            </a:r>
            <a:r>
              <a:rPr lang="en-US" sz="3600" smtClean="0"/>
              <a:t>, the unit may not have sufficient traction to pull a drag up hills or through deep, heavy snow.</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5"/>
          <p:cNvSpPr>
            <a:spLocks noGrp="1"/>
          </p:cNvSpPr>
          <p:nvPr>
            <p:ph type="ftr" sz="quarter" idx="12"/>
          </p:nvPr>
        </p:nvSpPr>
        <p:spPr>
          <a:noFill/>
        </p:spPr>
        <p:txBody>
          <a:bodyPr/>
          <a:lstStyle/>
          <a:p>
            <a:r>
              <a:rPr lang="en-US"/>
              <a:t>International Association of Snowmobile Administrators</a:t>
            </a:r>
          </a:p>
        </p:txBody>
      </p:sp>
      <p:sp>
        <p:nvSpPr>
          <p:cNvPr id="146434" name="Rectangle 2"/>
          <p:cNvSpPr>
            <a:spLocks noGrp="1" noRot="1" noChangeArrowheads="1"/>
          </p:cNvSpPr>
          <p:nvPr>
            <p:ph type="title"/>
          </p:nvPr>
        </p:nvSpPr>
        <p:spPr>
          <a:xfrm>
            <a:off x="457200" y="274638"/>
            <a:ext cx="8229600" cy="1249362"/>
          </a:xfrm>
        </p:spPr>
        <p:txBody>
          <a:bodyPr/>
          <a:lstStyle/>
          <a:p>
            <a:pPr eaLnBrk="1" hangingPunct="1">
              <a:defRPr/>
            </a:pPr>
            <a:r>
              <a:rPr lang="en-US" sz="3200" smtClean="0">
                <a:solidFill>
                  <a:schemeClr val="hlink"/>
                </a:solidFill>
              </a:rPr>
              <a:t>Characteristics of Grooming Tractors:</a:t>
            </a:r>
            <a:r>
              <a:rPr lang="en-US" smtClean="0">
                <a:solidFill>
                  <a:schemeClr val="hlink"/>
                </a:solidFill>
              </a:rPr>
              <a:t> OVERALL WEIGHT</a:t>
            </a:r>
          </a:p>
        </p:txBody>
      </p:sp>
      <p:sp>
        <p:nvSpPr>
          <p:cNvPr id="146435" name="Rectangle 3"/>
          <p:cNvSpPr>
            <a:spLocks noGrp="1" noChangeArrowheads="1"/>
          </p:cNvSpPr>
          <p:nvPr>
            <p:ph type="body" idx="1"/>
          </p:nvPr>
        </p:nvSpPr>
        <p:spPr>
          <a:xfrm>
            <a:off x="381000" y="1600200"/>
            <a:ext cx="8229600" cy="4419600"/>
          </a:xfrm>
        </p:spPr>
        <p:txBody>
          <a:bodyPr/>
          <a:lstStyle/>
          <a:p>
            <a:pPr eaLnBrk="1" hangingPunct="1">
              <a:lnSpc>
                <a:spcPct val="90000"/>
              </a:lnSpc>
              <a:defRPr/>
            </a:pPr>
            <a:r>
              <a:rPr lang="en-US" smtClean="0"/>
              <a:t>Within reasonable limits, the overall weight of the tractor can be compensated for by matching with the appropriate track area.</a:t>
            </a:r>
          </a:p>
          <a:p>
            <a:pPr eaLnBrk="1" hangingPunct="1">
              <a:lnSpc>
                <a:spcPct val="90000"/>
              </a:lnSpc>
              <a:defRPr/>
            </a:pPr>
            <a:r>
              <a:rPr lang="en-US" smtClean="0"/>
              <a:t>Weight </a:t>
            </a:r>
            <a:r>
              <a:rPr lang="en-US" b="1" i="1" smtClean="0"/>
              <a:t>is</a:t>
            </a:r>
            <a:r>
              <a:rPr lang="en-US" smtClean="0"/>
              <a:t> a limiting factor in terms of bridge load limits and crossing frozen water.</a:t>
            </a:r>
          </a:p>
          <a:p>
            <a:pPr eaLnBrk="1" hangingPunct="1">
              <a:lnSpc>
                <a:spcPct val="90000"/>
              </a:lnSpc>
              <a:defRPr/>
            </a:pPr>
            <a:r>
              <a:rPr lang="en-US" i="1" smtClean="0">
                <a:solidFill>
                  <a:schemeClr val="hlink"/>
                </a:solidFill>
              </a:rPr>
              <a:t>Recommendation</a:t>
            </a:r>
            <a:r>
              <a:rPr lang="en-US" b="1" smtClean="0"/>
              <a:t>:</a:t>
            </a:r>
            <a:r>
              <a:rPr lang="en-US" smtClean="0"/>
              <a:t> Never operate groomers (because they’re heavy) over ice without special planning, testing, training, and equipment.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5"/>
          <p:cNvSpPr>
            <a:spLocks noGrp="1"/>
          </p:cNvSpPr>
          <p:nvPr>
            <p:ph type="ftr" sz="quarter" idx="12"/>
          </p:nvPr>
        </p:nvSpPr>
        <p:spPr>
          <a:noFill/>
        </p:spPr>
        <p:txBody>
          <a:bodyPr/>
          <a:lstStyle/>
          <a:p>
            <a:r>
              <a:rPr lang="en-US"/>
              <a:t>International Association of Snowmobile Administrators</a:t>
            </a:r>
          </a:p>
        </p:txBody>
      </p:sp>
      <p:sp>
        <p:nvSpPr>
          <p:cNvPr id="148482" name="Rectangle 2"/>
          <p:cNvSpPr>
            <a:spLocks noGrp="1" noRot="1" noChangeArrowheads="1"/>
          </p:cNvSpPr>
          <p:nvPr>
            <p:ph type="title"/>
          </p:nvPr>
        </p:nvSpPr>
        <p:spPr>
          <a:xfrm>
            <a:off x="457200" y="274638"/>
            <a:ext cx="8229600" cy="1401762"/>
          </a:xfrm>
        </p:spPr>
        <p:txBody>
          <a:bodyPr/>
          <a:lstStyle/>
          <a:p>
            <a:pPr eaLnBrk="1" hangingPunct="1">
              <a:defRPr/>
            </a:pPr>
            <a:r>
              <a:rPr lang="en-US" sz="3200" smtClean="0">
                <a:solidFill>
                  <a:schemeClr val="hlink"/>
                </a:solidFill>
              </a:rPr>
              <a:t>Characteristics of Grooming Tractors:</a:t>
            </a:r>
            <a:br>
              <a:rPr lang="en-US" sz="3200" smtClean="0">
                <a:solidFill>
                  <a:schemeClr val="hlink"/>
                </a:solidFill>
              </a:rPr>
            </a:br>
            <a:r>
              <a:rPr lang="en-US" smtClean="0">
                <a:solidFill>
                  <a:schemeClr val="hlink"/>
                </a:solidFill>
              </a:rPr>
              <a:t>HORSEPOWER &amp; TORQUE</a:t>
            </a:r>
          </a:p>
        </p:txBody>
      </p:sp>
      <p:sp>
        <p:nvSpPr>
          <p:cNvPr id="148483" name="Rectangle 3"/>
          <p:cNvSpPr>
            <a:spLocks noGrp="1" noChangeArrowheads="1"/>
          </p:cNvSpPr>
          <p:nvPr>
            <p:ph type="body" idx="1"/>
          </p:nvPr>
        </p:nvSpPr>
        <p:spPr>
          <a:xfrm>
            <a:off x="381000" y="1676400"/>
            <a:ext cx="8229600" cy="4572000"/>
          </a:xfrm>
        </p:spPr>
        <p:txBody>
          <a:bodyPr/>
          <a:lstStyle/>
          <a:p>
            <a:pPr eaLnBrk="1" hangingPunct="1">
              <a:lnSpc>
                <a:spcPct val="90000"/>
              </a:lnSpc>
              <a:defRPr/>
            </a:pPr>
            <a:r>
              <a:rPr lang="en-US" smtClean="0"/>
              <a:t>Key measurements of a tractor’s capability are its </a:t>
            </a:r>
            <a:r>
              <a:rPr lang="en-US" b="1" smtClean="0">
                <a:solidFill>
                  <a:schemeClr val="hlink"/>
                </a:solidFill>
              </a:rPr>
              <a:t>horsepower</a:t>
            </a:r>
            <a:r>
              <a:rPr lang="en-US" smtClean="0"/>
              <a:t> (HP) and </a:t>
            </a:r>
            <a:r>
              <a:rPr lang="en-US" b="1" smtClean="0">
                <a:solidFill>
                  <a:schemeClr val="hlink"/>
                </a:solidFill>
              </a:rPr>
              <a:t>torque.</a:t>
            </a:r>
          </a:p>
          <a:p>
            <a:pPr eaLnBrk="1" hangingPunct="1">
              <a:lnSpc>
                <a:spcPct val="90000"/>
              </a:lnSpc>
              <a:defRPr/>
            </a:pPr>
            <a:r>
              <a:rPr lang="en-US" smtClean="0"/>
              <a:t>“Gross Brake HP” is a good unit for comparing the relative power of engines.</a:t>
            </a:r>
          </a:p>
          <a:p>
            <a:pPr eaLnBrk="1" hangingPunct="1">
              <a:lnSpc>
                <a:spcPct val="90000"/>
              </a:lnSpc>
              <a:buFont typeface="Wingdings" pitchFamily="2" charset="2"/>
              <a:buNone/>
              <a:defRPr/>
            </a:pPr>
            <a:endParaRPr lang="en-US" b="1" smtClean="0">
              <a:solidFill>
                <a:schemeClr val="hlink"/>
              </a:solidFill>
            </a:endParaRPr>
          </a:p>
          <a:p>
            <a:pPr eaLnBrk="1" hangingPunct="1">
              <a:lnSpc>
                <a:spcPct val="90000"/>
              </a:lnSpc>
              <a:defRPr/>
            </a:pPr>
            <a:r>
              <a:rPr lang="en-US" b="1" smtClean="0">
                <a:solidFill>
                  <a:schemeClr val="hlink"/>
                </a:solidFill>
              </a:rPr>
              <a:t>TORQUE: </a:t>
            </a:r>
            <a:r>
              <a:rPr lang="en-US" smtClean="0"/>
              <a:t>ability of tractor to get a heavy load moving from a dead stop; multi-blade drags require a high degree of engine torque to get them moving.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5"/>
          <p:cNvSpPr>
            <a:spLocks noGrp="1"/>
          </p:cNvSpPr>
          <p:nvPr>
            <p:ph type="ftr" sz="quarter" idx="12"/>
          </p:nvPr>
        </p:nvSpPr>
        <p:spPr>
          <a:noFill/>
        </p:spPr>
        <p:txBody>
          <a:bodyPr/>
          <a:lstStyle/>
          <a:p>
            <a:r>
              <a:rPr lang="en-US"/>
              <a:t>International Association of Snowmobile Administrators</a:t>
            </a:r>
          </a:p>
        </p:txBody>
      </p:sp>
      <p:sp>
        <p:nvSpPr>
          <p:cNvPr id="150530" name="Rectangle 2"/>
          <p:cNvSpPr>
            <a:spLocks noGrp="1" noRot="1" noChangeArrowheads="1"/>
          </p:cNvSpPr>
          <p:nvPr>
            <p:ph type="title"/>
          </p:nvPr>
        </p:nvSpPr>
        <p:spPr>
          <a:xfrm>
            <a:off x="457200" y="274638"/>
            <a:ext cx="8229600" cy="1401762"/>
          </a:xfrm>
        </p:spPr>
        <p:txBody>
          <a:bodyPr/>
          <a:lstStyle/>
          <a:p>
            <a:pPr eaLnBrk="1" hangingPunct="1">
              <a:defRPr/>
            </a:pPr>
            <a:r>
              <a:rPr lang="en-US" sz="3200" smtClean="0">
                <a:solidFill>
                  <a:schemeClr val="hlink"/>
                </a:solidFill>
              </a:rPr>
              <a:t>Characteristics of Grooming Tractors:</a:t>
            </a:r>
            <a:r>
              <a:rPr lang="en-US" smtClean="0">
                <a:solidFill>
                  <a:schemeClr val="hlink"/>
                </a:solidFill>
              </a:rPr>
              <a:t> CENTER OF GRAVITY</a:t>
            </a:r>
          </a:p>
        </p:txBody>
      </p:sp>
      <p:sp>
        <p:nvSpPr>
          <p:cNvPr id="150531" name="Rectangle 3"/>
          <p:cNvSpPr>
            <a:spLocks noGrp="1" noChangeArrowheads="1"/>
          </p:cNvSpPr>
          <p:nvPr>
            <p:ph type="body" idx="1"/>
          </p:nvPr>
        </p:nvSpPr>
        <p:spPr>
          <a:xfrm>
            <a:off x="381000" y="1905000"/>
            <a:ext cx="8229600" cy="4525963"/>
          </a:xfrm>
        </p:spPr>
        <p:txBody>
          <a:bodyPr/>
          <a:lstStyle/>
          <a:p>
            <a:pPr eaLnBrk="1" hangingPunct="1">
              <a:defRPr/>
            </a:pPr>
            <a:r>
              <a:rPr lang="en-US" smtClean="0"/>
              <a:t>The point around which a tractor’s weight is evenly balanced.</a:t>
            </a:r>
          </a:p>
          <a:p>
            <a:pPr eaLnBrk="1" hangingPunct="1">
              <a:defRPr/>
            </a:pPr>
            <a:r>
              <a:rPr lang="en-US" smtClean="0"/>
              <a:t>It is significant any time the vehicle must operate on a non-level surface: climbing and descending steep grades and side hilling. </a:t>
            </a:r>
          </a:p>
          <a:p>
            <a:pPr eaLnBrk="1" hangingPunct="1">
              <a:defRPr/>
            </a:pPr>
            <a:r>
              <a:rPr lang="en-US" smtClean="0"/>
              <a:t>The lower to the ground the center of gravity, the more stable the vehicle will be.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5"/>
          <p:cNvSpPr>
            <a:spLocks noGrp="1"/>
          </p:cNvSpPr>
          <p:nvPr>
            <p:ph type="ftr" sz="quarter" idx="12"/>
          </p:nvPr>
        </p:nvSpPr>
        <p:spPr>
          <a:noFill/>
        </p:spPr>
        <p:txBody>
          <a:bodyPr/>
          <a:lstStyle/>
          <a:p>
            <a:r>
              <a:rPr lang="en-US"/>
              <a:t>International Association of Snowmobile Administrators</a:t>
            </a:r>
          </a:p>
        </p:txBody>
      </p:sp>
      <p:sp>
        <p:nvSpPr>
          <p:cNvPr id="152578" name="Rectangle 2"/>
          <p:cNvSpPr>
            <a:spLocks noGrp="1" noRot="1" noChangeArrowheads="1"/>
          </p:cNvSpPr>
          <p:nvPr>
            <p:ph type="title"/>
          </p:nvPr>
        </p:nvSpPr>
        <p:spPr/>
        <p:txBody>
          <a:bodyPr/>
          <a:lstStyle/>
          <a:p>
            <a:pPr eaLnBrk="1" hangingPunct="1">
              <a:defRPr/>
            </a:pPr>
            <a:r>
              <a:rPr lang="en-US" sz="4000" smtClean="0">
                <a:solidFill>
                  <a:schemeClr val="hlink"/>
                </a:solidFill>
              </a:rPr>
              <a:t>Center of Gravity for a </a:t>
            </a:r>
            <a:br>
              <a:rPr lang="en-US" sz="4000" smtClean="0">
                <a:solidFill>
                  <a:schemeClr val="hlink"/>
                </a:solidFill>
              </a:rPr>
            </a:br>
            <a:r>
              <a:rPr lang="en-US" sz="4000" smtClean="0">
                <a:solidFill>
                  <a:schemeClr val="hlink"/>
                </a:solidFill>
              </a:rPr>
              <a:t>Typical 2-Track Grooming Tractor</a:t>
            </a:r>
          </a:p>
        </p:txBody>
      </p:sp>
      <p:pic>
        <p:nvPicPr>
          <p:cNvPr id="58372" name="Picture 6"/>
          <p:cNvPicPr>
            <a:picLocks noGrp="1" noChangeAspect="1" noChangeArrowheads="1"/>
          </p:cNvPicPr>
          <p:nvPr>
            <p:ph idx="1"/>
          </p:nvPr>
        </p:nvPicPr>
        <p:blipFill>
          <a:blip r:embed="rId3" cstate="screen"/>
          <a:srcRect l="-746" t="-1360" r="-746" b="-1360"/>
          <a:stretch>
            <a:fillRect/>
          </a:stretch>
        </p:blipFill>
        <p:spPr>
          <a:xfrm>
            <a:off x="1447800" y="1447800"/>
            <a:ext cx="6400800" cy="4827588"/>
          </a:xfrm>
          <a:noFill/>
        </p:spPr>
      </p:pic>
      <p:sp>
        <p:nvSpPr>
          <p:cNvPr id="58373" name="Line 7"/>
          <p:cNvSpPr>
            <a:spLocks noChangeShapeType="1"/>
          </p:cNvSpPr>
          <p:nvPr/>
        </p:nvSpPr>
        <p:spPr bwMode="auto">
          <a:xfrm rot="2700000">
            <a:off x="4533900" y="2628900"/>
            <a:ext cx="152400" cy="2362200"/>
          </a:xfrm>
          <a:prstGeom prst="line">
            <a:avLst/>
          </a:prstGeom>
          <a:noFill/>
          <a:ln w="889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5"/>
          <p:cNvSpPr>
            <a:spLocks noGrp="1"/>
          </p:cNvSpPr>
          <p:nvPr>
            <p:ph type="ftr" sz="quarter" idx="12"/>
          </p:nvPr>
        </p:nvSpPr>
        <p:spPr>
          <a:noFill/>
        </p:spPr>
        <p:txBody>
          <a:bodyPr/>
          <a:lstStyle/>
          <a:p>
            <a:r>
              <a:rPr lang="en-US"/>
              <a:t>International Association of Snowmobile Administrators</a:t>
            </a:r>
          </a:p>
        </p:txBody>
      </p:sp>
      <p:sp>
        <p:nvSpPr>
          <p:cNvPr id="155650" name="Rectangle 2"/>
          <p:cNvSpPr>
            <a:spLocks noGrp="1" noRot="1" noChangeArrowheads="1"/>
          </p:cNvSpPr>
          <p:nvPr>
            <p:ph type="title"/>
          </p:nvPr>
        </p:nvSpPr>
        <p:spPr>
          <a:xfrm>
            <a:off x="457200" y="274638"/>
            <a:ext cx="8229600" cy="1935162"/>
          </a:xfrm>
        </p:spPr>
        <p:txBody>
          <a:bodyPr/>
          <a:lstStyle/>
          <a:p>
            <a:pPr eaLnBrk="1" hangingPunct="1">
              <a:defRPr/>
            </a:pPr>
            <a:r>
              <a:rPr lang="en-US" sz="3200" smtClean="0">
                <a:solidFill>
                  <a:schemeClr val="hlink"/>
                </a:solidFill>
              </a:rPr>
              <a:t>Characteristics of Grooming Tractors:</a:t>
            </a:r>
            <a:r>
              <a:rPr lang="en-US" sz="4000" smtClean="0">
                <a:solidFill>
                  <a:schemeClr val="hlink"/>
                </a:solidFill>
              </a:rPr>
              <a:t> </a:t>
            </a:r>
            <a:r>
              <a:rPr lang="en-US" smtClean="0">
                <a:solidFill>
                  <a:schemeClr val="hlink"/>
                </a:solidFill>
              </a:rPr>
              <a:t>TRACTIVE EFFORT and COEFFICIENT OF FRICTION</a:t>
            </a:r>
          </a:p>
        </p:txBody>
      </p:sp>
      <p:sp>
        <p:nvSpPr>
          <p:cNvPr id="155651" name="Rectangle 3"/>
          <p:cNvSpPr>
            <a:spLocks noGrp="1" noChangeArrowheads="1"/>
          </p:cNvSpPr>
          <p:nvPr>
            <p:ph type="body" idx="1"/>
          </p:nvPr>
        </p:nvSpPr>
        <p:spPr>
          <a:xfrm>
            <a:off x="457200" y="2286000"/>
            <a:ext cx="8229600" cy="3810000"/>
          </a:xfrm>
        </p:spPr>
        <p:txBody>
          <a:bodyPr/>
          <a:lstStyle/>
          <a:p>
            <a:pPr eaLnBrk="1" hangingPunct="1">
              <a:lnSpc>
                <a:spcPct val="90000"/>
              </a:lnSpc>
              <a:defRPr/>
            </a:pPr>
            <a:r>
              <a:rPr lang="en-US" b="1" smtClean="0">
                <a:solidFill>
                  <a:schemeClr val="hlink"/>
                </a:solidFill>
              </a:rPr>
              <a:t>Tractive Effort:</a:t>
            </a:r>
            <a:r>
              <a:rPr lang="en-US" smtClean="0"/>
              <a:t> amount of torque that can be applied to a track before it loses traction and spins without moving forward.</a:t>
            </a:r>
          </a:p>
          <a:p>
            <a:pPr eaLnBrk="1" hangingPunct="1">
              <a:lnSpc>
                <a:spcPct val="90000"/>
              </a:lnSpc>
              <a:buFont typeface="Wingdings" pitchFamily="2" charset="2"/>
              <a:buNone/>
              <a:defRPr/>
            </a:pPr>
            <a:endParaRPr lang="en-US" b="1" smtClean="0">
              <a:solidFill>
                <a:schemeClr val="hlink"/>
              </a:solidFill>
            </a:endParaRPr>
          </a:p>
          <a:p>
            <a:pPr eaLnBrk="1" hangingPunct="1">
              <a:lnSpc>
                <a:spcPct val="90000"/>
              </a:lnSpc>
              <a:defRPr/>
            </a:pPr>
            <a:r>
              <a:rPr lang="en-US" b="1" smtClean="0">
                <a:solidFill>
                  <a:schemeClr val="hlink"/>
                </a:solidFill>
              </a:rPr>
              <a:t>Coefficient of Friction</a:t>
            </a:r>
            <a:r>
              <a:rPr lang="en-US" b="1" smtClean="0"/>
              <a:t> </a:t>
            </a:r>
            <a:r>
              <a:rPr lang="en-US" smtClean="0"/>
              <a:t>between track and ground or snow is the limiting factor of when tracks will lose traction.</a:t>
            </a:r>
            <a:endParaRPr lang="en-US" b="1"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5"/>
          <p:cNvSpPr>
            <a:spLocks noGrp="1"/>
          </p:cNvSpPr>
          <p:nvPr>
            <p:ph type="ftr" sz="quarter" idx="12"/>
          </p:nvPr>
        </p:nvSpPr>
        <p:spPr>
          <a:noFill/>
        </p:spPr>
        <p:txBody>
          <a:bodyPr/>
          <a:lstStyle/>
          <a:p>
            <a:r>
              <a:rPr lang="en-US"/>
              <a:t>International Association of Snowmobile Administrators</a:t>
            </a:r>
          </a:p>
        </p:txBody>
      </p:sp>
      <p:sp>
        <p:nvSpPr>
          <p:cNvPr id="158722" name="Rectangle 2"/>
          <p:cNvSpPr>
            <a:spLocks noGrp="1" noRot="1" noChangeArrowheads="1"/>
          </p:cNvSpPr>
          <p:nvPr>
            <p:ph type="title"/>
          </p:nvPr>
        </p:nvSpPr>
        <p:spPr>
          <a:xfrm>
            <a:off x="457200" y="274638"/>
            <a:ext cx="8229600" cy="1401762"/>
          </a:xfrm>
        </p:spPr>
        <p:txBody>
          <a:bodyPr/>
          <a:lstStyle/>
          <a:p>
            <a:pPr eaLnBrk="1" hangingPunct="1">
              <a:defRPr/>
            </a:pPr>
            <a:r>
              <a:rPr lang="en-US" sz="3200" smtClean="0">
                <a:solidFill>
                  <a:schemeClr val="hlink"/>
                </a:solidFill>
              </a:rPr>
              <a:t>Characteristics of Grooming Tractors:</a:t>
            </a:r>
            <a:r>
              <a:rPr lang="en-US" smtClean="0">
                <a:solidFill>
                  <a:schemeClr val="hlink"/>
                </a:solidFill>
              </a:rPr>
              <a:t> </a:t>
            </a:r>
            <a:br>
              <a:rPr lang="en-US" smtClean="0">
                <a:solidFill>
                  <a:schemeClr val="hlink"/>
                </a:solidFill>
              </a:rPr>
            </a:br>
            <a:r>
              <a:rPr lang="en-US" smtClean="0">
                <a:solidFill>
                  <a:schemeClr val="hlink"/>
                </a:solidFill>
              </a:rPr>
              <a:t>COEFFICIENT OF FRICTION</a:t>
            </a:r>
          </a:p>
        </p:txBody>
      </p:sp>
      <p:sp>
        <p:nvSpPr>
          <p:cNvPr id="158723" name="Rectangle 3"/>
          <p:cNvSpPr>
            <a:spLocks noGrp="1" noChangeArrowheads="1"/>
          </p:cNvSpPr>
          <p:nvPr>
            <p:ph type="body" idx="1"/>
          </p:nvPr>
        </p:nvSpPr>
        <p:spPr>
          <a:xfrm>
            <a:off x="457200" y="1676400"/>
            <a:ext cx="8229600" cy="4267200"/>
          </a:xfrm>
        </p:spPr>
        <p:txBody>
          <a:bodyPr/>
          <a:lstStyle/>
          <a:p>
            <a:pPr eaLnBrk="1" hangingPunct="1">
              <a:lnSpc>
                <a:spcPct val="90000"/>
              </a:lnSpc>
              <a:defRPr/>
            </a:pPr>
            <a:r>
              <a:rPr lang="en-US" b="1" smtClean="0">
                <a:solidFill>
                  <a:schemeClr val="hlink"/>
                </a:solidFill>
              </a:rPr>
              <a:t>Coefficient of Friction</a:t>
            </a:r>
            <a:r>
              <a:rPr lang="en-US" smtClean="0"/>
              <a:t> is determined by overall vehicle weight, amount of track on ground, cross-link design of track, and weight distribution along the length of track that’s in contact with the surface.</a:t>
            </a:r>
          </a:p>
          <a:p>
            <a:pPr eaLnBrk="1" hangingPunct="1">
              <a:lnSpc>
                <a:spcPct val="90000"/>
              </a:lnSpc>
              <a:defRPr/>
            </a:pPr>
            <a:endParaRPr lang="en-US" b="1" smtClean="0">
              <a:solidFill>
                <a:schemeClr val="hlink"/>
              </a:solidFill>
            </a:endParaRPr>
          </a:p>
          <a:p>
            <a:pPr eaLnBrk="1" hangingPunct="1">
              <a:lnSpc>
                <a:spcPct val="90000"/>
              </a:lnSpc>
              <a:defRPr/>
            </a:pPr>
            <a:r>
              <a:rPr lang="en-US" b="1" smtClean="0">
                <a:solidFill>
                  <a:schemeClr val="hlink"/>
                </a:solidFill>
              </a:rPr>
              <a:t>Ideal Weight Distribution: </a:t>
            </a:r>
            <a:r>
              <a:rPr lang="en-US" smtClean="0"/>
              <a:t>having balance point at or near the center of the track’s length.</a:t>
            </a:r>
            <a:endParaRPr lang="en-US" b="1"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5"/>
          <p:cNvSpPr>
            <a:spLocks noGrp="1"/>
          </p:cNvSpPr>
          <p:nvPr>
            <p:ph type="ftr" sz="quarter" idx="12"/>
          </p:nvPr>
        </p:nvSpPr>
        <p:spPr>
          <a:noFill/>
        </p:spPr>
        <p:txBody>
          <a:bodyPr/>
          <a:lstStyle/>
          <a:p>
            <a:r>
              <a:rPr lang="en-US"/>
              <a:t>International Association of Snowmobile Administrators</a:t>
            </a:r>
          </a:p>
        </p:txBody>
      </p:sp>
      <p:sp>
        <p:nvSpPr>
          <p:cNvPr id="160770" name="Rectangle 2"/>
          <p:cNvSpPr>
            <a:spLocks noGrp="1" noRot="1" noChangeArrowheads="1"/>
          </p:cNvSpPr>
          <p:nvPr>
            <p:ph type="title"/>
          </p:nvPr>
        </p:nvSpPr>
        <p:spPr>
          <a:xfrm>
            <a:off x="457200" y="274638"/>
            <a:ext cx="8229600" cy="1782762"/>
          </a:xfrm>
        </p:spPr>
        <p:txBody>
          <a:bodyPr/>
          <a:lstStyle/>
          <a:p>
            <a:pPr eaLnBrk="1" hangingPunct="1">
              <a:defRPr/>
            </a:pPr>
            <a:r>
              <a:rPr lang="en-US" sz="3200" smtClean="0">
                <a:solidFill>
                  <a:schemeClr val="hlink"/>
                </a:solidFill>
              </a:rPr>
              <a:t>Characteristics of Grooming Tractors:</a:t>
            </a:r>
            <a:r>
              <a:rPr lang="en-US" sz="4000" smtClean="0">
                <a:solidFill>
                  <a:schemeClr val="hlink"/>
                </a:solidFill>
              </a:rPr>
              <a:t> </a:t>
            </a:r>
            <a:r>
              <a:rPr lang="en-US" smtClean="0">
                <a:solidFill>
                  <a:schemeClr val="hlink"/>
                </a:solidFill>
              </a:rPr>
              <a:t>TRACTIVE EFFORT and COEFFICIENT OF FRICTION</a:t>
            </a:r>
          </a:p>
        </p:txBody>
      </p:sp>
      <p:sp>
        <p:nvSpPr>
          <p:cNvPr id="160771" name="Rectangle 3"/>
          <p:cNvSpPr>
            <a:spLocks noGrp="1" noChangeArrowheads="1"/>
          </p:cNvSpPr>
          <p:nvPr>
            <p:ph type="body" idx="1"/>
          </p:nvPr>
        </p:nvSpPr>
        <p:spPr>
          <a:xfrm>
            <a:off x="457200" y="2057400"/>
            <a:ext cx="8229600" cy="4267200"/>
          </a:xfrm>
        </p:spPr>
        <p:txBody>
          <a:bodyPr/>
          <a:lstStyle/>
          <a:p>
            <a:pPr eaLnBrk="1" hangingPunct="1">
              <a:lnSpc>
                <a:spcPct val="90000"/>
              </a:lnSpc>
              <a:defRPr/>
            </a:pPr>
            <a:r>
              <a:rPr lang="en-US" smtClean="0"/>
              <a:t>When a track breaks traction, it’s actually shearing the snow through force the cross-links are placing on the snow.</a:t>
            </a:r>
          </a:p>
          <a:p>
            <a:pPr eaLnBrk="1" hangingPunct="1">
              <a:lnSpc>
                <a:spcPct val="90000"/>
              </a:lnSpc>
              <a:defRPr/>
            </a:pPr>
            <a:r>
              <a:rPr lang="en-US" smtClean="0"/>
              <a:t>Fresh, unpacked snow shears much more readily than hard packed snow.</a:t>
            </a:r>
          </a:p>
          <a:p>
            <a:pPr eaLnBrk="1" hangingPunct="1">
              <a:lnSpc>
                <a:spcPct val="90000"/>
              </a:lnSpc>
              <a:defRPr/>
            </a:pPr>
            <a:r>
              <a:rPr lang="en-US" smtClean="0"/>
              <a:t>When a tractor breaks traction, spins out, and gets stuck, it is because the force required to shear snow is less than the force required to pull the combined load of the drag and tractor.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6"/>
          <p:cNvSpPr>
            <a:spLocks noGrp="1"/>
          </p:cNvSpPr>
          <p:nvPr>
            <p:ph type="ftr" sz="quarter" idx="12"/>
          </p:nvPr>
        </p:nvSpPr>
        <p:spPr>
          <a:noFill/>
        </p:spPr>
        <p:txBody>
          <a:bodyPr/>
          <a:lstStyle/>
          <a:p>
            <a:r>
              <a:rPr lang="en-US"/>
              <a:t>International Association of Snowmobile Administrators</a:t>
            </a:r>
          </a:p>
        </p:txBody>
      </p:sp>
      <p:sp>
        <p:nvSpPr>
          <p:cNvPr id="162818" name="Rectangle 2"/>
          <p:cNvSpPr>
            <a:spLocks noGrp="1" noRot="1" noChangeArrowheads="1"/>
          </p:cNvSpPr>
          <p:nvPr>
            <p:ph type="title"/>
          </p:nvPr>
        </p:nvSpPr>
        <p:spPr/>
        <p:txBody>
          <a:bodyPr/>
          <a:lstStyle/>
          <a:p>
            <a:pPr eaLnBrk="1" hangingPunct="1">
              <a:defRPr/>
            </a:pPr>
            <a:r>
              <a:rPr lang="en-US" smtClean="0">
                <a:solidFill>
                  <a:schemeClr val="hlink"/>
                </a:solidFill>
              </a:rPr>
              <a:t>Snowmobiles and ATVs as</a:t>
            </a:r>
            <a:br>
              <a:rPr lang="en-US" smtClean="0">
                <a:solidFill>
                  <a:schemeClr val="hlink"/>
                </a:solidFill>
              </a:rPr>
            </a:br>
            <a:r>
              <a:rPr lang="en-US" smtClean="0">
                <a:solidFill>
                  <a:schemeClr val="hlink"/>
                </a:solidFill>
              </a:rPr>
              <a:t>Grooming Tractors</a:t>
            </a:r>
          </a:p>
        </p:txBody>
      </p:sp>
      <p:sp>
        <p:nvSpPr>
          <p:cNvPr id="162820" name="Rectangle 4"/>
          <p:cNvSpPr>
            <a:spLocks noGrp="1" noChangeArrowheads="1"/>
          </p:cNvSpPr>
          <p:nvPr>
            <p:ph type="body" sz="half" idx="1"/>
          </p:nvPr>
        </p:nvSpPr>
        <p:spPr>
          <a:xfrm>
            <a:off x="457200" y="1676400"/>
            <a:ext cx="4038600" cy="4572000"/>
          </a:xfrm>
        </p:spPr>
        <p:txBody>
          <a:bodyPr/>
          <a:lstStyle/>
          <a:p>
            <a:pPr eaLnBrk="1" hangingPunct="1">
              <a:defRPr/>
            </a:pPr>
            <a:r>
              <a:rPr lang="en-US" sz="2800" smtClean="0"/>
              <a:t>Often used where width is too narrow for a large tractor or funding is too low to buy a tractor.</a:t>
            </a:r>
          </a:p>
          <a:p>
            <a:pPr eaLnBrk="1" hangingPunct="1">
              <a:defRPr/>
            </a:pPr>
            <a:r>
              <a:rPr lang="en-US" sz="2800" b="1" smtClean="0">
                <a:solidFill>
                  <a:schemeClr val="hlink"/>
                </a:solidFill>
              </a:rPr>
              <a:t>Key to Success:</a:t>
            </a:r>
            <a:r>
              <a:rPr lang="en-US" sz="2800" smtClean="0"/>
              <a:t> frequent repetitions to compensate for cutting and compression limitations of the small drag.</a:t>
            </a:r>
          </a:p>
        </p:txBody>
      </p:sp>
      <p:pic>
        <p:nvPicPr>
          <p:cNvPr id="62469" name="Picture 6" descr="mm 8"/>
          <p:cNvPicPr>
            <a:picLocks noGrp="1" noChangeAspect="1" noChangeArrowheads="1"/>
          </p:cNvPicPr>
          <p:nvPr>
            <p:ph sz="half" idx="2"/>
          </p:nvPr>
        </p:nvPicPr>
        <p:blipFill>
          <a:blip r:embed="rId3" cstate="screen"/>
          <a:srcRect/>
          <a:stretch>
            <a:fillRect/>
          </a:stretch>
        </p:blipFill>
        <p:spPr>
          <a:xfrm>
            <a:off x="4495800" y="2397125"/>
            <a:ext cx="4419600" cy="288131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6"/>
          <p:cNvSpPr>
            <a:spLocks noGrp="1"/>
          </p:cNvSpPr>
          <p:nvPr>
            <p:ph type="ftr" sz="quarter" idx="12"/>
          </p:nvPr>
        </p:nvSpPr>
        <p:spPr>
          <a:noFill/>
        </p:spPr>
        <p:txBody>
          <a:bodyPr/>
          <a:lstStyle/>
          <a:p>
            <a:r>
              <a:rPr lang="en-US"/>
              <a:t>International Association of Snowmobile Administrators</a:t>
            </a:r>
          </a:p>
        </p:txBody>
      </p:sp>
      <p:sp>
        <p:nvSpPr>
          <p:cNvPr id="9220" name="Rectangle 4"/>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Multi-Blade Drags</a:t>
            </a:r>
          </a:p>
        </p:txBody>
      </p:sp>
      <p:sp>
        <p:nvSpPr>
          <p:cNvPr id="9221" name="Rectangle 5"/>
          <p:cNvSpPr>
            <a:spLocks noGrp="1" noChangeArrowheads="1"/>
          </p:cNvSpPr>
          <p:nvPr>
            <p:ph type="body" sz="half" idx="1"/>
          </p:nvPr>
        </p:nvSpPr>
        <p:spPr>
          <a:xfrm>
            <a:off x="457200" y="2209800"/>
            <a:ext cx="4038600" cy="3916363"/>
          </a:xfrm>
        </p:spPr>
        <p:txBody>
          <a:bodyPr/>
          <a:lstStyle/>
          <a:p>
            <a:pPr eaLnBrk="1" hangingPunct="1">
              <a:defRPr/>
            </a:pPr>
            <a:r>
              <a:rPr lang="en-US" smtClean="0"/>
              <a:t>2, 3, or more sets of cutting blades.</a:t>
            </a:r>
          </a:p>
          <a:p>
            <a:pPr eaLnBrk="1" hangingPunct="1">
              <a:defRPr/>
            </a:pPr>
            <a:r>
              <a:rPr lang="en-US" smtClean="0"/>
              <a:t>Superior performance for fully removing moguls and processing the snow.</a:t>
            </a:r>
          </a:p>
        </p:txBody>
      </p:sp>
      <p:pic>
        <p:nvPicPr>
          <p:cNvPr id="8197" name="Picture 7" descr="HPIM1071"/>
          <p:cNvPicPr>
            <a:picLocks noGrp="1" noChangeAspect="1" noChangeArrowheads="1"/>
          </p:cNvPicPr>
          <p:nvPr>
            <p:ph sz="half" idx="2"/>
          </p:nvPr>
        </p:nvPicPr>
        <p:blipFill>
          <a:blip r:embed="rId3" cstate="screen"/>
          <a:srcRect/>
          <a:stretch>
            <a:fillRect/>
          </a:stretch>
        </p:blipFill>
        <p:spPr>
          <a:xfrm>
            <a:off x="4724400" y="2362200"/>
            <a:ext cx="4191000" cy="3136900"/>
          </a:xfrm>
          <a:noFill/>
          <a:ln>
            <a:solidFill>
              <a:srgbClr val="000000"/>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6"/>
          <p:cNvSpPr>
            <a:spLocks noGrp="1"/>
          </p:cNvSpPr>
          <p:nvPr>
            <p:ph type="ftr" sz="quarter" idx="12"/>
          </p:nvPr>
        </p:nvSpPr>
        <p:spPr>
          <a:noFill/>
        </p:spPr>
        <p:txBody>
          <a:bodyPr/>
          <a:lstStyle/>
          <a:p>
            <a:r>
              <a:rPr lang="en-US"/>
              <a:t>International Association of Snowmobile Administrators</a:t>
            </a:r>
          </a:p>
        </p:txBody>
      </p:sp>
      <p:sp>
        <p:nvSpPr>
          <p:cNvPr id="165890" name="Rectangle 2"/>
          <p:cNvSpPr>
            <a:spLocks noGrp="1" noRot="1" noChangeArrowheads="1"/>
          </p:cNvSpPr>
          <p:nvPr>
            <p:ph type="title"/>
          </p:nvPr>
        </p:nvSpPr>
        <p:spPr>
          <a:xfrm>
            <a:off x="457200" y="274638"/>
            <a:ext cx="8229600" cy="1249362"/>
          </a:xfrm>
        </p:spPr>
        <p:txBody>
          <a:bodyPr/>
          <a:lstStyle/>
          <a:p>
            <a:pPr eaLnBrk="1" hangingPunct="1">
              <a:defRPr/>
            </a:pPr>
            <a:r>
              <a:rPr lang="en-US" smtClean="0">
                <a:solidFill>
                  <a:schemeClr val="hlink"/>
                </a:solidFill>
              </a:rPr>
              <a:t>Snowmobiles and ATVs as</a:t>
            </a:r>
            <a:br>
              <a:rPr lang="en-US" smtClean="0">
                <a:solidFill>
                  <a:schemeClr val="hlink"/>
                </a:solidFill>
              </a:rPr>
            </a:br>
            <a:r>
              <a:rPr lang="en-US" smtClean="0">
                <a:solidFill>
                  <a:schemeClr val="hlink"/>
                </a:solidFill>
              </a:rPr>
              <a:t>Grooming Tractors</a:t>
            </a:r>
          </a:p>
        </p:txBody>
      </p:sp>
      <p:sp>
        <p:nvSpPr>
          <p:cNvPr id="165891" name="Rectangle 3"/>
          <p:cNvSpPr>
            <a:spLocks noGrp="1" noChangeArrowheads="1"/>
          </p:cNvSpPr>
          <p:nvPr>
            <p:ph type="body" sz="half" idx="1"/>
          </p:nvPr>
        </p:nvSpPr>
        <p:spPr>
          <a:xfrm>
            <a:off x="457200" y="2362200"/>
            <a:ext cx="4038600" cy="3276600"/>
          </a:xfrm>
        </p:spPr>
        <p:txBody>
          <a:bodyPr/>
          <a:lstStyle/>
          <a:p>
            <a:pPr eaLnBrk="1" hangingPunct="1">
              <a:defRPr/>
            </a:pPr>
            <a:r>
              <a:rPr lang="en-US" smtClean="0"/>
              <a:t>Drag is typically controlled by an electric-hydraulic switch operated from seat of sled or ATV. </a:t>
            </a:r>
          </a:p>
        </p:txBody>
      </p:sp>
      <p:pic>
        <p:nvPicPr>
          <p:cNvPr id="63493" name="Picture 6" descr="mm 8 3"/>
          <p:cNvPicPr>
            <a:picLocks noGrp="1" noChangeAspect="1" noChangeArrowheads="1"/>
          </p:cNvPicPr>
          <p:nvPr>
            <p:ph sz="half" idx="2"/>
          </p:nvPr>
        </p:nvPicPr>
        <p:blipFill>
          <a:blip r:embed="rId3" cstate="screen"/>
          <a:srcRect/>
          <a:stretch>
            <a:fillRect/>
          </a:stretch>
        </p:blipFill>
        <p:spPr>
          <a:xfrm>
            <a:off x="4495800" y="2397125"/>
            <a:ext cx="4419600" cy="2881313"/>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6"/>
          <p:cNvSpPr>
            <a:spLocks noGrp="1"/>
          </p:cNvSpPr>
          <p:nvPr>
            <p:ph type="ftr" sz="quarter" idx="12"/>
          </p:nvPr>
        </p:nvSpPr>
        <p:spPr>
          <a:noFill/>
        </p:spPr>
        <p:txBody>
          <a:bodyPr/>
          <a:lstStyle/>
          <a:p>
            <a:r>
              <a:rPr lang="en-US"/>
              <a:t>International Association of Snowmobile Administrators</a:t>
            </a:r>
          </a:p>
        </p:txBody>
      </p:sp>
      <p:sp>
        <p:nvSpPr>
          <p:cNvPr id="167938" name="Rectangle 2"/>
          <p:cNvSpPr>
            <a:spLocks noGrp="1" noRot="1" noChangeArrowheads="1"/>
          </p:cNvSpPr>
          <p:nvPr>
            <p:ph type="title"/>
          </p:nvPr>
        </p:nvSpPr>
        <p:spPr>
          <a:xfrm>
            <a:off x="457200" y="274638"/>
            <a:ext cx="8229600" cy="1249362"/>
          </a:xfrm>
        </p:spPr>
        <p:txBody>
          <a:bodyPr/>
          <a:lstStyle/>
          <a:p>
            <a:pPr eaLnBrk="1" hangingPunct="1">
              <a:defRPr/>
            </a:pPr>
            <a:r>
              <a:rPr lang="en-US" smtClean="0">
                <a:solidFill>
                  <a:schemeClr val="hlink"/>
                </a:solidFill>
              </a:rPr>
              <a:t>Snowmobiles and ATVs as</a:t>
            </a:r>
            <a:br>
              <a:rPr lang="en-US" smtClean="0">
                <a:solidFill>
                  <a:schemeClr val="hlink"/>
                </a:solidFill>
              </a:rPr>
            </a:br>
            <a:r>
              <a:rPr lang="en-US" smtClean="0">
                <a:solidFill>
                  <a:schemeClr val="hlink"/>
                </a:solidFill>
              </a:rPr>
              <a:t>Grooming Tractors</a:t>
            </a:r>
          </a:p>
        </p:txBody>
      </p:sp>
      <p:sp>
        <p:nvSpPr>
          <p:cNvPr id="167939" name="Rectangle 3"/>
          <p:cNvSpPr>
            <a:spLocks noGrp="1" noChangeArrowheads="1"/>
          </p:cNvSpPr>
          <p:nvPr>
            <p:ph type="body" sz="half" idx="1"/>
          </p:nvPr>
        </p:nvSpPr>
        <p:spPr>
          <a:xfrm>
            <a:off x="457200" y="1981200"/>
            <a:ext cx="4191000" cy="4343400"/>
          </a:xfrm>
        </p:spPr>
        <p:txBody>
          <a:bodyPr/>
          <a:lstStyle/>
          <a:p>
            <a:pPr eaLnBrk="1" hangingPunct="1">
              <a:defRPr/>
            </a:pPr>
            <a:r>
              <a:rPr lang="en-US" smtClean="0"/>
              <a:t>Since operator is out in the elements, extra safety precautions are needed: extra dry clothing, tow rope, shovel, spare drive belt, and dependable communication.</a:t>
            </a:r>
          </a:p>
        </p:txBody>
      </p:sp>
      <p:pic>
        <p:nvPicPr>
          <p:cNvPr id="64517" name="Picture 6" descr="atv"/>
          <p:cNvPicPr>
            <a:picLocks noGrp="1" noChangeAspect="1" noChangeArrowheads="1"/>
          </p:cNvPicPr>
          <p:nvPr>
            <p:ph sz="half" idx="2"/>
          </p:nvPr>
        </p:nvPicPr>
        <p:blipFill>
          <a:blip r:embed="rId3" cstate="screen"/>
          <a:srcRect/>
          <a:stretch>
            <a:fillRect/>
          </a:stretch>
        </p:blipFill>
        <p:spPr>
          <a:xfrm>
            <a:off x="4648200" y="2133600"/>
            <a:ext cx="4191000" cy="3951288"/>
          </a:xfrm>
          <a:noFill/>
          <a:ln>
            <a:solidFill>
              <a:srgbClr val="000000"/>
            </a:solid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6"/>
          <p:cNvSpPr>
            <a:spLocks noGrp="1"/>
          </p:cNvSpPr>
          <p:nvPr>
            <p:ph type="ftr" sz="quarter" idx="12"/>
          </p:nvPr>
        </p:nvSpPr>
        <p:spPr>
          <a:noFill/>
        </p:spPr>
        <p:txBody>
          <a:bodyPr/>
          <a:lstStyle/>
          <a:p>
            <a:r>
              <a:rPr lang="en-US"/>
              <a:t>International Association of Snowmobile Administrators</a:t>
            </a:r>
          </a:p>
        </p:txBody>
      </p:sp>
      <p:sp>
        <p:nvSpPr>
          <p:cNvPr id="169986" name="Rectangle 2"/>
          <p:cNvSpPr>
            <a:spLocks noGrp="1" noRot="1" noChangeArrowheads="1"/>
          </p:cNvSpPr>
          <p:nvPr>
            <p:ph type="title"/>
          </p:nvPr>
        </p:nvSpPr>
        <p:spPr>
          <a:xfrm>
            <a:off x="457200" y="274638"/>
            <a:ext cx="8229600" cy="1325562"/>
          </a:xfrm>
        </p:spPr>
        <p:txBody>
          <a:bodyPr/>
          <a:lstStyle/>
          <a:p>
            <a:pPr eaLnBrk="1" hangingPunct="1">
              <a:defRPr/>
            </a:pPr>
            <a:r>
              <a:rPr lang="en-US" smtClean="0">
                <a:solidFill>
                  <a:schemeClr val="hlink"/>
                </a:solidFill>
              </a:rPr>
              <a:t>Snowmobiles and ATVs as</a:t>
            </a:r>
            <a:br>
              <a:rPr lang="en-US" smtClean="0">
                <a:solidFill>
                  <a:schemeClr val="hlink"/>
                </a:solidFill>
              </a:rPr>
            </a:br>
            <a:r>
              <a:rPr lang="en-US" smtClean="0">
                <a:solidFill>
                  <a:schemeClr val="hlink"/>
                </a:solidFill>
              </a:rPr>
              <a:t>Grooming Tractors</a:t>
            </a:r>
          </a:p>
        </p:txBody>
      </p:sp>
      <p:sp>
        <p:nvSpPr>
          <p:cNvPr id="169987" name="Rectangle 3"/>
          <p:cNvSpPr>
            <a:spLocks noGrp="1" noChangeArrowheads="1"/>
          </p:cNvSpPr>
          <p:nvPr>
            <p:ph type="body" sz="half" idx="1"/>
          </p:nvPr>
        </p:nvSpPr>
        <p:spPr>
          <a:xfrm>
            <a:off x="457200" y="2590800"/>
            <a:ext cx="4191000" cy="3535363"/>
          </a:xfrm>
        </p:spPr>
        <p:txBody>
          <a:bodyPr/>
          <a:lstStyle/>
          <a:p>
            <a:pPr eaLnBrk="1" hangingPunct="1">
              <a:defRPr/>
            </a:pPr>
            <a:r>
              <a:rPr lang="en-US" smtClean="0"/>
              <a:t>All other grooming and safety principles apply – just on a smaller scale.</a:t>
            </a:r>
          </a:p>
        </p:txBody>
      </p:sp>
      <p:pic>
        <p:nvPicPr>
          <p:cNvPr id="65541" name="Picture 4" descr="atv"/>
          <p:cNvPicPr>
            <a:picLocks noGrp="1" noChangeAspect="1" noChangeArrowheads="1"/>
          </p:cNvPicPr>
          <p:nvPr>
            <p:ph sz="half" idx="2"/>
          </p:nvPr>
        </p:nvPicPr>
        <p:blipFill>
          <a:blip r:embed="rId3" cstate="screen"/>
          <a:srcRect/>
          <a:stretch>
            <a:fillRect/>
          </a:stretch>
        </p:blipFill>
        <p:spPr>
          <a:xfrm>
            <a:off x="4724400" y="2133600"/>
            <a:ext cx="4191000" cy="3951288"/>
          </a:xfrm>
          <a:noFill/>
          <a:ln>
            <a:solidFill>
              <a:srgbClr val="000000"/>
            </a:solid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5"/>
          <p:cNvSpPr>
            <a:spLocks noGrp="1"/>
          </p:cNvSpPr>
          <p:nvPr>
            <p:ph type="ftr" sz="quarter" idx="12"/>
          </p:nvPr>
        </p:nvSpPr>
        <p:spPr>
          <a:noFill/>
        </p:spPr>
        <p:txBody>
          <a:bodyPr/>
          <a:lstStyle/>
          <a:p>
            <a:r>
              <a:rPr lang="en-US"/>
              <a:t>International Association of Snowmobile Administrators</a:t>
            </a:r>
          </a:p>
        </p:txBody>
      </p:sp>
      <p:sp>
        <p:nvSpPr>
          <p:cNvPr id="177154"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177155"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a:defRPr/>
            </a:pPr>
            <a:r>
              <a:rPr lang="en-US" sz="3600" smtClean="0">
                <a:solidFill>
                  <a:schemeClr val="hlink"/>
                </a:solidFill>
              </a:rPr>
              <a:t>Grooming implements include:</a:t>
            </a:r>
          </a:p>
          <a:p>
            <a:pPr marL="609600" indent="-609600" eaLnBrk="1" hangingPunct="1">
              <a:buFont typeface="Wingdings" pitchFamily="2" charset="2"/>
              <a:buNone/>
              <a:defRPr/>
            </a:pPr>
            <a:r>
              <a:rPr lang="en-US" sz="3600" smtClean="0"/>
              <a:t>	</a:t>
            </a:r>
            <a:r>
              <a:rPr lang="en-US" sz="3600" b="1" smtClean="0"/>
              <a:t>a)</a:t>
            </a:r>
            <a:r>
              <a:rPr lang="en-US" sz="3600" smtClean="0"/>
              <a:t> drags and planers</a:t>
            </a:r>
          </a:p>
          <a:p>
            <a:pPr marL="609600" indent="-609600" eaLnBrk="1" hangingPunct="1">
              <a:buFont typeface="Wingdings" pitchFamily="2" charset="2"/>
              <a:buNone/>
              <a:defRPr/>
            </a:pPr>
            <a:r>
              <a:rPr lang="en-US" sz="3600" smtClean="0"/>
              <a:t>	</a:t>
            </a:r>
            <a:r>
              <a:rPr lang="en-US" sz="3600" b="1" smtClean="0"/>
              <a:t>b)</a:t>
            </a:r>
            <a:r>
              <a:rPr lang="en-US" sz="3600" smtClean="0"/>
              <a:t> tractors</a:t>
            </a:r>
          </a:p>
          <a:p>
            <a:pPr marL="609600" indent="-609600" eaLnBrk="1" hangingPunct="1">
              <a:buFont typeface="Wingdings" pitchFamily="2" charset="2"/>
              <a:buNone/>
              <a:defRPr/>
            </a:pPr>
            <a:r>
              <a:rPr lang="en-US" sz="3600" smtClean="0"/>
              <a:t>	</a:t>
            </a:r>
            <a:r>
              <a:rPr lang="en-US" sz="3600" b="1" smtClean="0"/>
              <a:t>c)</a:t>
            </a:r>
            <a:r>
              <a:rPr lang="en-US" sz="3600" smtClean="0"/>
              <a:t> tillers and compactor bars</a:t>
            </a:r>
          </a:p>
          <a:p>
            <a:pPr marL="609600" indent="-609600" eaLnBrk="1" hangingPunct="1">
              <a:buFont typeface="Wingdings" pitchFamily="2" charset="2"/>
              <a:buNone/>
              <a:defRPr/>
            </a:pPr>
            <a:r>
              <a:rPr lang="en-US" sz="3600" smtClean="0"/>
              <a:t>	</a:t>
            </a:r>
            <a:r>
              <a:rPr lang="en-US" sz="3600" b="1" smtClean="0"/>
              <a:t>d)</a:t>
            </a:r>
            <a:r>
              <a:rPr lang="en-US" sz="3600" smtClean="0"/>
              <a:t> a and c above</a:t>
            </a:r>
          </a:p>
          <a:p>
            <a:pPr marL="609600" indent="-609600" eaLnBrk="1" hangingPunct="1">
              <a:buFont typeface="Wingdings" pitchFamily="2" charset="2"/>
              <a:buNone/>
              <a:defRPr/>
            </a:pPr>
            <a:r>
              <a:rPr lang="en-US" sz="3600" smtClean="0"/>
              <a:t>	</a:t>
            </a:r>
            <a:r>
              <a:rPr lang="en-US" sz="3600" b="1" smtClean="0"/>
              <a:t>e)</a:t>
            </a:r>
            <a:r>
              <a:rPr lang="en-US" sz="3600" smtClean="0"/>
              <a:t> a, b, and c above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5"/>
          <p:cNvSpPr>
            <a:spLocks noGrp="1"/>
          </p:cNvSpPr>
          <p:nvPr>
            <p:ph type="ftr" sz="quarter" idx="12"/>
          </p:nvPr>
        </p:nvSpPr>
        <p:spPr>
          <a:noFill/>
        </p:spPr>
        <p:txBody>
          <a:bodyPr/>
          <a:lstStyle/>
          <a:p>
            <a:r>
              <a:rPr lang="en-US"/>
              <a:t>International Association of Snowmobile Administrators</a:t>
            </a:r>
          </a:p>
        </p:txBody>
      </p:sp>
      <p:sp>
        <p:nvSpPr>
          <p:cNvPr id="253954"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253955"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a:defRPr/>
            </a:pPr>
            <a:r>
              <a:rPr lang="en-US" sz="3600" smtClean="0">
                <a:solidFill>
                  <a:schemeClr val="hlink"/>
                </a:solidFill>
              </a:rPr>
              <a:t>Grooming implements include:</a:t>
            </a:r>
          </a:p>
          <a:p>
            <a:pPr marL="609600" indent="-609600" eaLnBrk="1" hangingPunct="1">
              <a:buFont typeface="Wingdings" pitchFamily="2" charset="2"/>
              <a:buNone/>
              <a:defRPr/>
            </a:pPr>
            <a:r>
              <a:rPr lang="en-US" sz="3600" smtClean="0"/>
              <a:t>	</a:t>
            </a:r>
            <a:r>
              <a:rPr lang="en-US" sz="3600" b="1" smtClean="0"/>
              <a:t>a)</a:t>
            </a:r>
            <a:r>
              <a:rPr lang="en-US" sz="3600" smtClean="0"/>
              <a:t> drags and planers</a:t>
            </a:r>
          </a:p>
          <a:p>
            <a:pPr marL="609600" indent="-609600" eaLnBrk="1" hangingPunct="1">
              <a:buFont typeface="Wingdings" pitchFamily="2" charset="2"/>
              <a:buNone/>
              <a:defRPr/>
            </a:pPr>
            <a:r>
              <a:rPr lang="en-US" sz="3600" smtClean="0"/>
              <a:t>	</a:t>
            </a:r>
            <a:r>
              <a:rPr lang="en-US" sz="3600" b="1" smtClean="0"/>
              <a:t>b)</a:t>
            </a:r>
            <a:r>
              <a:rPr lang="en-US" sz="3600" smtClean="0"/>
              <a:t> tractors</a:t>
            </a:r>
          </a:p>
          <a:p>
            <a:pPr marL="609600" indent="-609600" eaLnBrk="1" hangingPunct="1">
              <a:buFont typeface="Wingdings" pitchFamily="2" charset="2"/>
              <a:buNone/>
              <a:defRPr/>
            </a:pPr>
            <a:r>
              <a:rPr lang="en-US" sz="3600" smtClean="0"/>
              <a:t>	</a:t>
            </a:r>
            <a:r>
              <a:rPr lang="en-US" sz="3600" b="1" smtClean="0"/>
              <a:t>c)</a:t>
            </a:r>
            <a:r>
              <a:rPr lang="en-US" sz="3600" smtClean="0"/>
              <a:t> tillers and compactor bars</a:t>
            </a:r>
          </a:p>
          <a:p>
            <a:pPr marL="609600" indent="-609600" eaLnBrk="1" hangingPunct="1">
              <a:buFont typeface="Wingdings" pitchFamily="2" charset="2"/>
              <a:buNone/>
              <a:defRPr/>
            </a:pPr>
            <a:r>
              <a:rPr lang="en-US" sz="3600" smtClean="0"/>
              <a:t>	</a:t>
            </a:r>
            <a:r>
              <a:rPr lang="en-US" sz="3600" b="1" smtClean="0">
                <a:solidFill>
                  <a:schemeClr val="hlink"/>
                </a:solidFill>
              </a:rPr>
              <a:t>d) a and c above</a:t>
            </a:r>
          </a:p>
          <a:p>
            <a:pPr marL="609600" indent="-609600" eaLnBrk="1" hangingPunct="1">
              <a:buFont typeface="Wingdings" pitchFamily="2" charset="2"/>
              <a:buNone/>
              <a:defRPr/>
            </a:pPr>
            <a:r>
              <a:rPr lang="en-US" sz="3600" smtClean="0"/>
              <a:t>	</a:t>
            </a:r>
            <a:r>
              <a:rPr lang="en-US" sz="3600" b="1" smtClean="0"/>
              <a:t>e)</a:t>
            </a:r>
            <a:r>
              <a:rPr lang="en-US" sz="3600" smtClean="0"/>
              <a:t> a, b, and c above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5"/>
          <p:cNvSpPr>
            <a:spLocks noGrp="1"/>
          </p:cNvSpPr>
          <p:nvPr>
            <p:ph type="ftr" sz="quarter" idx="12"/>
          </p:nvPr>
        </p:nvSpPr>
        <p:spPr>
          <a:noFill/>
        </p:spPr>
        <p:txBody>
          <a:bodyPr/>
          <a:lstStyle/>
          <a:p>
            <a:r>
              <a:rPr lang="en-US"/>
              <a:t>International Association of Snowmobile Administrators</a:t>
            </a:r>
          </a:p>
        </p:txBody>
      </p:sp>
      <p:sp>
        <p:nvSpPr>
          <p:cNvPr id="180226"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180227" name="Rectangle 3"/>
          <p:cNvSpPr>
            <a:spLocks noGrp="1" noChangeArrowheads="1"/>
          </p:cNvSpPr>
          <p:nvPr>
            <p:ph type="body" idx="1"/>
          </p:nvPr>
        </p:nvSpPr>
        <p:spPr>
          <a:xfrm>
            <a:off x="457200" y="1447800"/>
            <a:ext cx="8229600" cy="4678363"/>
          </a:xfrm>
        </p:spPr>
        <p:txBody>
          <a:bodyPr/>
          <a:lstStyle/>
          <a:p>
            <a:pPr marL="609600" indent="-609600" eaLnBrk="1" hangingPunct="1">
              <a:lnSpc>
                <a:spcPct val="90000"/>
              </a:lnSpc>
              <a:buSzTx/>
              <a:buFont typeface="Wingdings" pitchFamily="2" charset="2"/>
              <a:buAutoNum type="arabicPeriod" startAt="2"/>
              <a:defRPr/>
            </a:pPr>
            <a:r>
              <a:rPr lang="en-US" smtClean="0">
                <a:solidFill>
                  <a:schemeClr val="hlink"/>
                </a:solidFill>
              </a:rPr>
              <a:t>The purpose of the front blade on a grooming tractor is to clear rocks, stumps, and downed trees from the trail to make it safe.              			   			</a:t>
            </a:r>
            <a:r>
              <a:rPr lang="en-US" smtClean="0"/>
              <a:t>True or False</a:t>
            </a:r>
          </a:p>
          <a:p>
            <a:pPr marL="609600" indent="-609600" eaLnBrk="1" hangingPunct="1">
              <a:lnSpc>
                <a:spcPct val="90000"/>
              </a:lnSpc>
              <a:buFont typeface="Wingdings" pitchFamily="2" charset="2"/>
              <a:buNone/>
              <a:defRPr/>
            </a:pPr>
            <a:endParaRPr lang="en-US" sz="2800" smtClean="0">
              <a:solidFill>
                <a:schemeClr val="hlink"/>
              </a:solidFill>
            </a:endParaRPr>
          </a:p>
          <a:p>
            <a:pPr marL="609600" indent="-609600" eaLnBrk="1" hangingPunct="1">
              <a:lnSpc>
                <a:spcPct val="90000"/>
              </a:lnSpc>
              <a:buSzTx/>
              <a:buFont typeface="Wingdings" pitchFamily="2" charset="2"/>
              <a:buAutoNum type="arabicPeriod" startAt="3"/>
              <a:defRPr/>
            </a:pPr>
            <a:r>
              <a:rPr lang="en-US" smtClean="0">
                <a:solidFill>
                  <a:schemeClr val="hlink"/>
                </a:solidFill>
              </a:rPr>
              <a:t>The primary purpose of a grooming tractor is to provide the power to pull a grooming implement like a drag, power a tiller, or to carry a compactor bar across the top of the snow.      			</a:t>
            </a:r>
            <a:r>
              <a:rPr lang="en-US" smtClean="0"/>
              <a:t>True or False</a:t>
            </a:r>
            <a:endParaRPr lang="en-US" sz="24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5"/>
          <p:cNvSpPr>
            <a:spLocks noGrp="1"/>
          </p:cNvSpPr>
          <p:nvPr>
            <p:ph type="ftr" sz="quarter" idx="12"/>
          </p:nvPr>
        </p:nvSpPr>
        <p:spPr>
          <a:noFill/>
        </p:spPr>
        <p:txBody>
          <a:bodyPr/>
          <a:lstStyle/>
          <a:p>
            <a:r>
              <a:rPr lang="en-US"/>
              <a:t>International Association of Snowmobile Administrators</a:t>
            </a:r>
          </a:p>
        </p:txBody>
      </p:sp>
      <p:sp>
        <p:nvSpPr>
          <p:cNvPr id="256002"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256003" name="Rectangle 3"/>
          <p:cNvSpPr>
            <a:spLocks noGrp="1" noChangeArrowheads="1"/>
          </p:cNvSpPr>
          <p:nvPr>
            <p:ph type="body" idx="1"/>
          </p:nvPr>
        </p:nvSpPr>
        <p:spPr>
          <a:xfrm>
            <a:off x="457200" y="1447800"/>
            <a:ext cx="8229600" cy="4678363"/>
          </a:xfrm>
        </p:spPr>
        <p:txBody>
          <a:bodyPr/>
          <a:lstStyle/>
          <a:p>
            <a:pPr marL="609600" indent="-609600" eaLnBrk="1" hangingPunct="1">
              <a:lnSpc>
                <a:spcPct val="90000"/>
              </a:lnSpc>
              <a:buSzTx/>
              <a:buFont typeface="Wingdings" pitchFamily="2" charset="2"/>
              <a:buAutoNum type="arabicPeriod" startAt="2"/>
              <a:defRPr/>
            </a:pPr>
            <a:r>
              <a:rPr lang="en-US" smtClean="0">
                <a:solidFill>
                  <a:schemeClr val="hlink"/>
                </a:solidFill>
              </a:rPr>
              <a:t>The purpose of the front blade on a grooming tractor is to clear rocks, stumps, and downed trees from the trail to make it safe.              			   			</a:t>
            </a:r>
            <a:r>
              <a:rPr lang="en-US" b="1" smtClean="0">
                <a:solidFill>
                  <a:schemeClr val="hlink"/>
                </a:solidFill>
              </a:rPr>
              <a:t>False</a:t>
            </a:r>
          </a:p>
          <a:p>
            <a:pPr marL="609600" indent="-609600" eaLnBrk="1" hangingPunct="1">
              <a:lnSpc>
                <a:spcPct val="90000"/>
              </a:lnSpc>
              <a:buFont typeface="Wingdings" pitchFamily="2" charset="2"/>
              <a:buNone/>
              <a:defRPr/>
            </a:pPr>
            <a:endParaRPr lang="en-US" sz="2800" smtClean="0">
              <a:solidFill>
                <a:schemeClr val="hlink"/>
              </a:solidFill>
            </a:endParaRPr>
          </a:p>
          <a:p>
            <a:pPr marL="609600" indent="-609600" eaLnBrk="1" hangingPunct="1">
              <a:lnSpc>
                <a:spcPct val="90000"/>
              </a:lnSpc>
              <a:buSzTx/>
              <a:buFont typeface="Wingdings" pitchFamily="2" charset="2"/>
              <a:buAutoNum type="arabicPeriod" startAt="3"/>
              <a:defRPr/>
            </a:pPr>
            <a:r>
              <a:rPr lang="en-US" smtClean="0">
                <a:solidFill>
                  <a:schemeClr val="hlink"/>
                </a:solidFill>
              </a:rPr>
              <a:t>The primary purpose of a grooming tractor is to provide the power to pull a grooming implement like a drag, power a tiller, or to carry a compactor bar across the top of the snow.      			</a:t>
            </a:r>
            <a:r>
              <a:rPr lang="en-US" b="1" smtClean="0">
                <a:solidFill>
                  <a:schemeClr val="hlink"/>
                </a:solidFill>
              </a:rPr>
              <a:t>True</a:t>
            </a:r>
            <a:endParaRPr lang="en-US" sz="240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5"/>
          <p:cNvSpPr>
            <a:spLocks noGrp="1"/>
          </p:cNvSpPr>
          <p:nvPr>
            <p:ph type="ftr" sz="quarter" idx="12"/>
          </p:nvPr>
        </p:nvSpPr>
        <p:spPr>
          <a:noFill/>
        </p:spPr>
        <p:txBody>
          <a:bodyPr/>
          <a:lstStyle/>
          <a:p>
            <a:r>
              <a:rPr lang="en-US"/>
              <a:t>International Association of Snowmobile Administrators</a:t>
            </a:r>
          </a:p>
        </p:txBody>
      </p:sp>
      <p:sp>
        <p:nvSpPr>
          <p:cNvPr id="182274"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182275"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startAt="4"/>
              <a:defRPr/>
            </a:pPr>
            <a:r>
              <a:rPr lang="en-US" sz="4000" smtClean="0">
                <a:solidFill>
                  <a:schemeClr val="hlink"/>
                </a:solidFill>
              </a:rPr>
              <a:t>The tractor is the most important piece of the grooming equation and has a greater impact on proper trail grooming than does a drag or tiller used behind the tractor.              			   			</a:t>
            </a:r>
            <a:r>
              <a:rPr lang="en-US" sz="4000" smtClean="0"/>
              <a:t>True or False</a:t>
            </a:r>
          </a:p>
          <a:p>
            <a:pPr marL="609600" indent="-609600" eaLnBrk="1" hangingPunct="1">
              <a:buFont typeface="Wingdings" pitchFamily="2" charset="2"/>
              <a:buNone/>
              <a:defRPr/>
            </a:pPr>
            <a:endParaRPr 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5"/>
          <p:cNvSpPr>
            <a:spLocks noGrp="1"/>
          </p:cNvSpPr>
          <p:nvPr>
            <p:ph type="ftr" sz="quarter" idx="12"/>
          </p:nvPr>
        </p:nvSpPr>
        <p:spPr>
          <a:noFill/>
        </p:spPr>
        <p:txBody>
          <a:bodyPr/>
          <a:lstStyle/>
          <a:p>
            <a:r>
              <a:rPr lang="en-US"/>
              <a:t>International Association of Snowmobile Administrators</a:t>
            </a:r>
          </a:p>
        </p:txBody>
      </p:sp>
      <p:sp>
        <p:nvSpPr>
          <p:cNvPr id="258050"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258051" name="Rectangle 3"/>
          <p:cNvSpPr>
            <a:spLocks noGrp="1" noChangeArrowheads="1"/>
          </p:cNvSpPr>
          <p:nvPr>
            <p:ph type="body" idx="1"/>
          </p:nvPr>
        </p:nvSpPr>
        <p:spPr>
          <a:xfrm>
            <a:off x="457200" y="1295400"/>
            <a:ext cx="8229600" cy="4830763"/>
          </a:xfrm>
        </p:spPr>
        <p:txBody>
          <a:bodyPr/>
          <a:lstStyle/>
          <a:p>
            <a:pPr marL="609600" indent="-609600" eaLnBrk="1" hangingPunct="1">
              <a:buSzTx/>
              <a:buFont typeface="Wingdings" pitchFamily="2" charset="2"/>
              <a:buAutoNum type="arabicPeriod" startAt="4"/>
              <a:defRPr/>
            </a:pPr>
            <a:r>
              <a:rPr lang="en-US" sz="4000" smtClean="0">
                <a:solidFill>
                  <a:schemeClr val="hlink"/>
                </a:solidFill>
              </a:rPr>
              <a:t>The tractor is the most important piece of the grooming equation and has a greater impact on proper trail grooming than does a drag or tiller used behind the tractor.              			   			</a:t>
            </a:r>
            <a:r>
              <a:rPr lang="en-US" sz="4000" b="1" smtClean="0">
                <a:solidFill>
                  <a:schemeClr val="hlink"/>
                </a:solidFill>
              </a:rPr>
              <a:t>False</a:t>
            </a:r>
          </a:p>
          <a:p>
            <a:pPr marL="609600" indent="-609600" eaLnBrk="1" hangingPunct="1">
              <a:buFont typeface="Wingdings" pitchFamily="2" charset="2"/>
              <a:buNone/>
              <a:defRPr/>
            </a:pPr>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5"/>
          <p:cNvSpPr>
            <a:spLocks noGrp="1"/>
          </p:cNvSpPr>
          <p:nvPr>
            <p:ph type="ftr" sz="quarter" idx="12"/>
          </p:nvPr>
        </p:nvSpPr>
        <p:spPr>
          <a:noFill/>
        </p:spPr>
        <p:txBody>
          <a:bodyPr/>
          <a:lstStyle/>
          <a:p>
            <a:r>
              <a:rPr lang="en-US"/>
              <a:t>International Association of Snowmobile Administrators</a:t>
            </a:r>
          </a:p>
        </p:txBody>
      </p:sp>
      <p:sp>
        <p:nvSpPr>
          <p:cNvPr id="184322"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184323" name="Rectangle 3"/>
          <p:cNvSpPr>
            <a:spLocks noGrp="1" noChangeArrowheads="1"/>
          </p:cNvSpPr>
          <p:nvPr>
            <p:ph type="body" idx="1"/>
          </p:nvPr>
        </p:nvSpPr>
        <p:spPr>
          <a:xfrm>
            <a:off x="457200" y="1371600"/>
            <a:ext cx="8229600" cy="4754563"/>
          </a:xfrm>
        </p:spPr>
        <p:txBody>
          <a:bodyPr/>
          <a:lstStyle/>
          <a:p>
            <a:pPr marL="609600" indent="-609600" eaLnBrk="1" hangingPunct="1">
              <a:lnSpc>
                <a:spcPct val="90000"/>
              </a:lnSpc>
              <a:buSzTx/>
              <a:buFont typeface="Wingdings" pitchFamily="2" charset="2"/>
              <a:buAutoNum type="arabicPeriod" startAt="5"/>
              <a:defRPr/>
            </a:pPr>
            <a:r>
              <a:rPr lang="en-US" sz="3600" smtClean="0">
                <a:solidFill>
                  <a:schemeClr val="hlink"/>
                </a:solidFill>
              </a:rPr>
              <a:t>If you were to use only one grooming implement to build a trail that is both smooth and level, it in most cases would be a:</a:t>
            </a:r>
          </a:p>
          <a:p>
            <a:pPr marL="609600" indent="-609600" eaLnBrk="1" hangingPunct="1">
              <a:lnSpc>
                <a:spcPct val="90000"/>
              </a:lnSpc>
              <a:buFont typeface="Wingdings" pitchFamily="2" charset="2"/>
              <a:buNone/>
              <a:defRPr/>
            </a:pPr>
            <a:r>
              <a:rPr lang="en-US" smtClean="0"/>
              <a:t>	</a:t>
            </a:r>
            <a:r>
              <a:rPr lang="en-US" b="1" smtClean="0"/>
              <a:t>a)</a:t>
            </a:r>
            <a:r>
              <a:rPr lang="en-US" smtClean="0"/>
              <a:t> tiller</a:t>
            </a:r>
          </a:p>
          <a:p>
            <a:pPr marL="609600" indent="-609600" eaLnBrk="1" hangingPunct="1">
              <a:lnSpc>
                <a:spcPct val="90000"/>
              </a:lnSpc>
              <a:buFont typeface="Wingdings" pitchFamily="2" charset="2"/>
              <a:buNone/>
              <a:defRPr/>
            </a:pPr>
            <a:r>
              <a:rPr lang="en-US" smtClean="0"/>
              <a:t>	</a:t>
            </a:r>
            <a:r>
              <a:rPr lang="en-US" b="1" smtClean="0"/>
              <a:t>b)</a:t>
            </a:r>
            <a:r>
              <a:rPr lang="en-US" smtClean="0"/>
              <a:t> multi-blade drag</a:t>
            </a:r>
          </a:p>
          <a:p>
            <a:pPr marL="609600" indent="-609600" eaLnBrk="1" hangingPunct="1">
              <a:lnSpc>
                <a:spcPct val="90000"/>
              </a:lnSpc>
              <a:buFont typeface="Wingdings" pitchFamily="2" charset="2"/>
              <a:buNone/>
              <a:defRPr/>
            </a:pPr>
            <a:r>
              <a:rPr lang="en-US" smtClean="0"/>
              <a:t>	</a:t>
            </a:r>
            <a:r>
              <a:rPr lang="en-US" b="1" smtClean="0"/>
              <a:t>c)</a:t>
            </a:r>
            <a:r>
              <a:rPr lang="en-US" smtClean="0"/>
              <a:t> compactor bar</a:t>
            </a:r>
          </a:p>
          <a:p>
            <a:pPr marL="609600" indent="-609600" eaLnBrk="1" hangingPunct="1">
              <a:lnSpc>
                <a:spcPct val="90000"/>
              </a:lnSpc>
              <a:buFont typeface="Wingdings" pitchFamily="2" charset="2"/>
              <a:buNone/>
              <a:defRPr/>
            </a:pPr>
            <a:r>
              <a:rPr lang="en-US" smtClean="0"/>
              <a:t>	</a:t>
            </a:r>
            <a:r>
              <a:rPr lang="en-US" b="1" smtClean="0"/>
              <a:t>d)</a:t>
            </a:r>
            <a:r>
              <a:rPr lang="en-US" smtClean="0"/>
              <a:t> single blade drag</a:t>
            </a:r>
          </a:p>
          <a:p>
            <a:pPr marL="609600" indent="-609600" eaLnBrk="1" hangingPunct="1">
              <a:lnSpc>
                <a:spcPct val="90000"/>
              </a:lnSpc>
              <a:buFont typeface="Wingdings" pitchFamily="2" charset="2"/>
              <a:buNone/>
              <a:defRPr/>
            </a:pPr>
            <a:r>
              <a:rPr lang="en-US" smtClean="0"/>
              <a:t>	</a:t>
            </a:r>
            <a:r>
              <a:rPr lang="en-US" b="1" smtClean="0"/>
              <a:t>e)</a:t>
            </a:r>
            <a:r>
              <a:rPr lang="en-US" smtClean="0"/>
              <a:t> front blade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5"/>
          <p:cNvSpPr>
            <a:spLocks noGrp="1"/>
          </p:cNvSpPr>
          <p:nvPr>
            <p:ph type="ftr" sz="quarter" idx="12"/>
          </p:nvPr>
        </p:nvSpPr>
        <p:spPr>
          <a:noFill/>
        </p:spPr>
        <p:txBody>
          <a:bodyPr/>
          <a:lstStyle/>
          <a:p>
            <a:r>
              <a:rPr lang="en-US"/>
              <a:t>International Association of Snowmobile Administrators</a:t>
            </a:r>
          </a:p>
        </p:txBody>
      </p:sp>
      <p:sp>
        <p:nvSpPr>
          <p:cNvPr id="11266" name="Rectangle 2"/>
          <p:cNvSpPr>
            <a:spLocks noGrp="1" noRot="1" noChangeArrowheads="1"/>
          </p:cNvSpPr>
          <p:nvPr>
            <p:ph type="title"/>
          </p:nvPr>
        </p:nvSpPr>
        <p:spPr/>
        <p:txBody>
          <a:bodyPr/>
          <a:lstStyle/>
          <a:p>
            <a:pPr eaLnBrk="1" hangingPunct="1">
              <a:defRPr/>
            </a:pPr>
            <a:r>
              <a:rPr lang="en-US" smtClean="0">
                <a:solidFill>
                  <a:schemeClr val="hlink"/>
                </a:solidFill>
              </a:rPr>
              <a:t>Typical Multi-Blade Drag Design: top view</a:t>
            </a:r>
          </a:p>
        </p:txBody>
      </p:sp>
      <p:pic>
        <p:nvPicPr>
          <p:cNvPr id="9220" name="Picture 7" descr="Top View of Planer Blade"/>
          <p:cNvPicPr>
            <a:picLocks noGrp="1" noChangeAspect="1" noChangeArrowheads="1"/>
          </p:cNvPicPr>
          <p:nvPr>
            <p:ph idx="1"/>
          </p:nvPr>
        </p:nvPicPr>
        <p:blipFill>
          <a:blip r:embed="rId3" cstate="screen"/>
          <a:srcRect/>
          <a:stretch>
            <a:fillRect/>
          </a:stretch>
        </p:blipFill>
        <p:spPr>
          <a:xfrm>
            <a:off x="228600" y="1905000"/>
            <a:ext cx="8686800" cy="4154488"/>
          </a:xfr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5"/>
          <p:cNvSpPr>
            <a:spLocks noGrp="1"/>
          </p:cNvSpPr>
          <p:nvPr>
            <p:ph type="ftr" sz="quarter" idx="12"/>
          </p:nvPr>
        </p:nvSpPr>
        <p:spPr>
          <a:noFill/>
        </p:spPr>
        <p:txBody>
          <a:bodyPr/>
          <a:lstStyle/>
          <a:p>
            <a:r>
              <a:rPr lang="en-US"/>
              <a:t>International Association of Snowmobile Administrators</a:t>
            </a:r>
          </a:p>
        </p:txBody>
      </p:sp>
      <p:sp>
        <p:nvSpPr>
          <p:cNvPr id="26009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260099" name="Rectangle 3"/>
          <p:cNvSpPr>
            <a:spLocks noGrp="1" noChangeArrowheads="1"/>
          </p:cNvSpPr>
          <p:nvPr>
            <p:ph type="body" idx="1"/>
          </p:nvPr>
        </p:nvSpPr>
        <p:spPr>
          <a:xfrm>
            <a:off x="457200" y="1371600"/>
            <a:ext cx="8229600" cy="4754563"/>
          </a:xfrm>
        </p:spPr>
        <p:txBody>
          <a:bodyPr/>
          <a:lstStyle/>
          <a:p>
            <a:pPr marL="609600" indent="-609600" eaLnBrk="1" hangingPunct="1">
              <a:lnSpc>
                <a:spcPct val="90000"/>
              </a:lnSpc>
              <a:buSzTx/>
              <a:buFont typeface="Wingdings" pitchFamily="2" charset="2"/>
              <a:buAutoNum type="arabicPeriod" startAt="5"/>
              <a:defRPr/>
            </a:pPr>
            <a:r>
              <a:rPr lang="en-US" sz="3600" smtClean="0">
                <a:solidFill>
                  <a:schemeClr val="hlink"/>
                </a:solidFill>
              </a:rPr>
              <a:t>If you were to use only one grooming implement to build a trail that is both smooth and level, it in most cases would be a:</a:t>
            </a:r>
          </a:p>
          <a:p>
            <a:pPr marL="609600" indent="-609600" eaLnBrk="1" hangingPunct="1">
              <a:lnSpc>
                <a:spcPct val="90000"/>
              </a:lnSpc>
              <a:buFont typeface="Wingdings" pitchFamily="2" charset="2"/>
              <a:buNone/>
              <a:defRPr/>
            </a:pPr>
            <a:r>
              <a:rPr lang="en-US" smtClean="0"/>
              <a:t>	</a:t>
            </a:r>
            <a:r>
              <a:rPr lang="en-US" b="1" smtClean="0"/>
              <a:t>a)</a:t>
            </a:r>
            <a:r>
              <a:rPr lang="en-US" smtClean="0"/>
              <a:t> tiller</a:t>
            </a:r>
          </a:p>
          <a:p>
            <a:pPr marL="609600" indent="-609600" eaLnBrk="1" hangingPunct="1">
              <a:lnSpc>
                <a:spcPct val="90000"/>
              </a:lnSpc>
              <a:buFont typeface="Wingdings" pitchFamily="2" charset="2"/>
              <a:buNone/>
              <a:defRPr/>
            </a:pPr>
            <a:r>
              <a:rPr lang="en-US" smtClean="0"/>
              <a:t>	</a:t>
            </a:r>
            <a:r>
              <a:rPr lang="en-US" b="1" smtClean="0">
                <a:solidFill>
                  <a:schemeClr val="hlink"/>
                </a:solidFill>
              </a:rPr>
              <a:t>b) multi-blade drag</a:t>
            </a:r>
          </a:p>
          <a:p>
            <a:pPr marL="609600" indent="-609600" eaLnBrk="1" hangingPunct="1">
              <a:lnSpc>
                <a:spcPct val="90000"/>
              </a:lnSpc>
              <a:buFont typeface="Wingdings" pitchFamily="2" charset="2"/>
              <a:buNone/>
              <a:defRPr/>
            </a:pPr>
            <a:r>
              <a:rPr lang="en-US" smtClean="0"/>
              <a:t>	</a:t>
            </a:r>
            <a:r>
              <a:rPr lang="en-US" b="1" smtClean="0"/>
              <a:t>c)</a:t>
            </a:r>
            <a:r>
              <a:rPr lang="en-US" smtClean="0"/>
              <a:t> compactor bar</a:t>
            </a:r>
          </a:p>
          <a:p>
            <a:pPr marL="609600" indent="-609600" eaLnBrk="1" hangingPunct="1">
              <a:lnSpc>
                <a:spcPct val="90000"/>
              </a:lnSpc>
              <a:buFont typeface="Wingdings" pitchFamily="2" charset="2"/>
              <a:buNone/>
              <a:defRPr/>
            </a:pPr>
            <a:r>
              <a:rPr lang="en-US" smtClean="0"/>
              <a:t>	</a:t>
            </a:r>
            <a:r>
              <a:rPr lang="en-US" b="1" smtClean="0"/>
              <a:t>d)</a:t>
            </a:r>
            <a:r>
              <a:rPr lang="en-US" smtClean="0"/>
              <a:t> single blade drag</a:t>
            </a:r>
          </a:p>
          <a:p>
            <a:pPr marL="609600" indent="-609600" eaLnBrk="1" hangingPunct="1">
              <a:lnSpc>
                <a:spcPct val="90000"/>
              </a:lnSpc>
              <a:buFont typeface="Wingdings" pitchFamily="2" charset="2"/>
              <a:buNone/>
              <a:defRPr/>
            </a:pPr>
            <a:r>
              <a:rPr lang="en-US" smtClean="0"/>
              <a:t>	</a:t>
            </a:r>
            <a:r>
              <a:rPr lang="en-US" b="1" smtClean="0"/>
              <a:t>e)</a:t>
            </a:r>
            <a:r>
              <a:rPr lang="en-US" smtClean="0"/>
              <a:t> front blade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5"/>
          <p:cNvSpPr>
            <a:spLocks noGrp="1"/>
          </p:cNvSpPr>
          <p:nvPr>
            <p:ph type="ftr" sz="quarter" idx="12"/>
          </p:nvPr>
        </p:nvSpPr>
        <p:spPr>
          <a:noFill/>
        </p:spPr>
        <p:txBody>
          <a:bodyPr/>
          <a:lstStyle/>
          <a:p>
            <a:r>
              <a:rPr lang="en-US"/>
              <a:t>International Association of Snowmobile Administrators</a:t>
            </a:r>
          </a:p>
        </p:txBody>
      </p:sp>
      <p:sp>
        <p:nvSpPr>
          <p:cNvPr id="186370"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186371" name="Rectangle 3"/>
          <p:cNvSpPr>
            <a:spLocks noGrp="1" noChangeArrowheads="1"/>
          </p:cNvSpPr>
          <p:nvPr>
            <p:ph type="body" idx="1"/>
          </p:nvPr>
        </p:nvSpPr>
        <p:spPr>
          <a:xfrm>
            <a:off x="457200" y="1219200"/>
            <a:ext cx="8229600" cy="4906963"/>
          </a:xfrm>
        </p:spPr>
        <p:txBody>
          <a:bodyPr/>
          <a:lstStyle/>
          <a:p>
            <a:pPr marL="609600" indent="-609600" eaLnBrk="1" hangingPunct="1">
              <a:lnSpc>
                <a:spcPct val="90000"/>
              </a:lnSpc>
              <a:buSzTx/>
              <a:buFont typeface="Wingdings" pitchFamily="2" charset="2"/>
              <a:buAutoNum type="arabicPeriod" startAt="6"/>
              <a:defRPr/>
            </a:pPr>
            <a:r>
              <a:rPr lang="en-US" sz="3600" smtClean="0">
                <a:solidFill>
                  <a:schemeClr val="hlink"/>
                </a:solidFill>
              </a:rPr>
              <a:t>A very simple, lightweight implement that is very maneuverable and useful for initial trail setup early in the season or for after deep snow events is a:</a:t>
            </a:r>
          </a:p>
          <a:p>
            <a:pPr marL="609600" indent="-609600" eaLnBrk="1" hangingPunct="1">
              <a:lnSpc>
                <a:spcPct val="90000"/>
              </a:lnSpc>
              <a:buFont typeface="Wingdings" pitchFamily="2" charset="2"/>
              <a:buNone/>
              <a:defRPr/>
            </a:pPr>
            <a:r>
              <a:rPr lang="en-US" smtClean="0"/>
              <a:t>	</a:t>
            </a:r>
            <a:r>
              <a:rPr lang="en-US" b="1" smtClean="0"/>
              <a:t>a)</a:t>
            </a:r>
            <a:r>
              <a:rPr lang="en-US" smtClean="0"/>
              <a:t> tiller</a:t>
            </a:r>
          </a:p>
          <a:p>
            <a:pPr marL="609600" indent="-609600" eaLnBrk="1" hangingPunct="1">
              <a:lnSpc>
                <a:spcPct val="90000"/>
              </a:lnSpc>
              <a:buFont typeface="Wingdings" pitchFamily="2" charset="2"/>
              <a:buNone/>
              <a:defRPr/>
            </a:pPr>
            <a:r>
              <a:rPr lang="en-US" smtClean="0"/>
              <a:t>	</a:t>
            </a:r>
            <a:r>
              <a:rPr lang="en-US" b="1" smtClean="0"/>
              <a:t>b)</a:t>
            </a:r>
            <a:r>
              <a:rPr lang="en-US" smtClean="0"/>
              <a:t> multi-blade drag</a:t>
            </a:r>
          </a:p>
          <a:p>
            <a:pPr marL="609600" indent="-609600" eaLnBrk="1" hangingPunct="1">
              <a:lnSpc>
                <a:spcPct val="90000"/>
              </a:lnSpc>
              <a:buFont typeface="Wingdings" pitchFamily="2" charset="2"/>
              <a:buNone/>
              <a:defRPr/>
            </a:pPr>
            <a:r>
              <a:rPr lang="en-US" smtClean="0"/>
              <a:t>	</a:t>
            </a:r>
            <a:r>
              <a:rPr lang="en-US" b="1" smtClean="0"/>
              <a:t>c)</a:t>
            </a:r>
            <a:r>
              <a:rPr lang="en-US" smtClean="0"/>
              <a:t> compactor bar</a:t>
            </a:r>
          </a:p>
          <a:p>
            <a:pPr marL="609600" indent="-609600" eaLnBrk="1" hangingPunct="1">
              <a:lnSpc>
                <a:spcPct val="90000"/>
              </a:lnSpc>
              <a:buFont typeface="Wingdings" pitchFamily="2" charset="2"/>
              <a:buNone/>
              <a:defRPr/>
            </a:pPr>
            <a:r>
              <a:rPr lang="en-US" smtClean="0"/>
              <a:t>	</a:t>
            </a:r>
            <a:r>
              <a:rPr lang="en-US" b="1" smtClean="0"/>
              <a:t>d)</a:t>
            </a:r>
            <a:r>
              <a:rPr lang="en-US" smtClean="0"/>
              <a:t> single blade drag</a:t>
            </a:r>
          </a:p>
          <a:p>
            <a:pPr marL="609600" indent="-609600" eaLnBrk="1" hangingPunct="1">
              <a:lnSpc>
                <a:spcPct val="90000"/>
              </a:lnSpc>
              <a:buFont typeface="Wingdings" pitchFamily="2" charset="2"/>
              <a:buNone/>
              <a:defRPr/>
            </a:pPr>
            <a:r>
              <a:rPr lang="en-US" smtClean="0"/>
              <a:t>	</a:t>
            </a:r>
            <a:r>
              <a:rPr lang="en-US" b="1" smtClean="0"/>
              <a:t>e)</a:t>
            </a:r>
            <a:r>
              <a:rPr lang="en-US" smtClean="0"/>
              <a:t> front blade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5"/>
          <p:cNvSpPr>
            <a:spLocks noGrp="1"/>
          </p:cNvSpPr>
          <p:nvPr>
            <p:ph type="ftr" sz="quarter" idx="12"/>
          </p:nvPr>
        </p:nvSpPr>
        <p:spPr>
          <a:noFill/>
        </p:spPr>
        <p:txBody>
          <a:bodyPr/>
          <a:lstStyle/>
          <a:p>
            <a:r>
              <a:rPr lang="en-US"/>
              <a:t>International Association of Snowmobile Administrators</a:t>
            </a:r>
          </a:p>
        </p:txBody>
      </p:sp>
      <p:sp>
        <p:nvSpPr>
          <p:cNvPr id="262146"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262147" name="Rectangle 3"/>
          <p:cNvSpPr>
            <a:spLocks noGrp="1" noChangeArrowheads="1"/>
          </p:cNvSpPr>
          <p:nvPr>
            <p:ph type="body" idx="1"/>
          </p:nvPr>
        </p:nvSpPr>
        <p:spPr>
          <a:xfrm>
            <a:off x="457200" y="1219200"/>
            <a:ext cx="8229600" cy="4906963"/>
          </a:xfrm>
        </p:spPr>
        <p:txBody>
          <a:bodyPr/>
          <a:lstStyle/>
          <a:p>
            <a:pPr marL="609600" indent="-609600" eaLnBrk="1" hangingPunct="1">
              <a:lnSpc>
                <a:spcPct val="90000"/>
              </a:lnSpc>
              <a:buSzTx/>
              <a:buFont typeface="Wingdings" pitchFamily="2" charset="2"/>
              <a:buAutoNum type="arabicPeriod" startAt="6"/>
              <a:defRPr/>
            </a:pPr>
            <a:r>
              <a:rPr lang="en-US" sz="3600" smtClean="0">
                <a:solidFill>
                  <a:schemeClr val="hlink"/>
                </a:solidFill>
              </a:rPr>
              <a:t>A very simple, lightweight implement that is very maneuverable and useful for initial trail setup early in the season or for after deep snow events is a:</a:t>
            </a:r>
          </a:p>
          <a:p>
            <a:pPr marL="609600" indent="-609600" eaLnBrk="1" hangingPunct="1">
              <a:lnSpc>
                <a:spcPct val="90000"/>
              </a:lnSpc>
              <a:buFont typeface="Wingdings" pitchFamily="2" charset="2"/>
              <a:buNone/>
              <a:defRPr/>
            </a:pPr>
            <a:r>
              <a:rPr lang="en-US" smtClean="0"/>
              <a:t>	</a:t>
            </a:r>
            <a:r>
              <a:rPr lang="en-US" b="1" smtClean="0"/>
              <a:t>a)</a:t>
            </a:r>
            <a:r>
              <a:rPr lang="en-US" smtClean="0"/>
              <a:t> tiller</a:t>
            </a:r>
          </a:p>
          <a:p>
            <a:pPr marL="609600" indent="-609600" eaLnBrk="1" hangingPunct="1">
              <a:lnSpc>
                <a:spcPct val="90000"/>
              </a:lnSpc>
              <a:buFont typeface="Wingdings" pitchFamily="2" charset="2"/>
              <a:buNone/>
              <a:defRPr/>
            </a:pPr>
            <a:r>
              <a:rPr lang="en-US" smtClean="0"/>
              <a:t>	</a:t>
            </a:r>
            <a:r>
              <a:rPr lang="en-US" b="1" smtClean="0"/>
              <a:t>b)</a:t>
            </a:r>
            <a:r>
              <a:rPr lang="en-US" smtClean="0"/>
              <a:t> multi-blade drag</a:t>
            </a:r>
          </a:p>
          <a:p>
            <a:pPr marL="609600" indent="-609600" eaLnBrk="1" hangingPunct="1">
              <a:lnSpc>
                <a:spcPct val="90000"/>
              </a:lnSpc>
              <a:buFont typeface="Wingdings" pitchFamily="2" charset="2"/>
              <a:buNone/>
              <a:defRPr/>
            </a:pPr>
            <a:r>
              <a:rPr lang="en-US" smtClean="0"/>
              <a:t>	</a:t>
            </a:r>
            <a:r>
              <a:rPr lang="en-US" b="1" smtClean="0">
                <a:solidFill>
                  <a:schemeClr val="hlink"/>
                </a:solidFill>
              </a:rPr>
              <a:t>c) compactor bar</a:t>
            </a:r>
          </a:p>
          <a:p>
            <a:pPr marL="609600" indent="-609600" eaLnBrk="1" hangingPunct="1">
              <a:lnSpc>
                <a:spcPct val="90000"/>
              </a:lnSpc>
              <a:buFont typeface="Wingdings" pitchFamily="2" charset="2"/>
              <a:buNone/>
              <a:defRPr/>
            </a:pPr>
            <a:r>
              <a:rPr lang="en-US" smtClean="0"/>
              <a:t>	</a:t>
            </a:r>
            <a:r>
              <a:rPr lang="en-US" b="1" smtClean="0"/>
              <a:t>d)</a:t>
            </a:r>
            <a:r>
              <a:rPr lang="en-US" smtClean="0"/>
              <a:t> single blade drag</a:t>
            </a:r>
          </a:p>
          <a:p>
            <a:pPr marL="609600" indent="-609600" eaLnBrk="1" hangingPunct="1">
              <a:lnSpc>
                <a:spcPct val="90000"/>
              </a:lnSpc>
              <a:buFont typeface="Wingdings" pitchFamily="2" charset="2"/>
              <a:buNone/>
              <a:defRPr/>
            </a:pPr>
            <a:r>
              <a:rPr lang="en-US" smtClean="0"/>
              <a:t>	</a:t>
            </a:r>
            <a:r>
              <a:rPr lang="en-US" b="1" smtClean="0"/>
              <a:t>e)</a:t>
            </a:r>
            <a:r>
              <a:rPr lang="en-US" smtClean="0"/>
              <a:t> front blade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5"/>
          <p:cNvSpPr>
            <a:spLocks noGrp="1"/>
          </p:cNvSpPr>
          <p:nvPr>
            <p:ph type="ftr" sz="quarter" idx="12"/>
          </p:nvPr>
        </p:nvSpPr>
        <p:spPr>
          <a:noFill/>
        </p:spPr>
        <p:txBody>
          <a:bodyPr/>
          <a:lstStyle/>
          <a:p>
            <a:r>
              <a:rPr lang="en-US"/>
              <a:t>International Association of Snowmobile Administrators</a:t>
            </a:r>
          </a:p>
        </p:txBody>
      </p:sp>
      <p:sp>
        <p:nvSpPr>
          <p:cNvPr id="189442"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189443" name="Rectangle 3"/>
          <p:cNvSpPr>
            <a:spLocks noGrp="1" noChangeArrowheads="1"/>
          </p:cNvSpPr>
          <p:nvPr>
            <p:ph type="body" idx="1"/>
          </p:nvPr>
        </p:nvSpPr>
        <p:spPr>
          <a:xfrm>
            <a:off x="457200" y="1295400"/>
            <a:ext cx="8229600" cy="4830763"/>
          </a:xfrm>
        </p:spPr>
        <p:txBody>
          <a:bodyPr/>
          <a:lstStyle/>
          <a:p>
            <a:pPr marL="609600" indent="-609600" eaLnBrk="1" hangingPunct="1">
              <a:lnSpc>
                <a:spcPct val="90000"/>
              </a:lnSpc>
              <a:buSzTx/>
              <a:buFont typeface="Wingdings" pitchFamily="2" charset="2"/>
              <a:buAutoNum type="arabicPeriod" startAt="7"/>
              <a:defRPr/>
            </a:pPr>
            <a:r>
              <a:rPr lang="en-US" sz="3600" smtClean="0">
                <a:solidFill>
                  <a:schemeClr val="hlink"/>
                </a:solidFill>
              </a:rPr>
              <a:t>Overloading the cargo area on a grooming tractor can impact the vehicle’s weight, flotation, and center of gravity.              			   		</a:t>
            </a:r>
            <a:r>
              <a:rPr lang="en-US" sz="3600" smtClean="0"/>
              <a:t>True or False</a:t>
            </a:r>
          </a:p>
          <a:p>
            <a:pPr marL="609600" indent="-609600" eaLnBrk="1" hangingPunct="1">
              <a:lnSpc>
                <a:spcPct val="90000"/>
              </a:lnSpc>
              <a:buFont typeface="Wingdings" pitchFamily="2" charset="2"/>
              <a:buNone/>
              <a:defRPr/>
            </a:pPr>
            <a:endParaRPr lang="en-US" smtClean="0">
              <a:solidFill>
                <a:schemeClr val="hlink"/>
              </a:solidFill>
            </a:endParaRPr>
          </a:p>
          <a:p>
            <a:pPr marL="609600" indent="-609600" eaLnBrk="1" hangingPunct="1">
              <a:lnSpc>
                <a:spcPct val="90000"/>
              </a:lnSpc>
              <a:buSzTx/>
              <a:buFont typeface="Wingdings" pitchFamily="2" charset="2"/>
              <a:buAutoNum type="arabicPeriod" startAt="8"/>
              <a:defRPr/>
            </a:pPr>
            <a:r>
              <a:rPr lang="en-US" sz="3600" smtClean="0">
                <a:solidFill>
                  <a:schemeClr val="hlink"/>
                </a:solidFill>
              </a:rPr>
              <a:t>Too low of a ground pressure can cause a grooming tractor to sink into snow rather than stay on top of the snow.      </a:t>
            </a:r>
          </a:p>
          <a:p>
            <a:pPr marL="609600" indent="-609600" eaLnBrk="1" hangingPunct="1">
              <a:lnSpc>
                <a:spcPct val="90000"/>
              </a:lnSpc>
              <a:buSzTx/>
              <a:buFont typeface="Wingdings" pitchFamily="2" charset="2"/>
              <a:buNone/>
              <a:defRPr/>
            </a:pPr>
            <a:r>
              <a:rPr lang="en-US" sz="3600" smtClean="0"/>
              <a:t>						True or False</a:t>
            </a:r>
            <a:endParaRPr lang="en-US" sz="280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5"/>
          <p:cNvSpPr>
            <a:spLocks noGrp="1"/>
          </p:cNvSpPr>
          <p:nvPr>
            <p:ph type="ftr" sz="quarter" idx="12"/>
          </p:nvPr>
        </p:nvSpPr>
        <p:spPr>
          <a:noFill/>
        </p:spPr>
        <p:txBody>
          <a:bodyPr/>
          <a:lstStyle/>
          <a:p>
            <a:r>
              <a:rPr lang="en-US"/>
              <a:t>International Association of Snowmobile Administrators</a:t>
            </a:r>
          </a:p>
        </p:txBody>
      </p:sp>
      <p:sp>
        <p:nvSpPr>
          <p:cNvPr id="264194"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264195" name="Rectangle 3"/>
          <p:cNvSpPr>
            <a:spLocks noGrp="1" noChangeArrowheads="1"/>
          </p:cNvSpPr>
          <p:nvPr>
            <p:ph type="body" idx="1"/>
          </p:nvPr>
        </p:nvSpPr>
        <p:spPr>
          <a:xfrm>
            <a:off x="457200" y="1295400"/>
            <a:ext cx="8229600" cy="4830763"/>
          </a:xfrm>
        </p:spPr>
        <p:txBody>
          <a:bodyPr/>
          <a:lstStyle/>
          <a:p>
            <a:pPr marL="609600" indent="-609600" eaLnBrk="1" hangingPunct="1">
              <a:lnSpc>
                <a:spcPct val="90000"/>
              </a:lnSpc>
              <a:buSzTx/>
              <a:buFont typeface="Wingdings" pitchFamily="2" charset="2"/>
              <a:buAutoNum type="arabicPeriod" startAt="7"/>
              <a:defRPr/>
            </a:pPr>
            <a:r>
              <a:rPr lang="en-US" sz="3600" smtClean="0">
                <a:solidFill>
                  <a:schemeClr val="hlink"/>
                </a:solidFill>
              </a:rPr>
              <a:t>Overloading the cargo area on a grooming tractor can impact the vehicle’s weight, flotation, and center of gravity.              			   		</a:t>
            </a:r>
            <a:r>
              <a:rPr lang="en-US" sz="3600" b="1" smtClean="0">
                <a:solidFill>
                  <a:schemeClr val="hlink"/>
                </a:solidFill>
              </a:rPr>
              <a:t>True</a:t>
            </a:r>
            <a:endParaRPr lang="en-US" sz="3600" smtClean="0"/>
          </a:p>
          <a:p>
            <a:pPr marL="609600" indent="-609600" eaLnBrk="1" hangingPunct="1">
              <a:lnSpc>
                <a:spcPct val="90000"/>
              </a:lnSpc>
              <a:buFont typeface="Wingdings" pitchFamily="2" charset="2"/>
              <a:buNone/>
              <a:defRPr/>
            </a:pPr>
            <a:endParaRPr lang="en-US" smtClean="0">
              <a:solidFill>
                <a:schemeClr val="hlink"/>
              </a:solidFill>
            </a:endParaRPr>
          </a:p>
          <a:p>
            <a:pPr marL="609600" indent="-609600" eaLnBrk="1" hangingPunct="1">
              <a:lnSpc>
                <a:spcPct val="90000"/>
              </a:lnSpc>
              <a:buSzTx/>
              <a:buFont typeface="Wingdings" pitchFamily="2" charset="2"/>
              <a:buAutoNum type="arabicPeriod" startAt="8"/>
              <a:defRPr/>
            </a:pPr>
            <a:r>
              <a:rPr lang="en-US" sz="3600" smtClean="0">
                <a:solidFill>
                  <a:schemeClr val="hlink"/>
                </a:solidFill>
              </a:rPr>
              <a:t>Too low of a ground pressure can cause a grooming tractor to sink into snow rather than stay on top of the snow.      </a:t>
            </a:r>
          </a:p>
          <a:p>
            <a:pPr marL="609600" indent="-609600" eaLnBrk="1" hangingPunct="1">
              <a:lnSpc>
                <a:spcPct val="90000"/>
              </a:lnSpc>
              <a:buSzTx/>
              <a:buFont typeface="Wingdings" pitchFamily="2" charset="2"/>
              <a:buNone/>
              <a:defRPr/>
            </a:pPr>
            <a:r>
              <a:rPr lang="en-US" sz="3600" smtClean="0"/>
              <a:t>						</a:t>
            </a:r>
            <a:r>
              <a:rPr lang="en-US" sz="3600" b="1" smtClean="0">
                <a:solidFill>
                  <a:schemeClr val="hlink"/>
                </a:solidFill>
              </a:rPr>
              <a:t>False</a:t>
            </a:r>
            <a:endParaRPr lang="en-US" sz="2800" b="1" smtClean="0">
              <a:solidFill>
                <a:schemeClr val="hlink"/>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5"/>
          <p:cNvSpPr>
            <a:spLocks noGrp="1"/>
          </p:cNvSpPr>
          <p:nvPr>
            <p:ph type="ftr" sz="quarter" idx="12"/>
          </p:nvPr>
        </p:nvSpPr>
        <p:spPr>
          <a:noFill/>
        </p:spPr>
        <p:txBody>
          <a:bodyPr/>
          <a:lstStyle/>
          <a:p>
            <a:r>
              <a:rPr lang="en-US"/>
              <a:t>International Association of Snowmobile Administrators</a:t>
            </a:r>
          </a:p>
        </p:txBody>
      </p:sp>
      <p:sp>
        <p:nvSpPr>
          <p:cNvPr id="191490"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2 Quiz</a:t>
            </a:r>
          </a:p>
        </p:txBody>
      </p:sp>
      <p:sp>
        <p:nvSpPr>
          <p:cNvPr id="191491" name="Rectangle 3"/>
          <p:cNvSpPr>
            <a:spLocks noGrp="1" noChangeArrowheads="1"/>
          </p:cNvSpPr>
          <p:nvPr>
            <p:ph type="body" idx="1"/>
          </p:nvPr>
        </p:nvSpPr>
        <p:spPr>
          <a:xfrm>
            <a:off x="457200" y="1295400"/>
            <a:ext cx="8229600" cy="4830763"/>
          </a:xfrm>
        </p:spPr>
        <p:txBody>
          <a:bodyPr/>
          <a:lstStyle/>
          <a:p>
            <a:pPr marL="609600" indent="-609600" eaLnBrk="1" hangingPunct="1">
              <a:lnSpc>
                <a:spcPct val="90000"/>
              </a:lnSpc>
              <a:buSzTx/>
              <a:buFont typeface="Wingdings" pitchFamily="2" charset="2"/>
              <a:buAutoNum type="arabicPeriod" startAt="9"/>
              <a:defRPr/>
            </a:pPr>
            <a:r>
              <a:rPr lang="en-US" sz="3600" smtClean="0">
                <a:solidFill>
                  <a:schemeClr val="hlink"/>
                </a:solidFill>
              </a:rPr>
              <a:t>The frame of a drag must be rigid and square to prevent it from cutting or compacting unevenly.              			   				</a:t>
            </a:r>
            <a:r>
              <a:rPr lang="en-US" sz="3600" smtClean="0"/>
              <a:t>True or False</a:t>
            </a:r>
          </a:p>
          <a:p>
            <a:pPr marL="609600" indent="-609600" eaLnBrk="1" hangingPunct="1">
              <a:lnSpc>
                <a:spcPct val="90000"/>
              </a:lnSpc>
              <a:buFont typeface="Wingdings" pitchFamily="2" charset="2"/>
              <a:buNone/>
              <a:defRPr/>
            </a:pPr>
            <a:endParaRPr lang="en-US" smtClean="0">
              <a:solidFill>
                <a:schemeClr val="hlink"/>
              </a:solidFill>
            </a:endParaRPr>
          </a:p>
          <a:p>
            <a:pPr marL="609600" indent="-609600" eaLnBrk="1" hangingPunct="1">
              <a:lnSpc>
                <a:spcPct val="90000"/>
              </a:lnSpc>
              <a:buSzTx/>
              <a:buFont typeface="Wingdings" pitchFamily="2" charset="2"/>
              <a:buAutoNum type="arabicPeriod" startAt="10"/>
              <a:defRPr/>
            </a:pPr>
            <a:r>
              <a:rPr lang="en-US" sz="3600" smtClean="0">
                <a:solidFill>
                  <a:schemeClr val="hlink"/>
                </a:solidFill>
              </a:rPr>
              <a:t>The cutting blades on a multi-blade drag are typically mounted in a “stepped” position, downward from front to rear.      </a:t>
            </a:r>
          </a:p>
          <a:p>
            <a:pPr marL="609600" indent="-609600" eaLnBrk="1" hangingPunct="1">
              <a:lnSpc>
                <a:spcPct val="90000"/>
              </a:lnSpc>
              <a:buSzTx/>
              <a:buFont typeface="Wingdings" pitchFamily="2" charset="2"/>
              <a:buNone/>
              <a:defRPr/>
            </a:pPr>
            <a:r>
              <a:rPr lang="en-US" sz="3600" smtClean="0"/>
              <a:t>						True or False</a:t>
            </a:r>
            <a:endParaRPr lang="en-US" sz="280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5"/>
          <p:cNvSpPr>
            <a:spLocks noGrp="1"/>
          </p:cNvSpPr>
          <p:nvPr>
            <p:ph type="ftr" sz="quarter" idx="12"/>
          </p:nvPr>
        </p:nvSpPr>
        <p:spPr>
          <a:noFill/>
        </p:spPr>
        <p:txBody>
          <a:bodyPr/>
          <a:lstStyle/>
          <a:p>
            <a:r>
              <a:rPr lang="en-US"/>
              <a:t>International Association of Snowmobile Administrators</a:t>
            </a:r>
          </a:p>
        </p:txBody>
      </p:sp>
      <p:sp>
        <p:nvSpPr>
          <p:cNvPr id="26624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2 Quiz</a:t>
            </a:r>
          </a:p>
        </p:txBody>
      </p:sp>
      <p:sp>
        <p:nvSpPr>
          <p:cNvPr id="266243" name="Rectangle 3"/>
          <p:cNvSpPr>
            <a:spLocks noGrp="1" noChangeArrowheads="1"/>
          </p:cNvSpPr>
          <p:nvPr>
            <p:ph type="body" idx="1"/>
          </p:nvPr>
        </p:nvSpPr>
        <p:spPr>
          <a:xfrm>
            <a:off x="457200" y="1295400"/>
            <a:ext cx="8229600" cy="4830763"/>
          </a:xfrm>
        </p:spPr>
        <p:txBody>
          <a:bodyPr/>
          <a:lstStyle/>
          <a:p>
            <a:pPr marL="609600" indent="-609600" eaLnBrk="1" hangingPunct="1">
              <a:lnSpc>
                <a:spcPct val="90000"/>
              </a:lnSpc>
              <a:buSzTx/>
              <a:buFont typeface="Wingdings" pitchFamily="2" charset="2"/>
              <a:buAutoNum type="arabicPeriod" startAt="9"/>
              <a:defRPr/>
            </a:pPr>
            <a:r>
              <a:rPr lang="en-US" sz="3600" smtClean="0">
                <a:solidFill>
                  <a:schemeClr val="hlink"/>
                </a:solidFill>
              </a:rPr>
              <a:t>The frame of a drag must be rigid and square to prevent it from cutting or compacting unevenly.              			   				</a:t>
            </a:r>
            <a:r>
              <a:rPr lang="en-US" sz="3600" b="1" smtClean="0">
                <a:solidFill>
                  <a:schemeClr val="hlink"/>
                </a:solidFill>
              </a:rPr>
              <a:t>True</a:t>
            </a:r>
            <a:endParaRPr lang="en-US" sz="3600" smtClean="0"/>
          </a:p>
          <a:p>
            <a:pPr marL="609600" indent="-609600" eaLnBrk="1" hangingPunct="1">
              <a:lnSpc>
                <a:spcPct val="90000"/>
              </a:lnSpc>
              <a:buFont typeface="Wingdings" pitchFamily="2" charset="2"/>
              <a:buNone/>
              <a:defRPr/>
            </a:pPr>
            <a:endParaRPr lang="en-US" smtClean="0">
              <a:solidFill>
                <a:schemeClr val="hlink"/>
              </a:solidFill>
            </a:endParaRPr>
          </a:p>
          <a:p>
            <a:pPr marL="609600" indent="-609600" eaLnBrk="1" hangingPunct="1">
              <a:lnSpc>
                <a:spcPct val="90000"/>
              </a:lnSpc>
              <a:buSzTx/>
              <a:buFont typeface="Wingdings" pitchFamily="2" charset="2"/>
              <a:buAutoNum type="arabicPeriod" startAt="10"/>
              <a:defRPr/>
            </a:pPr>
            <a:r>
              <a:rPr lang="en-US" sz="3600" smtClean="0">
                <a:solidFill>
                  <a:schemeClr val="hlink"/>
                </a:solidFill>
              </a:rPr>
              <a:t>The cutting blades on a multi-blade drag are typically mounted in a “stepped” position, downward from front to rear.      </a:t>
            </a:r>
          </a:p>
          <a:p>
            <a:pPr marL="609600" indent="-609600" eaLnBrk="1" hangingPunct="1">
              <a:lnSpc>
                <a:spcPct val="90000"/>
              </a:lnSpc>
              <a:buSzTx/>
              <a:buFont typeface="Wingdings" pitchFamily="2" charset="2"/>
              <a:buNone/>
              <a:defRPr/>
            </a:pPr>
            <a:r>
              <a:rPr lang="en-US" sz="3600" smtClean="0"/>
              <a:t>						</a:t>
            </a:r>
            <a:r>
              <a:rPr lang="en-US" sz="3600" b="1" smtClean="0">
                <a:solidFill>
                  <a:schemeClr val="hlink"/>
                </a:solidFill>
              </a:rPr>
              <a:t>True</a:t>
            </a:r>
            <a:endParaRPr lang="en-US" sz="280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5"/>
          <p:cNvSpPr>
            <a:spLocks noGrp="1"/>
          </p:cNvSpPr>
          <p:nvPr>
            <p:ph type="ftr" sz="quarter" idx="12"/>
          </p:nvPr>
        </p:nvSpPr>
        <p:spPr>
          <a:noFill/>
        </p:spPr>
        <p:txBody>
          <a:bodyPr/>
          <a:lstStyle/>
          <a:p>
            <a:r>
              <a:rPr lang="en-US"/>
              <a:t>International Association of Snowmobile Administrators</a:t>
            </a:r>
          </a:p>
        </p:txBody>
      </p:sp>
      <p:sp>
        <p:nvSpPr>
          <p:cNvPr id="193538"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2 Quiz</a:t>
            </a:r>
          </a:p>
        </p:txBody>
      </p:sp>
      <p:sp>
        <p:nvSpPr>
          <p:cNvPr id="193539" name="Rectangle 3"/>
          <p:cNvSpPr>
            <a:spLocks noGrp="1" noChangeArrowheads="1"/>
          </p:cNvSpPr>
          <p:nvPr>
            <p:ph type="body" idx="1"/>
          </p:nvPr>
        </p:nvSpPr>
        <p:spPr>
          <a:xfrm>
            <a:off x="457200" y="1143000"/>
            <a:ext cx="8229600" cy="5410200"/>
          </a:xfrm>
        </p:spPr>
        <p:txBody>
          <a:bodyPr/>
          <a:lstStyle/>
          <a:p>
            <a:pPr marL="609600" indent="-609600" eaLnBrk="1" hangingPunct="1">
              <a:buSzTx/>
              <a:buFont typeface="Wingdings" pitchFamily="2" charset="2"/>
              <a:buAutoNum type="arabicPeriod" startAt="11"/>
              <a:defRPr/>
            </a:pPr>
            <a:r>
              <a:rPr lang="en-US" sz="3600" smtClean="0">
                <a:solidFill>
                  <a:schemeClr val="hlink"/>
                </a:solidFill>
              </a:rPr>
              <a:t>The maximum width of a grooming implement like a drag or tiller is:</a:t>
            </a:r>
          </a:p>
          <a:p>
            <a:pPr marL="609600" indent="-609600" eaLnBrk="1" hangingPunct="1">
              <a:buFont typeface="Wingdings" pitchFamily="2" charset="2"/>
              <a:buNone/>
              <a:defRPr/>
            </a:pPr>
            <a:r>
              <a:rPr lang="en-US" smtClean="0"/>
              <a:t>	</a:t>
            </a:r>
            <a:r>
              <a:rPr lang="en-US" b="1" smtClean="0"/>
              <a:t>a)</a:t>
            </a:r>
            <a:r>
              <a:rPr lang="en-US" smtClean="0"/>
              <a:t> dictated by the maximum width of the trails 	  to be groomed</a:t>
            </a:r>
          </a:p>
          <a:p>
            <a:pPr marL="609600" indent="-609600" eaLnBrk="1" hangingPunct="1">
              <a:buFont typeface="Wingdings" pitchFamily="2" charset="2"/>
              <a:buNone/>
              <a:defRPr/>
            </a:pPr>
            <a:r>
              <a:rPr lang="en-US" smtClean="0"/>
              <a:t>	</a:t>
            </a:r>
            <a:r>
              <a:rPr lang="en-US" b="1" smtClean="0"/>
              <a:t>b)</a:t>
            </a:r>
            <a:r>
              <a:rPr lang="en-US" smtClean="0"/>
              <a:t> dictated by the width and power of tractor</a:t>
            </a:r>
          </a:p>
          <a:p>
            <a:pPr marL="609600" indent="-609600" eaLnBrk="1" hangingPunct="1">
              <a:buFont typeface="Wingdings" pitchFamily="2" charset="2"/>
              <a:buNone/>
              <a:defRPr/>
            </a:pPr>
            <a:r>
              <a:rPr lang="en-US" smtClean="0"/>
              <a:t>	</a:t>
            </a:r>
            <a:r>
              <a:rPr lang="en-US" b="1" smtClean="0"/>
              <a:t>c)</a:t>
            </a:r>
            <a:r>
              <a:rPr lang="en-US" smtClean="0"/>
              <a:t> not important</a:t>
            </a:r>
          </a:p>
          <a:p>
            <a:pPr marL="609600" indent="-609600" eaLnBrk="1" hangingPunct="1">
              <a:buFont typeface="Wingdings" pitchFamily="2" charset="2"/>
              <a:buNone/>
              <a:defRPr/>
            </a:pPr>
            <a:r>
              <a:rPr lang="en-US" smtClean="0"/>
              <a:t>	</a:t>
            </a:r>
            <a:r>
              <a:rPr lang="en-US" b="1" smtClean="0"/>
              <a:t>d)</a:t>
            </a:r>
            <a:r>
              <a:rPr lang="en-US" smtClean="0"/>
              <a:t> generally narrower than the tractor</a:t>
            </a:r>
          </a:p>
          <a:p>
            <a:pPr marL="609600" indent="-609600" eaLnBrk="1" hangingPunct="1">
              <a:buFont typeface="Wingdings" pitchFamily="2" charset="2"/>
              <a:buNone/>
              <a:defRPr/>
            </a:pPr>
            <a:r>
              <a:rPr lang="en-US" smtClean="0"/>
              <a:t>	</a:t>
            </a:r>
            <a:r>
              <a:rPr lang="en-US" b="1" smtClean="0"/>
              <a:t>e)</a:t>
            </a:r>
            <a:r>
              <a:rPr lang="en-US" smtClean="0"/>
              <a:t> a and b above</a:t>
            </a:r>
          </a:p>
          <a:p>
            <a:pPr marL="609600" indent="-609600" eaLnBrk="1" hangingPunct="1">
              <a:buFont typeface="Wingdings" pitchFamily="2" charset="2"/>
              <a:buNone/>
              <a:defRPr/>
            </a:pPr>
            <a:r>
              <a:rPr lang="en-US" smtClean="0"/>
              <a:t>	</a:t>
            </a:r>
            <a:r>
              <a:rPr lang="en-US" b="1" smtClean="0"/>
              <a:t>f) </a:t>
            </a:r>
            <a:r>
              <a:rPr lang="en-US" smtClean="0"/>
              <a:t>none of the above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5"/>
          <p:cNvSpPr>
            <a:spLocks noGrp="1"/>
          </p:cNvSpPr>
          <p:nvPr>
            <p:ph type="ftr" sz="quarter" idx="12"/>
          </p:nvPr>
        </p:nvSpPr>
        <p:spPr>
          <a:noFill/>
        </p:spPr>
        <p:txBody>
          <a:bodyPr/>
          <a:lstStyle/>
          <a:p>
            <a:r>
              <a:rPr lang="en-US"/>
              <a:t>International Association of Snowmobile Administrators</a:t>
            </a:r>
          </a:p>
        </p:txBody>
      </p:sp>
      <p:sp>
        <p:nvSpPr>
          <p:cNvPr id="268290"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2 Quiz</a:t>
            </a:r>
          </a:p>
        </p:txBody>
      </p:sp>
      <p:sp>
        <p:nvSpPr>
          <p:cNvPr id="268291" name="Rectangle 3"/>
          <p:cNvSpPr>
            <a:spLocks noGrp="1" noChangeArrowheads="1"/>
          </p:cNvSpPr>
          <p:nvPr>
            <p:ph type="body" idx="1"/>
          </p:nvPr>
        </p:nvSpPr>
        <p:spPr>
          <a:xfrm>
            <a:off x="457200" y="1143000"/>
            <a:ext cx="8229600" cy="5410200"/>
          </a:xfrm>
        </p:spPr>
        <p:txBody>
          <a:bodyPr/>
          <a:lstStyle/>
          <a:p>
            <a:pPr marL="609600" indent="-609600" eaLnBrk="1" hangingPunct="1">
              <a:buSzTx/>
              <a:buFont typeface="Wingdings" pitchFamily="2" charset="2"/>
              <a:buAutoNum type="arabicPeriod" startAt="11"/>
              <a:defRPr/>
            </a:pPr>
            <a:r>
              <a:rPr lang="en-US" sz="3600" smtClean="0">
                <a:solidFill>
                  <a:schemeClr val="hlink"/>
                </a:solidFill>
              </a:rPr>
              <a:t>The maximum width of a grooming implement like a drag or tiller is:</a:t>
            </a:r>
          </a:p>
          <a:p>
            <a:pPr marL="609600" indent="-609600" eaLnBrk="1" hangingPunct="1">
              <a:buFont typeface="Wingdings" pitchFamily="2" charset="2"/>
              <a:buNone/>
              <a:defRPr/>
            </a:pPr>
            <a:r>
              <a:rPr lang="en-US" smtClean="0"/>
              <a:t>	</a:t>
            </a:r>
            <a:r>
              <a:rPr lang="en-US" b="1" smtClean="0"/>
              <a:t>a)</a:t>
            </a:r>
            <a:r>
              <a:rPr lang="en-US" smtClean="0"/>
              <a:t> dictated by the maximum width of the trails 	  to be groomed</a:t>
            </a:r>
          </a:p>
          <a:p>
            <a:pPr marL="609600" indent="-609600" eaLnBrk="1" hangingPunct="1">
              <a:buFont typeface="Wingdings" pitchFamily="2" charset="2"/>
              <a:buNone/>
              <a:defRPr/>
            </a:pPr>
            <a:r>
              <a:rPr lang="en-US" smtClean="0"/>
              <a:t>	</a:t>
            </a:r>
            <a:r>
              <a:rPr lang="en-US" b="1" smtClean="0"/>
              <a:t>b)</a:t>
            </a:r>
            <a:r>
              <a:rPr lang="en-US" smtClean="0"/>
              <a:t> dictated by the width and power of tractor</a:t>
            </a:r>
          </a:p>
          <a:p>
            <a:pPr marL="609600" indent="-609600" eaLnBrk="1" hangingPunct="1">
              <a:buFont typeface="Wingdings" pitchFamily="2" charset="2"/>
              <a:buNone/>
              <a:defRPr/>
            </a:pPr>
            <a:r>
              <a:rPr lang="en-US" smtClean="0"/>
              <a:t>	</a:t>
            </a:r>
            <a:r>
              <a:rPr lang="en-US" b="1" smtClean="0"/>
              <a:t>c)</a:t>
            </a:r>
            <a:r>
              <a:rPr lang="en-US" smtClean="0"/>
              <a:t> not important</a:t>
            </a:r>
          </a:p>
          <a:p>
            <a:pPr marL="609600" indent="-609600" eaLnBrk="1" hangingPunct="1">
              <a:buFont typeface="Wingdings" pitchFamily="2" charset="2"/>
              <a:buNone/>
              <a:defRPr/>
            </a:pPr>
            <a:r>
              <a:rPr lang="en-US" smtClean="0"/>
              <a:t>	</a:t>
            </a:r>
            <a:r>
              <a:rPr lang="en-US" b="1" smtClean="0"/>
              <a:t>d)</a:t>
            </a:r>
            <a:r>
              <a:rPr lang="en-US" smtClean="0"/>
              <a:t> generally narrower than the tractor</a:t>
            </a:r>
          </a:p>
          <a:p>
            <a:pPr marL="609600" indent="-609600" eaLnBrk="1" hangingPunct="1">
              <a:buFont typeface="Wingdings" pitchFamily="2" charset="2"/>
              <a:buNone/>
              <a:defRPr/>
            </a:pPr>
            <a:r>
              <a:rPr lang="en-US" smtClean="0"/>
              <a:t>	</a:t>
            </a:r>
            <a:r>
              <a:rPr lang="en-US" b="1" smtClean="0">
                <a:solidFill>
                  <a:schemeClr val="hlink"/>
                </a:solidFill>
              </a:rPr>
              <a:t>e) a and b above</a:t>
            </a:r>
          </a:p>
          <a:p>
            <a:pPr marL="609600" indent="-609600" eaLnBrk="1" hangingPunct="1">
              <a:buFont typeface="Wingdings" pitchFamily="2" charset="2"/>
              <a:buNone/>
              <a:defRPr/>
            </a:pPr>
            <a:r>
              <a:rPr lang="en-US" smtClean="0"/>
              <a:t>	</a:t>
            </a:r>
            <a:r>
              <a:rPr lang="en-US" b="1" smtClean="0"/>
              <a:t>f) </a:t>
            </a:r>
            <a:r>
              <a:rPr lang="en-US" smtClean="0"/>
              <a:t>none of the above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5"/>
          <p:cNvSpPr>
            <a:spLocks noGrp="1"/>
          </p:cNvSpPr>
          <p:nvPr>
            <p:ph type="ftr" sz="quarter" idx="12"/>
          </p:nvPr>
        </p:nvSpPr>
        <p:spPr>
          <a:noFill/>
        </p:spPr>
        <p:txBody>
          <a:bodyPr/>
          <a:lstStyle/>
          <a:p>
            <a:r>
              <a:rPr lang="en-US"/>
              <a:t>International Association of Snowmobile Administrators</a:t>
            </a:r>
          </a:p>
        </p:txBody>
      </p:sp>
      <p:sp>
        <p:nvSpPr>
          <p:cNvPr id="195586"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195587" name="Rectangle 3"/>
          <p:cNvSpPr>
            <a:spLocks noGrp="1" noChangeArrowheads="1"/>
          </p:cNvSpPr>
          <p:nvPr>
            <p:ph type="body" idx="1"/>
          </p:nvPr>
        </p:nvSpPr>
        <p:spPr>
          <a:xfrm>
            <a:off x="457200" y="1295400"/>
            <a:ext cx="8229600" cy="4830763"/>
          </a:xfrm>
        </p:spPr>
        <p:txBody>
          <a:bodyPr/>
          <a:lstStyle/>
          <a:p>
            <a:pPr marL="609600" indent="-609600" eaLnBrk="1" hangingPunct="1">
              <a:lnSpc>
                <a:spcPct val="90000"/>
              </a:lnSpc>
              <a:buSzTx/>
              <a:buFont typeface="Wingdings" pitchFamily="2" charset="2"/>
              <a:buAutoNum type="arabicPeriod" startAt="12"/>
              <a:defRPr/>
            </a:pPr>
            <a:r>
              <a:rPr lang="en-US" sz="3600" smtClean="0">
                <a:solidFill>
                  <a:schemeClr val="hlink"/>
                </a:solidFill>
              </a:rPr>
              <a:t>The tracks on a grooming tractor must be large enough to keep it on or near the surface of snow.              			   						</a:t>
            </a:r>
            <a:r>
              <a:rPr lang="en-US" sz="3600" smtClean="0"/>
              <a:t>True or False</a:t>
            </a:r>
          </a:p>
          <a:p>
            <a:pPr marL="609600" indent="-609600" eaLnBrk="1" hangingPunct="1">
              <a:lnSpc>
                <a:spcPct val="90000"/>
              </a:lnSpc>
              <a:buFont typeface="Wingdings" pitchFamily="2" charset="2"/>
              <a:buNone/>
              <a:defRPr/>
            </a:pPr>
            <a:endParaRPr lang="en-US" smtClean="0">
              <a:solidFill>
                <a:schemeClr val="hlink"/>
              </a:solidFill>
            </a:endParaRPr>
          </a:p>
          <a:p>
            <a:pPr marL="609600" indent="-609600" eaLnBrk="1" hangingPunct="1">
              <a:lnSpc>
                <a:spcPct val="90000"/>
              </a:lnSpc>
              <a:buSzTx/>
              <a:buFont typeface="Wingdings" pitchFamily="2" charset="2"/>
              <a:buAutoNum type="arabicPeriod" startAt="13"/>
              <a:defRPr/>
            </a:pPr>
            <a:r>
              <a:rPr lang="en-US" sz="3600" smtClean="0">
                <a:solidFill>
                  <a:schemeClr val="hlink"/>
                </a:solidFill>
              </a:rPr>
              <a:t>A tractor with a high center of gravity will be stable and safe to operate on steep hillsides.      </a:t>
            </a:r>
          </a:p>
          <a:p>
            <a:pPr marL="609600" indent="-609600" eaLnBrk="1" hangingPunct="1">
              <a:lnSpc>
                <a:spcPct val="90000"/>
              </a:lnSpc>
              <a:buSzTx/>
              <a:buFont typeface="Wingdings" pitchFamily="2" charset="2"/>
              <a:buNone/>
              <a:defRPr/>
            </a:pPr>
            <a:r>
              <a:rPr lang="en-US" sz="3600" smtClean="0"/>
              <a:t>						True or False</a:t>
            </a:r>
            <a:endParaRPr lang="en-US"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5"/>
          <p:cNvSpPr>
            <a:spLocks noGrp="1"/>
          </p:cNvSpPr>
          <p:nvPr>
            <p:ph type="ftr" sz="quarter" idx="12"/>
          </p:nvPr>
        </p:nvSpPr>
        <p:spPr>
          <a:noFill/>
        </p:spPr>
        <p:txBody>
          <a:bodyPr/>
          <a:lstStyle/>
          <a:p>
            <a:r>
              <a:rPr lang="en-US"/>
              <a:t>International Association of Snowmobile Administrators</a:t>
            </a:r>
          </a:p>
        </p:txBody>
      </p:sp>
      <p:sp>
        <p:nvSpPr>
          <p:cNvPr id="13314" name="Rectangle 2"/>
          <p:cNvSpPr>
            <a:spLocks noGrp="1" noRot="1" noChangeArrowheads="1"/>
          </p:cNvSpPr>
          <p:nvPr>
            <p:ph type="title"/>
          </p:nvPr>
        </p:nvSpPr>
        <p:spPr/>
        <p:txBody>
          <a:bodyPr/>
          <a:lstStyle/>
          <a:p>
            <a:pPr eaLnBrk="1" hangingPunct="1">
              <a:defRPr/>
            </a:pPr>
            <a:r>
              <a:rPr lang="en-US" smtClean="0">
                <a:solidFill>
                  <a:schemeClr val="hlink"/>
                </a:solidFill>
              </a:rPr>
              <a:t>Typical Multi-Blade Drag Design: cutting blades side view</a:t>
            </a:r>
          </a:p>
        </p:txBody>
      </p:sp>
      <p:pic>
        <p:nvPicPr>
          <p:cNvPr id="10244" name="Picture 5"/>
          <p:cNvPicPr>
            <a:picLocks noGrp="1" noChangeAspect="1" noChangeArrowheads="1"/>
          </p:cNvPicPr>
          <p:nvPr>
            <p:ph idx="1"/>
          </p:nvPr>
        </p:nvPicPr>
        <p:blipFill>
          <a:blip r:embed="rId3" cstate="screen"/>
          <a:srcRect/>
          <a:stretch>
            <a:fillRect/>
          </a:stretch>
        </p:blipFill>
        <p:spPr>
          <a:xfrm>
            <a:off x="914400" y="1524000"/>
            <a:ext cx="7315200" cy="4691063"/>
          </a:xfr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5"/>
          <p:cNvSpPr>
            <a:spLocks noGrp="1"/>
          </p:cNvSpPr>
          <p:nvPr>
            <p:ph type="ftr" sz="quarter" idx="12"/>
          </p:nvPr>
        </p:nvSpPr>
        <p:spPr>
          <a:noFill/>
        </p:spPr>
        <p:txBody>
          <a:bodyPr/>
          <a:lstStyle/>
          <a:p>
            <a:r>
              <a:rPr lang="en-US"/>
              <a:t>International Association of Snowmobile Administrators</a:t>
            </a:r>
          </a:p>
        </p:txBody>
      </p:sp>
      <p:sp>
        <p:nvSpPr>
          <p:cNvPr id="27033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270339" name="Rectangle 3"/>
          <p:cNvSpPr>
            <a:spLocks noGrp="1" noChangeArrowheads="1"/>
          </p:cNvSpPr>
          <p:nvPr>
            <p:ph type="body" idx="1"/>
          </p:nvPr>
        </p:nvSpPr>
        <p:spPr>
          <a:xfrm>
            <a:off x="457200" y="1295400"/>
            <a:ext cx="8229600" cy="4830763"/>
          </a:xfrm>
        </p:spPr>
        <p:txBody>
          <a:bodyPr/>
          <a:lstStyle/>
          <a:p>
            <a:pPr marL="609600" indent="-609600" eaLnBrk="1" hangingPunct="1">
              <a:lnSpc>
                <a:spcPct val="90000"/>
              </a:lnSpc>
              <a:buSzTx/>
              <a:buFont typeface="Wingdings" pitchFamily="2" charset="2"/>
              <a:buAutoNum type="arabicPeriod" startAt="12"/>
              <a:defRPr/>
            </a:pPr>
            <a:r>
              <a:rPr lang="en-US" sz="3600" smtClean="0">
                <a:solidFill>
                  <a:schemeClr val="hlink"/>
                </a:solidFill>
              </a:rPr>
              <a:t>The tracks on a grooming tractor must be large enough to keep it on or near the surface of snow.              			   						</a:t>
            </a:r>
            <a:r>
              <a:rPr lang="en-US" sz="3600" b="1" smtClean="0">
                <a:solidFill>
                  <a:schemeClr val="hlink"/>
                </a:solidFill>
              </a:rPr>
              <a:t>True</a:t>
            </a:r>
            <a:endParaRPr lang="en-US" sz="3600" smtClean="0"/>
          </a:p>
          <a:p>
            <a:pPr marL="609600" indent="-609600" eaLnBrk="1" hangingPunct="1">
              <a:lnSpc>
                <a:spcPct val="90000"/>
              </a:lnSpc>
              <a:buFont typeface="Wingdings" pitchFamily="2" charset="2"/>
              <a:buNone/>
              <a:defRPr/>
            </a:pPr>
            <a:endParaRPr lang="en-US" smtClean="0">
              <a:solidFill>
                <a:schemeClr val="hlink"/>
              </a:solidFill>
            </a:endParaRPr>
          </a:p>
          <a:p>
            <a:pPr marL="609600" indent="-609600" eaLnBrk="1" hangingPunct="1">
              <a:lnSpc>
                <a:spcPct val="90000"/>
              </a:lnSpc>
              <a:buSzTx/>
              <a:buFont typeface="Wingdings" pitchFamily="2" charset="2"/>
              <a:buAutoNum type="arabicPeriod" startAt="13"/>
              <a:defRPr/>
            </a:pPr>
            <a:r>
              <a:rPr lang="en-US" sz="3600" smtClean="0">
                <a:solidFill>
                  <a:schemeClr val="hlink"/>
                </a:solidFill>
              </a:rPr>
              <a:t>A tractor with a high center of gravity will be stable and safe to operate on steep hillsides.      </a:t>
            </a:r>
          </a:p>
          <a:p>
            <a:pPr marL="609600" indent="-609600" eaLnBrk="1" hangingPunct="1">
              <a:lnSpc>
                <a:spcPct val="90000"/>
              </a:lnSpc>
              <a:buSzTx/>
              <a:buFont typeface="Wingdings" pitchFamily="2" charset="2"/>
              <a:buNone/>
              <a:defRPr/>
            </a:pPr>
            <a:r>
              <a:rPr lang="en-US" sz="3600" smtClean="0"/>
              <a:t>						</a:t>
            </a:r>
            <a:r>
              <a:rPr lang="en-US" sz="3600" b="1" smtClean="0">
                <a:solidFill>
                  <a:schemeClr val="hlink"/>
                </a:solidFill>
              </a:rPr>
              <a:t>False</a:t>
            </a:r>
            <a:endParaRPr lang="en-US" sz="2800" b="1" smtClean="0">
              <a:solidFill>
                <a:schemeClr val="hlink"/>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5"/>
          <p:cNvSpPr>
            <a:spLocks noGrp="1"/>
          </p:cNvSpPr>
          <p:nvPr>
            <p:ph type="ftr" sz="quarter" idx="12"/>
          </p:nvPr>
        </p:nvSpPr>
        <p:spPr>
          <a:noFill/>
        </p:spPr>
        <p:txBody>
          <a:bodyPr/>
          <a:lstStyle/>
          <a:p>
            <a:r>
              <a:rPr lang="en-US"/>
              <a:t>International Association of Snowmobile Administrators</a:t>
            </a:r>
          </a:p>
        </p:txBody>
      </p:sp>
      <p:sp>
        <p:nvSpPr>
          <p:cNvPr id="197634"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197635"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14"/>
              <a:defRPr/>
            </a:pPr>
            <a:r>
              <a:rPr lang="en-US" sz="4000" smtClean="0">
                <a:solidFill>
                  <a:schemeClr val="hlink"/>
                </a:solidFill>
              </a:rPr>
              <a:t>When a tractor breaks traction, spins out, and gets stuck, it happens because the force required to shear the snow is less than the force required to pull the load.              			  			</a:t>
            </a:r>
            <a:r>
              <a:rPr lang="en-US" sz="4000" smtClean="0"/>
              <a:t>True or False</a:t>
            </a:r>
            <a:endParaRPr 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5"/>
          <p:cNvSpPr>
            <a:spLocks noGrp="1"/>
          </p:cNvSpPr>
          <p:nvPr>
            <p:ph type="ftr" sz="quarter" idx="12"/>
          </p:nvPr>
        </p:nvSpPr>
        <p:spPr>
          <a:noFill/>
        </p:spPr>
        <p:txBody>
          <a:bodyPr/>
          <a:lstStyle/>
          <a:p>
            <a:r>
              <a:rPr lang="en-US"/>
              <a:t>International Association of Snowmobile Administrators</a:t>
            </a:r>
          </a:p>
        </p:txBody>
      </p:sp>
      <p:sp>
        <p:nvSpPr>
          <p:cNvPr id="272386"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Chapter 2 Quiz</a:t>
            </a:r>
          </a:p>
        </p:txBody>
      </p:sp>
      <p:sp>
        <p:nvSpPr>
          <p:cNvPr id="272387" name="Rectangle 3"/>
          <p:cNvSpPr>
            <a:spLocks noGrp="1" noChangeArrowheads="1"/>
          </p:cNvSpPr>
          <p:nvPr>
            <p:ph type="body" idx="1"/>
          </p:nvPr>
        </p:nvSpPr>
        <p:spPr/>
        <p:txBody>
          <a:bodyPr/>
          <a:lstStyle/>
          <a:p>
            <a:pPr marL="609600" indent="-609600" eaLnBrk="1" hangingPunct="1">
              <a:buSzTx/>
              <a:buFont typeface="Wingdings" pitchFamily="2" charset="2"/>
              <a:buAutoNum type="arabicPeriod" startAt="14"/>
              <a:defRPr/>
            </a:pPr>
            <a:r>
              <a:rPr lang="en-US" sz="4000" smtClean="0">
                <a:solidFill>
                  <a:schemeClr val="hlink"/>
                </a:solidFill>
              </a:rPr>
              <a:t>When a tractor breaks traction, spins out, and gets stuck, it happens because the force required to shear the snow is less than the force required to pull the load.              			  			</a:t>
            </a:r>
            <a:r>
              <a:rPr lang="en-US" sz="4000" b="1" smtClean="0">
                <a:solidFill>
                  <a:schemeClr val="hlink"/>
                </a:solidFill>
              </a:rPr>
              <a:t>True</a:t>
            </a:r>
            <a:endParaRPr 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Footer Placeholder 5"/>
          <p:cNvSpPr>
            <a:spLocks noGrp="1"/>
          </p:cNvSpPr>
          <p:nvPr>
            <p:ph type="ftr" sz="quarter" idx="12"/>
          </p:nvPr>
        </p:nvSpPr>
        <p:spPr>
          <a:noFill/>
        </p:spPr>
        <p:txBody>
          <a:bodyPr/>
          <a:lstStyle/>
          <a:p>
            <a:r>
              <a:rPr lang="en-US"/>
              <a:t>International Association of Snowmobile Administrators</a:t>
            </a:r>
          </a:p>
        </p:txBody>
      </p:sp>
      <p:sp>
        <p:nvSpPr>
          <p:cNvPr id="199682"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2 Quiz</a:t>
            </a:r>
          </a:p>
        </p:txBody>
      </p:sp>
      <p:sp>
        <p:nvSpPr>
          <p:cNvPr id="199683" name="Rectangle 3"/>
          <p:cNvSpPr>
            <a:spLocks noGrp="1" noChangeArrowheads="1"/>
          </p:cNvSpPr>
          <p:nvPr>
            <p:ph type="body" idx="1"/>
          </p:nvPr>
        </p:nvSpPr>
        <p:spPr>
          <a:xfrm>
            <a:off x="457200" y="1447800"/>
            <a:ext cx="8229600" cy="4678363"/>
          </a:xfrm>
        </p:spPr>
        <p:txBody>
          <a:bodyPr/>
          <a:lstStyle/>
          <a:p>
            <a:pPr marL="609600" indent="-609600" eaLnBrk="1" hangingPunct="1">
              <a:buSzTx/>
              <a:buFont typeface="Wingdings" pitchFamily="2" charset="2"/>
              <a:buAutoNum type="arabicPeriod" startAt="15"/>
              <a:defRPr/>
            </a:pPr>
            <a:r>
              <a:rPr lang="en-US" sz="3600" smtClean="0">
                <a:solidFill>
                  <a:schemeClr val="hlink"/>
                </a:solidFill>
              </a:rPr>
              <a:t>The overall weight of a grooming tractor is:</a:t>
            </a:r>
          </a:p>
          <a:p>
            <a:pPr marL="609600" indent="-609600" eaLnBrk="1" hangingPunct="1">
              <a:buFont typeface="Wingdings" pitchFamily="2" charset="2"/>
              <a:buNone/>
              <a:defRPr/>
            </a:pPr>
            <a:r>
              <a:rPr lang="en-US" smtClean="0"/>
              <a:t>	</a:t>
            </a:r>
            <a:r>
              <a:rPr lang="en-US" b="1" smtClean="0"/>
              <a:t>a)</a:t>
            </a:r>
            <a:r>
              <a:rPr lang="en-US" smtClean="0"/>
              <a:t> unimportant</a:t>
            </a:r>
          </a:p>
          <a:p>
            <a:pPr marL="609600" indent="-609600" eaLnBrk="1" hangingPunct="1">
              <a:buFont typeface="Wingdings" pitchFamily="2" charset="2"/>
              <a:buNone/>
              <a:defRPr/>
            </a:pPr>
            <a:r>
              <a:rPr lang="en-US" smtClean="0"/>
              <a:t>	</a:t>
            </a:r>
            <a:r>
              <a:rPr lang="en-US" b="1" smtClean="0"/>
              <a:t>b)</a:t>
            </a:r>
            <a:r>
              <a:rPr lang="en-US" smtClean="0"/>
              <a:t> can be compensated for by track area</a:t>
            </a:r>
          </a:p>
          <a:p>
            <a:pPr marL="609600" indent="-609600" eaLnBrk="1" hangingPunct="1">
              <a:buFont typeface="Wingdings" pitchFamily="2" charset="2"/>
              <a:buNone/>
              <a:defRPr/>
            </a:pPr>
            <a:r>
              <a:rPr lang="en-US" smtClean="0"/>
              <a:t>	</a:t>
            </a:r>
            <a:r>
              <a:rPr lang="en-US" b="1" smtClean="0"/>
              <a:t>c)</a:t>
            </a:r>
            <a:r>
              <a:rPr lang="en-US" smtClean="0"/>
              <a:t> can cause problems when crossing bridges      	  and ice</a:t>
            </a:r>
          </a:p>
          <a:p>
            <a:pPr marL="609600" indent="-609600" eaLnBrk="1" hangingPunct="1">
              <a:buFont typeface="Wingdings" pitchFamily="2" charset="2"/>
              <a:buNone/>
              <a:defRPr/>
            </a:pPr>
            <a:r>
              <a:rPr lang="en-US" smtClean="0"/>
              <a:t>	</a:t>
            </a:r>
            <a:r>
              <a:rPr lang="en-US" b="1" smtClean="0"/>
              <a:t>d)</a:t>
            </a:r>
            <a:r>
              <a:rPr lang="en-US" smtClean="0"/>
              <a:t> b and c above</a:t>
            </a:r>
          </a:p>
          <a:p>
            <a:pPr marL="609600" indent="-609600" eaLnBrk="1" hangingPunct="1">
              <a:buFont typeface="Wingdings" pitchFamily="2" charset="2"/>
              <a:buNone/>
              <a:defRPr/>
            </a:pPr>
            <a:r>
              <a:rPr lang="en-US" smtClean="0"/>
              <a:t>	</a:t>
            </a:r>
            <a:r>
              <a:rPr lang="en-US" b="1" smtClean="0"/>
              <a:t>e)</a:t>
            </a:r>
            <a:r>
              <a:rPr lang="en-US" smtClean="0"/>
              <a:t> none of the above</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Footer Placeholder 5"/>
          <p:cNvSpPr>
            <a:spLocks noGrp="1"/>
          </p:cNvSpPr>
          <p:nvPr>
            <p:ph type="ftr" sz="quarter" idx="12"/>
          </p:nvPr>
        </p:nvSpPr>
        <p:spPr>
          <a:noFill/>
        </p:spPr>
        <p:txBody>
          <a:bodyPr/>
          <a:lstStyle/>
          <a:p>
            <a:r>
              <a:rPr lang="en-US"/>
              <a:t>International Association of Snowmobile Administrators</a:t>
            </a:r>
          </a:p>
        </p:txBody>
      </p:sp>
      <p:sp>
        <p:nvSpPr>
          <p:cNvPr id="274434" name="Rectangle 2"/>
          <p:cNvSpPr>
            <a:spLocks noGrp="1" noRot="1" noChangeArrowheads="1"/>
          </p:cNvSpPr>
          <p:nvPr>
            <p:ph type="title"/>
          </p:nvPr>
        </p:nvSpPr>
        <p:spPr>
          <a:xfrm>
            <a:off x="457200" y="274638"/>
            <a:ext cx="8229600" cy="792162"/>
          </a:xfrm>
        </p:spPr>
        <p:txBody>
          <a:bodyPr/>
          <a:lstStyle/>
          <a:p>
            <a:pPr eaLnBrk="1" hangingPunct="1">
              <a:defRPr/>
            </a:pPr>
            <a:r>
              <a:rPr lang="en-US" smtClean="0">
                <a:solidFill>
                  <a:schemeClr val="hlink"/>
                </a:solidFill>
              </a:rPr>
              <a:t>Chapter 2 Quiz</a:t>
            </a:r>
          </a:p>
        </p:txBody>
      </p:sp>
      <p:sp>
        <p:nvSpPr>
          <p:cNvPr id="274435" name="Rectangle 3"/>
          <p:cNvSpPr>
            <a:spLocks noGrp="1" noChangeArrowheads="1"/>
          </p:cNvSpPr>
          <p:nvPr>
            <p:ph type="body" idx="1"/>
          </p:nvPr>
        </p:nvSpPr>
        <p:spPr>
          <a:xfrm>
            <a:off x="457200" y="1447800"/>
            <a:ext cx="8229600" cy="4678363"/>
          </a:xfrm>
        </p:spPr>
        <p:txBody>
          <a:bodyPr/>
          <a:lstStyle/>
          <a:p>
            <a:pPr marL="609600" indent="-609600" eaLnBrk="1" hangingPunct="1">
              <a:buSzTx/>
              <a:buFont typeface="Wingdings" pitchFamily="2" charset="2"/>
              <a:buAutoNum type="arabicPeriod" startAt="15"/>
              <a:defRPr/>
            </a:pPr>
            <a:r>
              <a:rPr lang="en-US" sz="3600" smtClean="0">
                <a:solidFill>
                  <a:schemeClr val="hlink"/>
                </a:solidFill>
              </a:rPr>
              <a:t>The overall weight of a grooming tractor is:</a:t>
            </a:r>
          </a:p>
          <a:p>
            <a:pPr marL="609600" indent="-609600" eaLnBrk="1" hangingPunct="1">
              <a:buFont typeface="Wingdings" pitchFamily="2" charset="2"/>
              <a:buNone/>
              <a:defRPr/>
            </a:pPr>
            <a:r>
              <a:rPr lang="en-US" smtClean="0"/>
              <a:t>	</a:t>
            </a:r>
            <a:r>
              <a:rPr lang="en-US" b="1" smtClean="0"/>
              <a:t>a)</a:t>
            </a:r>
            <a:r>
              <a:rPr lang="en-US" smtClean="0"/>
              <a:t> unimportant</a:t>
            </a:r>
          </a:p>
          <a:p>
            <a:pPr marL="609600" indent="-609600" eaLnBrk="1" hangingPunct="1">
              <a:buFont typeface="Wingdings" pitchFamily="2" charset="2"/>
              <a:buNone/>
              <a:defRPr/>
            </a:pPr>
            <a:r>
              <a:rPr lang="en-US" smtClean="0"/>
              <a:t>	</a:t>
            </a:r>
            <a:r>
              <a:rPr lang="en-US" b="1" smtClean="0"/>
              <a:t>b)</a:t>
            </a:r>
            <a:r>
              <a:rPr lang="en-US" smtClean="0"/>
              <a:t> can be compensated for by track area</a:t>
            </a:r>
          </a:p>
          <a:p>
            <a:pPr marL="609600" indent="-609600" eaLnBrk="1" hangingPunct="1">
              <a:buFont typeface="Wingdings" pitchFamily="2" charset="2"/>
              <a:buNone/>
              <a:defRPr/>
            </a:pPr>
            <a:r>
              <a:rPr lang="en-US" smtClean="0"/>
              <a:t>	</a:t>
            </a:r>
            <a:r>
              <a:rPr lang="en-US" b="1" smtClean="0"/>
              <a:t>c)</a:t>
            </a:r>
            <a:r>
              <a:rPr lang="en-US" smtClean="0"/>
              <a:t> can cause problems when crossing bridges      	  and ice</a:t>
            </a:r>
          </a:p>
          <a:p>
            <a:pPr marL="609600" indent="-609600" eaLnBrk="1" hangingPunct="1">
              <a:buFont typeface="Wingdings" pitchFamily="2" charset="2"/>
              <a:buNone/>
              <a:defRPr/>
            </a:pPr>
            <a:r>
              <a:rPr lang="en-US" smtClean="0"/>
              <a:t>	</a:t>
            </a:r>
            <a:r>
              <a:rPr lang="en-US" b="1" smtClean="0">
                <a:solidFill>
                  <a:schemeClr val="hlink"/>
                </a:solidFill>
              </a:rPr>
              <a:t>d) b and c above</a:t>
            </a:r>
          </a:p>
          <a:p>
            <a:pPr marL="609600" indent="-609600" eaLnBrk="1" hangingPunct="1">
              <a:buFont typeface="Wingdings" pitchFamily="2" charset="2"/>
              <a:buNone/>
              <a:defRPr/>
            </a:pPr>
            <a:r>
              <a:rPr lang="en-US" smtClean="0"/>
              <a:t>	</a:t>
            </a:r>
            <a:r>
              <a:rPr lang="en-US" b="1" smtClean="0"/>
              <a:t>e)</a:t>
            </a:r>
            <a:r>
              <a:rPr lang="en-US" smtClean="0"/>
              <a:t> none of the above</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2"/>
          </p:nvPr>
        </p:nvSpPr>
        <p:spPr>
          <a:noFill/>
        </p:spPr>
        <p:txBody>
          <a:bodyPr/>
          <a:lstStyle/>
          <a:p>
            <a:r>
              <a:rPr lang="en-US"/>
              <a:t>International Association of Snowmobile Administrators</a:t>
            </a:r>
          </a:p>
        </p:txBody>
      </p:sp>
      <p:sp>
        <p:nvSpPr>
          <p:cNvPr id="277506" name="Rectangle 2"/>
          <p:cNvSpPr>
            <a:spLocks noGrp="1" noRot="1" noChangeArrowheads="1"/>
          </p:cNvSpPr>
          <p:nvPr>
            <p:ph type="ctrTitle" idx="4294967295"/>
          </p:nvPr>
        </p:nvSpPr>
        <p:spPr>
          <a:xfrm>
            <a:off x="457200" y="304800"/>
            <a:ext cx="8305800" cy="6096000"/>
          </a:xfrm>
        </p:spPr>
        <p:txBody>
          <a:bodyPr/>
          <a:lstStyle/>
          <a:p>
            <a:pPr eaLnBrk="1" hangingPunct="1">
              <a:defRPr/>
            </a:pPr>
            <a:r>
              <a:rPr lang="en-US" sz="2000" smtClean="0">
                <a:solidFill>
                  <a:schemeClr val="hlink"/>
                </a:solidFill>
                <a:latin typeface="Arial" charset="0"/>
              </a:rPr>
              <a:t>Chapter 2 – Training Program Photo &amp; Illustration Credits</a:t>
            </a:r>
            <a:r>
              <a:rPr lang="en-US" sz="1800" b="0" i="1" smtClean="0">
                <a:latin typeface="Arial" charset="0"/>
              </a:rPr>
              <a:t> </a:t>
            </a:r>
            <a:br>
              <a:rPr lang="en-US" sz="1800" b="0" i="1" smtClean="0">
                <a:latin typeface="Arial" charset="0"/>
              </a:rPr>
            </a:br>
            <a:r>
              <a:rPr lang="en-US" sz="1200" smtClean="0">
                <a:latin typeface="Arial" charset="0"/>
              </a:rPr>
              <a:t/>
            </a:r>
            <a:br>
              <a:rPr lang="en-US" sz="1200" smtClean="0">
                <a:latin typeface="Arial" charset="0"/>
              </a:rPr>
            </a:br>
            <a:r>
              <a:rPr lang="en-US" sz="1800" b="0" smtClean="0">
                <a:latin typeface="Arial" charset="0"/>
              </a:rPr>
              <a:t>Bombardier</a:t>
            </a:r>
            <a:br>
              <a:rPr lang="en-US" sz="1800" b="0" smtClean="0">
                <a:latin typeface="Arial" charset="0"/>
              </a:rPr>
            </a:br>
            <a:r>
              <a:rPr lang="en-US" sz="1800" b="0" smtClean="0">
                <a:latin typeface="Arial" charset="0"/>
              </a:rPr>
              <a:t>Don Reed</a:t>
            </a:r>
            <a:br>
              <a:rPr lang="en-US" sz="1800" b="0" smtClean="0">
                <a:latin typeface="Arial" charset="0"/>
              </a:rPr>
            </a:br>
            <a:r>
              <a:rPr lang="en-US" sz="1800" b="0" smtClean="0">
                <a:latin typeface="Arial" charset="0"/>
              </a:rPr>
              <a:t>Ebert Welding</a:t>
            </a:r>
            <a:br>
              <a:rPr lang="en-US" sz="1800" b="0" smtClean="0">
                <a:latin typeface="Arial" charset="0"/>
              </a:rPr>
            </a:br>
            <a:r>
              <a:rPr lang="en-US" sz="1800" b="0" smtClean="0">
                <a:latin typeface="Arial" charset="0"/>
              </a:rPr>
              <a:t>Jerry Burr</a:t>
            </a:r>
            <a:br>
              <a:rPr lang="en-US" sz="1800" b="0" smtClean="0">
                <a:latin typeface="Arial" charset="0"/>
              </a:rPr>
            </a:br>
            <a:r>
              <a:rPr lang="en-US" sz="1800" b="0" smtClean="0">
                <a:latin typeface="Arial" charset="0"/>
              </a:rPr>
              <a:t>JRJ Design</a:t>
            </a:r>
            <a:br>
              <a:rPr lang="en-US" sz="1800" b="0" smtClean="0">
                <a:latin typeface="Arial" charset="0"/>
              </a:rPr>
            </a:br>
            <a:r>
              <a:rPr lang="en-US" sz="1800" b="0" smtClean="0">
                <a:latin typeface="Arial" charset="0"/>
              </a:rPr>
              <a:t>Kim Raap – Trails Work Consulting</a:t>
            </a:r>
            <a:br>
              <a:rPr lang="en-US" sz="1800" b="0" smtClean="0">
                <a:latin typeface="Arial" charset="0"/>
              </a:rPr>
            </a:br>
            <a:r>
              <a:rPr lang="en-US" sz="1800" b="0" smtClean="0">
                <a:latin typeface="Arial" charset="0"/>
              </a:rPr>
              <a:t>Maine Department of Conservation</a:t>
            </a:r>
            <a:br>
              <a:rPr lang="en-US" sz="1800" b="0" smtClean="0">
                <a:latin typeface="Arial" charset="0"/>
              </a:rPr>
            </a:br>
            <a:r>
              <a:rPr lang="en-US" sz="1800" b="0" smtClean="0">
                <a:latin typeface="Arial" charset="0"/>
              </a:rPr>
              <a:t>New Hampshire Bureau of Trails</a:t>
            </a:r>
            <a:br>
              <a:rPr lang="en-US" sz="1800" b="0" smtClean="0">
                <a:latin typeface="Arial" charset="0"/>
              </a:rPr>
            </a:br>
            <a:r>
              <a:rPr lang="en-US" sz="1800" b="0" smtClean="0">
                <a:latin typeface="Arial" charset="0"/>
              </a:rPr>
              <a:t>New York State Office of Parks, Recreation &amp; Historic Preservation</a:t>
            </a:r>
            <a:br>
              <a:rPr lang="en-US" sz="1800" b="0" smtClean="0">
                <a:latin typeface="Arial" charset="0"/>
              </a:rPr>
            </a:br>
            <a:r>
              <a:rPr lang="en-US" sz="1800" b="0" smtClean="0">
                <a:latin typeface="Arial" charset="0"/>
              </a:rPr>
              <a:t>Pisten Bully</a:t>
            </a:r>
            <a:br>
              <a:rPr lang="en-US" sz="1800" b="0" smtClean="0">
                <a:latin typeface="Arial" charset="0"/>
              </a:rPr>
            </a:br>
            <a:r>
              <a:rPr lang="en-US" sz="1800" b="0" smtClean="0">
                <a:latin typeface="Arial" charset="0"/>
              </a:rPr>
              <a:t>The Shop Industrial</a:t>
            </a:r>
            <a:br>
              <a:rPr lang="en-US" sz="1800" b="0" smtClean="0">
                <a:latin typeface="Arial" charset="0"/>
              </a:rPr>
            </a:br>
            <a:r>
              <a:rPr lang="en-US" sz="1800" b="0" smtClean="0">
                <a:latin typeface="Arial" charset="0"/>
              </a:rPr>
              <a:t>Track, Inc.</a:t>
            </a:r>
            <a:br>
              <a:rPr lang="en-US" sz="1800" b="0" smtClean="0">
                <a:latin typeface="Arial" charset="0"/>
              </a:rPr>
            </a:br>
            <a:r>
              <a:rPr lang="en-US" sz="1800" b="0" smtClean="0">
                <a:latin typeface="Arial" charset="0"/>
              </a:rPr>
              <a:t>Tucker Sno-Cat</a:t>
            </a:r>
            <a:br>
              <a:rPr lang="en-US" sz="1800" b="0" smtClean="0">
                <a:latin typeface="Arial" charset="0"/>
              </a:rPr>
            </a:br>
            <a:r>
              <a:rPr lang="en-US" sz="1000" smtClean="0">
                <a:latin typeface="Arial" charset="0"/>
              </a:rPr>
              <a:t/>
            </a:r>
            <a:br>
              <a:rPr lang="en-US" sz="1000" smtClean="0">
                <a:latin typeface="Arial" charset="0"/>
              </a:rPr>
            </a:br>
            <a:r>
              <a:rPr lang="en-US" sz="2000" smtClean="0">
                <a:solidFill>
                  <a:schemeClr val="hlink"/>
                </a:solidFill>
                <a:latin typeface="Arial" charset="0"/>
              </a:rPr>
              <a:t>Project Manager</a:t>
            </a:r>
            <a:r>
              <a:rPr lang="en-US" sz="1800" b="0" smtClean="0">
                <a:latin typeface="Arial" charset="0"/>
              </a:rPr>
              <a:t/>
            </a:r>
            <a:br>
              <a:rPr lang="en-US" sz="1800" b="0" smtClean="0">
                <a:latin typeface="Arial" charset="0"/>
              </a:rPr>
            </a:br>
            <a:r>
              <a:rPr lang="en-US" sz="1800" b="0" smtClean="0">
                <a:latin typeface="Arial" charset="0"/>
              </a:rPr>
              <a:t>Kim Raap – Trails Work Consulting</a:t>
            </a:r>
            <a:br>
              <a:rPr lang="en-US" sz="1800" b="0" smtClean="0">
                <a:latin typeface="Arial" charset="0"/>
              </a:rPr>
            </a:br>
            <a:r>
              <a:rPr lang="en-US" sz="1800" b="0" smtClean="0">
                <a:latin typeface="Arial" charset="0"/>
              </a:rPr>
              <a:t>4015 S. Brady Court – Sioux Falls, SD 57103</a:t>
            </a:r>
            <a:br>
              <a:rPr lang="en-US" sz="1800" b="0" smtClean="0">
                <a:latin typeface="Arial" charset="0"/>
              </a:rPr>
            </a:br>
            <a:r>
              <a:rPr lang="en-US" sz="1800" b="0" smtClean="0">
                <a:latin typeface="Arial" charset="0"/>
              </a:rPr>
              <a:t>(605) 371-9799  </a:t>
            </a:r>
            <a:r>
              <a:rPr lang="en-US" sz="1800" b="0" smtClean="0">
                <a:latin typeface="Arial" charset="0"/>
                <a:hlinkClick r:id="rId3"/>
              </a:rPr>
              <a:t>Trailswork@aol.com</a:t>
            </a:r>
            <a:r>
              <a:rPr lang="en-US" sz="1800" smtClean="0">
                <a:latin typeface="Arial" charset="0"/>
              </a:rPr>
              <a:t>  </a:t>
            </a:r>
            <a:br>
              <a:rPr lang="en-US" sz="1800" smtClean="0">
                <a:latin typeface="Arial" charset="0"/>
              </a:rPr>
            </a:br>
            <a:r>
              <a:rPr lang="en-US" sz="1000" smtClean="0">
                <a:latin typeface="Arial" charset="0"/>
              </a:rPr>
              <a:t/>
            </a:r>
            <a:br>
              <a:rPr lang="en-US" sz="1000" smtClean="0">
                <a:latin typeface="Arial" charset="0"/>
              </a:rPr>
            </a:br>
            <a:r>
              <a:rPr lang="en-US" sz="1800" smtClean="0">
                <a:latin typeface="Arial" charset="0"/>
              </a:rPr>
              <a:t> </a:t>
            </a:r>
            <a:r>
              <a:rPr lang="en-US" sz="1800" b="0" smtClean="0">
                <a:latin typeface="Arial" charset="0"/>
              </a:rPr>
              <a:t>Contact IASA at  </a:t>
            </a:r>
            <a:r>
              <a:rPr lang="en-US" sz="1800" b="0" smtClean="0">
                <a:latin typeface="Arial" charset="0"/>
                <a:hlinkClick r:id="rId4"/>
              </a:rPr>
              <a:t>www.snowiasa.org</a:t>
            </a:r>
            <a:r>
              <a:rPr lang="en-US" sz="1800" smtClean="0"/>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12"/>
          </p:nvPr>
        </p:nvSpPr>
        <p:spPr>
          <a:noFill/>
        </p:spPr>
        <p:txBody>
          <a:bodyPr/>
          <a:lstStyle/>
          <a:p>
            <a:r>
              <a:rPr lang="en-US"/>
              <a:t>International Association of Snowmobile Administrators</a:t>
            </a:r>
          </a:p>
        </p:txBody>
      </p:sp>
      <p:sp>
        <p:nvSpPr>
          <p:cNvPr id="279554" name="Rectangle 2"/>
          <p:cNvSpPr>
            <a:spLocks noGrp="1" noRot="1" noChangeArrowheads="1"/>
          </p:cNvSpPr>
          <p:nvPr>
            <p:ph type="ctrTitle" idx="4294967295"/>
          </p:nvPr>
        </p:nvSpPr>
        <p:spPr>
          <a:xfrm>
            <a:off x="152400" y="304800"/>
            <a:ext cx="8839200" cy="6019800"/>
          </a:xfrm>
        </p:spPr>
        <p:txBody>
          <a:bodyPr/>
          <a:lstStyle/>
          <a:p>
            <a:pPr eaLnBrk="1" hangingPunct="1">
              <a:defRPr/>
            </a:pPr>
            <a:r>
              <a:rPr lang="en-US" sz="2000" smtClean="0">
                <a:solidFill>
                  <a:schemeClr val="hlink"/>
                </a:solidFill>
                <a:latin typeface="Arial" charset="0"/>
              </a:rPr>
              <a:t>ACKNOWLEDGEMENT &amp; DISCLAIMER</a:t>
            </a:r>
            <a:r>
              <a:rPr lang="en-US" sz="1800" smtClean="0">
                <a:solidFill>
                  <a:schemeClr val="hlink"/>
                </a:solidFill>
                <a:latin typeface="Arial" charset="0"/>
              </a:rPr>
              <a:t/>
            </a:r>
            <a:br>
              <a:rPr lang="en-US" sz="1800" smtClean="0">
                <a:solidFill>
                  <a:schemeClr val="hlink"/>
                </a:solidFill>
                <a:latin typeface="Arial" charset="0"/>
              </a:rPr>
            </a:br>
            <a:r>
              <a:rPr lang="en-US" sz="1000" smtClean="0">
                <a:solidFill>
                  <a:schemeClr val="tx1"/>
                </a:solidFill>
                <a:latin typeface="Arial" charset="0"/>
              </a:rPr>
              <a:t/>
            </a:r>
            <a:br>
              <a:rPr lang="en-US" sz="1000" smtClean="0">
                <a:solidFill>
                  <a:schemeClr val="tx1"/>
                </a:solidFill>
                <a:latin typeface="Arial" charset="0"/>
              </a:rPr>
            </a:br>
            <a:r>
              <a:rPr lang="en-US" sz="1800" b="0" smtClean="0">
                <a:solidFill>
                  <a:schemeClr val="tx1"/>
                </a:solidFill>
                <a:effectLst/>
                <a:latin typeface="Arial" charset="0"/>
              </a:rPr>
              <a:t>This series of Power Point training slides has been produced to accompany Chapters 1 – 6 of </a:t>
            </a:r>
            <a:r>
              <a:rPr lang="en-US" sz="1800" b="0" i="1" smtClean="0">
                <a:solidFill>
                  <a:schemeClr val="hlink"/>
                </a:solidFill>
                <a:effectLst/>
                <a:latin typeface="Arial" charset="0"/>
              </a:rPr>
              <a:t>Guidelines for Snowmobile Trail Groomer Operator Training – A Resource Guide for Trail Grooming Managers and Equipment Operators</a:t>
            </a:r>
            <a:r>
              <a:rPr lang="en-US" sz="1800" b="0" smtClean="0">
                <a:solidFill>
                  <a:schemeClr val="tx1"/>
                </a:solidFill>
                <a:effectLst/>
                <a:latin typeface="Arial" charset="0"/>
              </a:rPr>
              <a:t> which was produced by the International Association of Snowmobile Administrators (IASA) in 2005. This project has been produced by IASA, with financial assistance from the Recreational Trails Program administered by the U.S. Federal Highway Administration (FHWA), to aid local operator training. </a:t>
            </a:r>
            <a:br>
              <a:rPr lang="en-US" sz="1800" b="0" smtClean="0">
                <a:solidFill>
                  <a:schemeClr val="tx1"/>
                </a:solidFill>
                <a:effectLst/>
                <a:latin typeface="Arial" charset="0"/>
              </a:rPr>
            </a:br>
            <a:r>
              <a:rPr lang="en-US" sz="1000" b="0" smtClean="0">
                <a:solidFill>
                  <a:schemeClr val="tx1"/>
                </a:solidFill>
                <a:effectLst/>
                <a:latin typeface="Arial" charset="0"/>
              </a:rPr>
              <a:t/>
            </a:r>
            <a:br>
              <a:rPr lang="en-US" sz="1000" b="0" smtClean="0">
                <a:solidFill>
                  <a:schemeClr val="tx1"/>
                </a:solidFill>
                <a:effectLst/>
                <a:latin typeface="Arial" charset="0"/>
              </a:rPr>
            </a:br>
            <a:r>
              <a:rPr lang="en-US" sz="1800" b="0" i="1" smtClean="0">
                <a:solidFill>
                  <a:schemeClr val="tx1"/>
                </a:solidFill>
                <a:effectLst/>
                <a:latin typeface="Arial" charset="0"/>
              </a:rPr>
              <a:t>This training program is disseminated under the sponsorship of the Department of Transportation in the interest of information exchange. The United States Government assumes no liability for the contents or use thereof. The contents of this program do not constitute a standard, specification, or regulation.</a:t>
            </a:r>
            <a:r>
              <a:rPr lang="en-US" sz="1800" b="0" smtClean="0">
                <a:solidFill>
                  <a:schemeClr val="tx1"/>
                </a:solidFill>
                <a:effectLst/>
                <a:latin typeface="Arial" charset="0"/>
              </a:rPr>
              <a:t> </a:t>
            </a:r>
            <a:br>
              <a:rPr lang="en-US" sz="1800" b="0" smtClean="0">
                <a:solidFill>
                  <a:schemeClr val="tx1"/>
                </a:solidFill>
                <a:effectLst/>
                <a:latin typeface="Arial" charset="0"/>
              </a:rPr>
            </a:br>
            <a:r>
              <a:rPr lang="en-US" sz="1000" b="0" smtClean="0">
                <a:solidFill>
                  <a:schemeClr val="tx1"/>
                </a:solidFill>
                <a:effectLst/>
                <a:latin typeface="Arial" charset="0"/>
              </a:rPr>
              <a:t/>
            </a:r>
            <a:br>
              <a:rPr lang="en-US" sz="1000" b="0" smtClean="0">
                <a:solidFill>
                  <a:schemeClr val="tx1"/>
                </a:solidFill>
                <a:effectLst/>
                <a:latin typeface="Arial" charset="0"/>
              </a:rPr>
            </a:br>
            <a:r>
              <a:rPr lang="en-US" sz="1800" b="0" smtClean="0">
                <a:solidFill>
                  <a:schemeClr val="tx1"/>
                </a:solidFill>
                <a:effectLst/>
                <a:latin typeface="Arial" charset="0"/>
              </a:rPr>
              <a:t>Special recognition is given to the many agencies, companies, and individuals whose photos have been used for demonstration purposes in this project. Sponsors of this project do not endorse products or manufacturers. Trade and manufacturer’s names appear in this training program only because they are considered essential to the object of these training slides.</a:t>
            </a:r>
            <a:br>
              <a:rPr lang="en-US" sz="1800" b="0" smtClean="0">
                <a:solidFill>
                  <a:schemeClr val="tx1"/>
                </a:solidFill>
                <a:effectLst/>
                <a:latin typeface="Arial" charset="0"/>
              </a:rPr>
            </a:br>
            <a:r>
              <a:rPr lang="en-US" sz="1000" b="0" smtClean="0">
                <a:solidFill>
                  <a:schemeClr val="tx1"/>
                </a:solidFill>
                <a:effectLst/>
                <a:latin typeface="Arial" charset="0"/>
              </a:rPr>
              <a:t/>
            </a:r>
            <a:br>
              <a:rPr lang="en-US" sz="1000" b="0" smtClean="0">
                <a:solidFill>
                  <a:schemeClr val="tx1"/>
                </a:solidFill>
                <a:effectLst/>
                <a:latin typeface="Arial" charset="0"/>
              </a:rPr>
            </a:br>
            <a:r>
              <a:rPr lang="en-US" sz="1600" b="0" smtClean="0">
                <a:solidFill>
                  <a:schemeClr val="tx1"/>
                </a:solidFill>
                <a:effectLst/>
                <a:latin typeface="Arial" charset="0"/>
              </a:rPr>
              <a:t>Copyright © 2007 Owned by the International Association of Snowmobile Administrators.</a:t>
            </a:r>
            <a:r>
              <a:rPr lang="en-US" sz="1800" b="0" smtClean="0">
                <a:solidFill>
                  <a:schemeClr val="tx1"/>
                </a:solidFill>
                <a:effectLst/>
                <a:latin typeface="Arial" charset="0"/>
              </a:rPr>
              <a:t> </a:t>
            </a:r>
            <a:br>
              <a:rPr lang="en-US" sz="1800" b="0" smtClean="0">
                <a:solidFill>
                  <a:schemeClr val="tx1"/>
                </a:solidFill>
                <a:effectLst/>
                <a:latin typeface="Arial" charset="0"/>
              </a:rPr>
            </a:br>
            <a:r>
              <a:rPr lang="en-US" sz="1600" b="0" smtClean="0">
                <a:solidFill>
                  <a:schemeClr val="tx1"/>
                </a:solidFill>
                <a:effectLst/>
                <a:latin typeface="Arial" charset="0"/>
              </a:rPr>
              <a:t>All Rights Reserved.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5"/>
          <p:cNvSpPr>
            <a:spLocks noGrp="1"/>
          </p:cNvSpPr>
          <p:nvPr>
            <p:ph type="ftr" sz="quarter" idx="12"/>
          </p:nvPr>
        </p:nvSpPr>
        <p:spPr>
          <a:noFill/>
        </p:spPr>
        <p:txBody>
          <a:bodyPr/>
          <a:lstStyle/>
          <a:p>
            <a:r>
              <a:rPr lang="en-US"/>
              <a:t>International Association of Snowmobile Administrators</a:t>
            </a:r>
          </a:p>
        </p:txBody>
      </p:sp>
      <p:sp>
        <p:nvSpPr>
          <p:cNvPr id="14338" name="Rectangle 2"/>
          <p:cNvSpPr>
            <a:spLocks noGrp="1" noRot="1" noChangeArrowheads="1"/>
          </p:cNvSpPr>
          <p:nvPr>
            <p:ph type="title"/>
          </p:nvPr>
        </p:nvSpPr>
        <p:spPr>
          <a:xfrm>
            <a:off x="457200" y="274638"/>
            <a:ext cx="8229600" cy="868362"/>
          </a:xfrm>
        </p:spPr>
        <p:txBody>
          <a:bodyPr/>
          <a:lstStyle/>
          <a:p>
            <a:pPr eaLnBrk="1" hangingPunct="1">
              <a:defRPr/>
            </a:pPr>
            <a:r>
              <a:rPr lang="en-US" smtClean="0">
                <a:solidFill>
                  <a:schemeClr val="hlink"/>
                </a:solidFill>
              </a:rPr>
              <a:t>Drag Width</a:t>
            </a:r>
          </a:p>
        </p:txBody>
      </p:sp>
      <p:sp>
        <p:nvSpPr>
          <p:cNvPr id="14339" name="Rectangle 3"/>
          <p:cNvSpPr>
            <a:spLocks noGrp="1" noChangeArrowheads="1"/>
          </p:cNvSpPr>
          <p:nvPr>
            <p:ph type="body" idx="1"/>
          </p:nvPr>
        </p:nvSpPr>
        <p:spPr>
          <a:xfrm>
            <a:off x="457200" y="1295400"/>
            <a:ext cx="8229600" cy="4876800"/>
          </a:xfrm>
        </p:spPr>
        <p:txBody>
          <a:bodyPr/>
          <a:lstStyle/>
          <a:p>
            <a:pPr eaLnBrk="1" hangingPunct="1">
              <a:lnSpc>
                <a:spcPct val="90000"/>
              </a:lnSpc>
              <a:defRPr/>
            </a:pPr>
            <a:r>
              <a:rPr lang="en-US" sz="3600" smtClean="0"/>
              <a:t>Largely dictated by width of the trails to be groomed and by width of the tracks on the tractor pulling the drag.</a:t>
            </a:r>
          </a:p>
          <a:p>
            <a:pPr eaLnBrk="1" hangingPunct="1">
              <a:lnSpc>
                <a:spcPct val="90000"/>
              </a:lnSpc>
              <a:defRPr/>
            </a:pPr>
            <a:r>
              <a:rPr lang="en-US" sz="3600" smtClean="0"/>
              <a:t>Drag width should generally be at least as wide as the tractor’s track width.</a:t>
            </a:r>
          </a:p>
          <a:p>
            <a:pPr eaLnBrk="1" hangingPunct="1">
              <a:lnSpc>
                <a:spcPct val="90000"/>
              </a:lnSpc>
              <a:defRPr/>
            </a:pPr>
            <a:r>
              <a:rPr lang="en-US" sz="3600" smtClean="0"/>
              <a:t>Width will also be </a:t>
            </a:r>
            <a:r>
              <a:rPr lang="en-US" sz="3600" b="1" i="1" smtClean="0">
                <a:solidFill>
                  <a:schemeClr val="hlink"/>
                </a:solidFill>
              </a:rPr>
              <a:t>dictated by the narrowest clearing width</a:t>
            </a:r>
            <a:r>
              <a:rPr lang="en-US" sz="3600" smtClean="0"/>
              <a:t> on the overall trail system (between trees, gate, bridge, etc.).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2718</TotalTime>
  <Words>3863</Words>
  <Application>Microsoft Office PowerPoint</Application>
  <PresentationFormat>On-screen Show (4:3)</PresentationFormat>
  <Paragraphs>563</Paragraphs>
  <Slides>86</Slides>
  <Notes>86</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Stream</vt:lpstr>
      <vt:lpstr>Groomer Operator Training Resource Guide</vt:lpstr>
      <vt:lpstr>Select the Right Equipment for Your Area </vt:lpstr>
      <vt:lpstr>The Right Equipment for Your Area?</vt:lpstr>
      <vt:lpstr>Overview of Grooming Equipment</vt:lpstr>
      <vt:lpstr>Grooming Drags</vt:lpstr>
      <vt:lpstr>Multi-Blade Drags</vt:lpstr>
      <vt:lpstr>Typical Multi-Blade Drag Design: top view</vt:lpstr>
      <vt:lpstr>Typical Multi-Blade Drag Design: cutting blades side view</vt:lpstr>
      <vt:lpstr>Drag Width</vt:lpstr>
      <vt:lpstr>Drag Length</vt:lpstr>
      <vt:lpstr>Drag Weight</vt:lpstr>
      <vt:lpstr>Typical Multi-Blade Drag Feature: Frame &amp; Blade Configurations</vt:lpstr>
      <vt:lpstr>Typical Multi-Blade Drag Feature:  Side Rails</vt:lpstr>
      <vt:lpstr>Typical Multi-Blade Drag Feature:  Spring Tripping Blades</vt:lpstr>
      <vt:lpstr>Typical Multi-Blade Drag Feature:  Cutting Blades</vt:lpstr>
      <vt:lpstr>Typical Multi-Blade Drag Feature:  Cutting Blades</vt:lpstr>
      <vt:lpstr>Typical Multi-Blade Drag Feature: Cutting Blades</vt:lpstr>
      <vt:lpstr>Typical Multi-Blade Drag Feature:  Tongue</vt:lpstr>
      <vt:lpstr>Typical Feature: Compactor Pan Angled Front to catch and spread snow evenly across and under the pan. </vt:lpstr>
      <vt:lpstr>Typical Feature: Compactor Pan  Rear Radius Lip to aid “ramping up” when backing up in soft snow. </vt:lpstr>
      <vt:lpstr>Typical Drag Feature:  Skegs</vt:lpstr>
      <vt:lpstr>Typical Drag Feature:  Quick Release Features</vt:lpstr>
      <vt:lpstr>Typical Drag Feature: Wheel Assembly</vt:lpstr>
      <vt:lpstr>Special Drag Feature: Drum Roller</vt:lpstr>
      <vt:lpstr>Special Drag Feature: Vibrating Pan</vt:lpstr>
      <vt:lpstr>Single Blade Drags</vt:lpstr>
      <vt:lpstr>Single Blade Drags</vt:lpstr>
      <vt:lpstr>Tillers</vt:lpstr>
      <vt:lpstr>Tillers</vt:lpstr>
      <vt:lpstr>Tillers</vt:lpstr>
      <vt:lpstr>Tillers</vt:lpstr>
      <vt:lpstr>Tillers</vt:lpstr>
      <vt:lpstr>Tillers</vt:lpstr>
      <vt:lpstr>Tillers</vt:lpstr>
      <vt:lpstr>Tillers</vt:lpstr>
      <vt:lpstr>Compactor/Packer Bars</vt:lpstr>
      <vt:lpstr>Compactor/Packer Bars</vt:lpstr>
      <vt:lpstr>Compactor/Packer Bars</vt:lpstr>
      <vt:lpstr>Grooming Tractors</vt:lpstr>
      <vt:lpstr>Grooming Tractor: Typical Components</vt:lpstr>
      <vt:lpstr>Typical Tractor Component: Tracks</vt:lpstr>
      <vt:lpstr>Typical Tractor Component: Tracks</vt:lpstr>
      <vt:lpstr>Typical Tractor Component: Tracks</vt:lpstr>
      <vt:lpstr>Typical Tractor Component: Steering</vt:lpstr>
      <vt:lpstr>Typical Tractor Component: Engine</vt:lpstr>
      <vt:lpstr>Typical Tractor Component: Cab</vt:lpstr>
      <vt:lpstr>Typical Tractor Component: Front Blade</vt:lpstr>
      <vt:lpstr>Typical Tractor Component: Front Blade</vt:lpstr>
      <vt:lpstr>Typical Tractor Component: Cargo Deck</vt:lpstr>
      <vt:lpstr>Characteristics of Grooming Tractors: GROUND PRESSURE</vt:lpstr>
      <vt:lpstr>Characteristics of Grooming Tractors: GROUND PRESSURE</vt:lpstr>
      <vt:lpstr>Characteristics of Grooming Tractors: OVERALL WEIGHT</vt:lpstr>
      <vt:lpstr>Characteristics of Grooming Tractors: HORSEPOWER &amp; TORQUE</vt:lpstr>
      <vt:lpstr>Characteristics of Grooming Tractors: CENTER OF GRAVITY</vt:lpstr>
      <vt:lpstr>Center of Gravity for a  Typical 2-Track Grooming Tractor</vt:lpstr>
      <vt:lpstr>Characteristics of Grooming Tractors: TRACTIVE EFFORT and COEFFICIENT OF FRICTION</vt:lpstr>
      <vt:lpstr>Characteristics of Grooming Tractors:  COEFFICIENT OF FRICTION</vt:lpstr>
      <vt:lpstr>Characteristics of Grooming Tractors: TRACTIVE EFFORT and COEFFICIENT OF FRICTION</vt:lpstr>
      <vt:lpstr>Snowmobiles and ATVs as Grooming Tractors</vt:lpstr>
      <vt:lpstr>Snowmobiles and ATVs as Grooming Tractors</vt:lpstr>
      <vt:lpstr>Snowmobiles and ATVs as Grooming Tractors</vt:lpstr>
      <vt:lpstr>Snowmobiles and ATVs as Grooming Tractors</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Quiz</vt:lpstr>
      <vt:lpstr>Chapter 2 – Training Program Photo &amp; Illustration Credits   Bombardier Don Reed Ebert Welding Jerry Burr JRJ Design Kim Raap – Trails Work Consulting Maine Department of Conservation New Hampshire Bureau of Trails New York State Office of Parks, Recreation &amp; Historic Preservation Pisten Bully The Shop Industrial Track, Inc. Tucker Sno-Cat  Project Manager Kim Raap – Trails Work Consulting 4015 S. Brady Court – Sioux Falls, SD 57103 (605) 371-9799  Trailswork@aol.com     Contact IASA at  www.snowiasa.org </vt:lpstr>
      <vt:lpstr>ACKNOWLEDGEMENT &amp; DISCLAIMER  This series of Power Point training slides has been produced to accompany Chapters 1 – 6 of Guidelines for Snowmobile Trail Groomer Operator Training – A Resource Guide for Trail Grooming Managers and Equipment Operators which was produced by the International Association of Snowmobile Administrators (IASA) in 2005. This project has been produced by IASA, with financial assistance from the Recreational Trails Program administered by the U.S. Federal Highway Administration (FHWA), to aid local operator training.   This training program is disseminated under the sponsorship of the Department of Transportation in the interest of information exchange. The United States Government assumes no liability for the contents or use thereof. The contents of this program do not constitute a standard, specification, or regulation.   Special recognition is given to the many agencies, companies, and individuals whose photos have been used for demonstration purposes in this project. Sponsors of this project do not endorse products or manufacturers. Trade and manufacturer’s names appear in this training program only because they are considered essential to the object of these training slides.  Copyright © 2007 Owned by the International Association of Snowmobile Administrators.  All Rights Reserved.</vt:lpstr>
    </vt:vector>
  </TitlesOfParts>
  <Company> Trailswork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Groomer Operator Training Resource Guide</dc:title>
  <dc:creator>Kim Raap</dc:creator>
  <cp:lastModifiedBy>Kim</cp:lastModifiedBy>
  <cp:revision>145</cp:revision>
  <dcterms:created xsi:type="dcterms:W3CDTF">2006-12-07T16:14:54Z</dcterms:created>
  <dcterms:modified xsi:type="dcterms:W3CDTF">2012-08-07T19:32:29Z</dcterms:modified>
</cp:coreProperties>
</file>