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9"/>
  </p:notesMasterIdLst>
  <p:sldIdLst>
    <p:sldId id="306" r:id="rId2"/>
    <p:sldId id="256"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68" r:id="rId19"/>
    <p:sldId id="275" r:id="rId20"/>
    <p:sldId id="276" r:id="rId21"/>
    <p:sldId id="274"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1" r:id="rId38"/>
    <p:sldId id="293" r:id="rId39"/>
    <p:sldId id="307" r:id="rId40"/>
    <p:sldId id="294" r:id="rId41"/>
    <p:sldId id="295" r:id="rId42"/>
    <p:sldId id="296" r:id="rId43"/>
    <p:sldId id="297" r:id="rId44"/>
    <p:sldId id="299" r:id="rId45"/>
    <p:sldId id="308" r:id="rId46"/>
    <p:sldId id="300" r:id="rId47"/>
    <p:sldId id="309" r:id="rId48"/>
    <p:sldId id="301" r:id="rId49"/>
    <p:sldId id="310" r:id="rId50"/>
    <p:sldId id="302" r:id="rId51"/>
    <p:sldId id="311" r:id="rId52"/>
    <p:sldId id="303" r:id="rId53"/>
    <p:sldId id="312" r:id="rId54"/>
    <p:sldId id="304" r:id="rId55"/>
    <p:sldId id="313" r:id="rId56"/>
    <p:sldId id="315" r:id="rId57"/>
    <p:sldId id="316"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14" y="-4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D6766F50-9193-43A0-B1A4-14FA4AF924C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9E44AAB-3D4C-4A9A-B31E-FDCAC04FC1C9}" type="slidenum">
              <a:rPr lang="en-US"/>
              <a:pPr/>
              <a:t>1</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t>See pages 1-22 of manual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2DBED13-923A-423B-867E-2767DC1C8F10}" type="slidenum">
              <a:rPr lang="en-US"/>
              <a:pPr/>
              <a:t>10</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See page 48 of manual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E0D595D-63D3-40B6-B53E-97E46D7C9E0D}" type="slidenum">
              <a:rPr lang="en-US"/>
              <a:pPr/>
              <a:t>11</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See page 48 of manual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B1B34DC-309D-44C9-BC54-032B4C70EFBF}" type="slidenum">
              <a:rPr lang="en-US"/>
              <a:pPr/>
              <a:t>12</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See pages 48-49 of manual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C64578A-4043-4F88-A026-18EDD34874C3}" type="slidenum">
              <a:rPr lang="en-US"/>
              <a:pPr/>
              <a:t>13</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See page 49 of manual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4F38226-133E-4300-8A6A-8F6CF707F4A5}" type="slidenum">
              <a:rPr lang="en-US"/>
              <a:pPr/>
              <a:t>14</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See page 49 of manual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BC9A9FC-D64E-4588-BDBF-257AE0075E8C}" type="slidenum">
              <a:rPr lang="en-US"/>
              <a:pPr/>
              <a:t>15</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See page 49 of manual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28BFEF3-3275-43D6-85F1-72042B5AA0F6}" type="slidenum">
              <a:rPr lang="en-US"/>
              <a:pPr/>
              <a:t>16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See page 49 of manual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2BEBD7D-3CF8-4F81-9F1D-98CAE79BB0CD}" type="slidenum">
              <a:rPr lang="en-US"/>
              <a:pPr/>
              <a:t>17</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See page 49 of manual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D830371-EA30-42CD-8490-D30CBCD0C349}" type="slidenum">
              <a:rPr lang="en-US"/>
              <a:pPr/>
              <a:t>18</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See page 50 of manual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3E6816D-C52F-4B9A-A305-7D610D04A22E}" type="slidenum">
              <a:rPr lang="en-US"/>
              <a:pPr/>
              <a:t>19</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See pages 50-52 of manual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136BC83-C29F-497C-AAE9-4B9ADAE43D51}" type="slidenum">
              <a:rPr lang="en-US"/>
              <a:pPr/>
              <a:t>2</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See page 45 of manual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B457991-26FC-4867-A6B3-7EA92F3A5A83}" type="slidenum">
              <a:rPr lang="en-US"/>
              <a:pPr/>
              <a:t>20</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See page 50 of manual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BC3C854-5992-4E04-B299-0796B57C7451}" type="slidenum">
              <a:rPr lang="en-US"/>
              <a:pPr/>
              <a:t>21</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See page 51 of manual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2BB0DD4-BC4E-4B50-BE1C-BBE382F95279}" type="slidenum">
              <a:rPr lang="en-US"/>
              <a:pPr/>
              <a:t>22</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See page 51 of manual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89749C4-5615-4D2F-A854-070C80CDD1DF}" type="slidenum">
              <a:rPr lang="en-US"/>
              <a:pPr/>
              <a:t>23</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See page 51 of manual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CB55A3A-B045-4736-9E0D-864C40FFCE21}" type="slidenum">
              <a:rPr lang="en-US"/>
              <a:pPr/>
              <a:t>24</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See page 51 of manual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DBD6F1F-B00B-48FC-BDC7-6EF2B5AF8084}" type="slidenum">
              <a:rPr lang="en-US"/>
              <a:pPr/>
              <a:t>25</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t>See page 51 of manual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FFEE220-EC04-4B58-94BD-1F38899DC227}" type="slidenum">
              <a:rPr lang="en-US"/>
              <a:pPr/>
              <a:t>26</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See page 52 of manual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03028F2-5180-4BC8-ABD6-C67CB5F3508C}" type="slidenum">
              <a:rPr lang="en-US"/>
              <a:pPr/>
              <a:t>27</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t>See page 52 of manual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8A557AB-51B9-45BB-8938-F4A4F1D4DEFA}" type="slidenum">
              <a:rPr lang="en-US"/>
              <a:pPr/>
              <a:t>28</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See page 52 of manual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0A44FD3-55B7-416A-8560-E3A87FB804D7}" type="slidenum">
              <a:rPr lang="en-US"/>
              <a:pPr/>
              <a:t>29</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t>See page 52 of manual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9D9E43A-3407-4280-A243-42BB8F5D60DD}" type="slidenum">
              <a:rPr lang="en-US"/>
              <a:pPr/>
              <a:t>3</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See page 46 of manual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CA434E2-44F8-453B-8042-B9D430BA83E1}" type="slidenum">
              <a:rPr lang="en-US"/>
              <a:pPr/>
              <a:t>30</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See page 52 of manual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B8A2630-C291-45E0-8EBB-68972EAFEDD0}" type="slidenum">
              <a:rPr lang="en-US"/>
              <a:pPr/>
              <a:t>31</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t>See page 52 of manual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1793D5F-DB92-40EF-A702-51CBB6D4286A}" type="slidenum">
              <a:rPr lang="en-US"/>
              <a:pPr/>
              <a:t>32</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See page 53 of manual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E8A6651-B586-4B72-9D7C-8C13D733040C}" type="slidenum">
              <a:rPr lang="en-US"/>
              <a:pPr/>
              <a:t>33</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t>See page 53 of manual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732E7B6-0B44-4B48-89CF-A3B306FFEB69}" type="slidenum">
              <a:rPr lang="en-US"/>
              <a:pPr/>
              <a:t>34</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See page 54 of manual</a:t>
            </a:r>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7A5A550-F08D-439E-B6F0-8A7B8FA3287E}" type="slidenum">
              <a:rPr lang="en-US"/>
              <a:pPr/>
              <a:t>35</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t>See page 54 of manual</a:t>
            </a:r>
          </a:p>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7EC9E98-C29D-47DA-89A0-5A795B6D8C5D}" type="slidenum">
              <a:rPr lang="en-US"/>
              <a:pPr/>
              <a:t>36</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See page 54 of manual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FBC9A2C-A52B-4792-8D53-632026F3B2AE}" type="slidenum">
              <a:rPr lang="en-US"/>
              <a:pPr/>
              <a:t>37</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See page 54 of manual</a:t>
            </a:r>
          </a:p>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90978E89-E3B9-4C76-BB45-A404E0801D41}" type="slidenum">
              <a:rPr lang="en-US"/>
              <a:pPr/>
              <a:t>38</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See page 55 of manual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F3D5511A-2B39-44CF-BA15-52F4203ACBE3}" type="slidenum">
              <a:rPr lang="en-US"/>
              <a:pPr/>
              <a:t>39</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See page 55 of manual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1D54E62-8362-4AD6-B7B2-47C2E7DF4F0D}" type="slidenum">
              <a:rPr lang="en-US"/>
              <a:pPr/>
              <a:t>4</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See page 47 of manual</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20213C3-A1AB-4B10-80E2-99273A562777}" type="slidenum">
              <a:rPr lang="en-US"/>
              <a:pPr/>
              <a:t>40</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mtClean="0"/>
              <a:t>See page 55 of manual</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BB75DC3-9E87-433E-8CB8-A55FD077CC82}" type="slidenum">
              <a:rPr lang="en-US"/>
              <a:pPr/>
              <a:t>41</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smtClean="0"/>
              <a:t>See page 55 of manual</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B9ACBE9-DADB-4D5E-8FEC-E1329F17D28B}" type="slidenum">
              <a:rPr lang="en-US"/>
              <a:pPr/>
              <a:t>42</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See page 55 of manual</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D1F2DFB-6C4B-43F1-96C6-3DF40AB630C0}" type="slidenum">
              <a:rPr lang="en-US"/>
              <a:pPr/>
              <a:t>43</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smtClean="0"/>
              <a:t>See page 55 of manual</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2EDDE89-73AB-465B-BB96-2C7570FECB1A}" type="slidenum">
              <a:rPr lang="en-US"/>
              <a:pPr/>
              <a:t>44</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smtClean="0"/>
              <a:t>f) a, b, c and d above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FDD09FB-F830-4480-AAD8-ED2F3C44FB9A}" type="slidenum">
              <a:rPr lang="en-US"/>
              <a:pPr/>
              <a:t>45</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smtClean="0"/>
              <a:t>f) a, b, c and d above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C3FBE6F-65FE-42E0-BA81-EB549ACAC235}" type="slidenum">
              <a:rPr lang="en-US"/>
              <a:pPr/>
              <a:t>46</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smtClean="0"/>
              <a:t>2. False, 3. True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7E3FCEC2-9431-4B48-A918-47697FD1C388}" type="slidenum">
              <a:rPr lang="en-US"/>
              <a:pPr/>
              <a:t>47</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mtClean="0"/>
              <a:t>2. False, 3. True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C2863AFE-3D7D-460E-ABA4-956150B1094E}" type="slidenum">
              <a:rPr lang="en-US"/>
              <a:pPr/>
              <a:t>48</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t>4. True, 5. False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BB2BE17-B4B9-462E-AB3E-8EC09C54250D}" type="slidenum">
              <a:rPr lang="en-US"/>
              <a:pPr/>
              <a:t>49</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smtClean="0"/>
              <a:t>4. True, 5. False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7DA1B3C-7569-4109-857F-A3DDCE32BCCC}" type="slidenum">
              <a:rPr lang="en-US"/>
              <a:pPr/>
              <a:t>5</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See page 47 of manual</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7419297-446F-4FBA-9642-53F0D531B089}" type="slidenum">
              <a:rPr lang="en-US"/>
              <a:pPr/>
              <a:t>50</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smtClean="0"/>
              <a:t>f) a, b, c and d above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33DF6E4-9119-485E-8FAA-6F3DAA1181A4}" type="slidenum">
              <a:rPr lang="en-US"/>
              <a:pPr/>
              <a:t>51</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smtClean="0"/>
              <a:t>f) a, b, c and d above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F633B705-EA8F-4D95-A31E-2298009D668A}" type="slidenum">
              <a:rPr lang="en-US"/>
              <a:pPr/>
              <a:t>52</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smtClean="0"/>
              <a:t>7. True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3693757A-12EC-424F-B18F-AC31AFEEB96C}" type="slidenum">
              <a:rPr lang="en-US"/>
              <a:pPr/>
              <a:t>53</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smtClean="0"/>
              <a:t>7. True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F62A4AE-6FE5-46F3-936D-6C2902E325CC}" type="slidenum">
              <a:rPr lang="en-US"/>
              <a:pPr/>
              <a:t>54</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smtClean="0"/>
              <a:t>g) all of the above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585CE320-602B-4C08-A384-850F645F1CBA}" type="slidenum">
              <a:rPr lang="en-US"/>
              <a:pPr/>
              <a:t>55</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mtClean="0"/>
              <a:t>g) all of the above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endParaRPr lang="en-US" smtClean="0"/>
          </a:p>
        </p:txBody>
      </p:sp>
      <p:sp>
        <p:nvSpPr>
          <p:cNvPr id="118788" name="Slide Number Placeholder 3"/>
          <p:cNvSpPr>
            <a:spLocks noGrp="1"/>
          </p:cNvSpPr>
          <p:nvPr>
            <p:ph type="sldNum" sz="quarter" idx="5"/>
          </p:nvPr>
        </p:nvSpPr>
        <p:spPr>
          <a:noFill/>
        </p:spPr>
        <p:txBody>
          <a:bodyPr/>
          <a:lstStyle/>
          <a:p>
            <a:fld id="{31107572-E995-4D2D-8621-46640AA34BA4}" type="slidenum">
              <a:rPr lang="en-US"/>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smtClean="0"/>
          </a:p>
        </p:txBody>
      </p:sp>
      <p:sp>
        <p:nvSpPr>
          <p:cNvPr id="119812" name="Slide Number Placeholder 3"/>
          <p:cNvSpPr>
            <a:spLocks noGrp="1"/>
          </p:cNvSpPr>
          <p:nvPr>
            <p:ph type="sldNum" sz="quarter" idx="5"/>
          </p:nvPr>
        </p:nvSpPr>
        <p:spPr>
          <a:noFill/>
        </p:spPr>
        <p:txBody>
          <a:bodyPr/>
          <a:lstStyle/>
          <a:p>
            <a:fld id="{5FABA483-5EE8-4FDA-AC48-F3391F9AC16D}" type="slidenum">
              <a:rPr lang="en-US"/>
              <a:pPr/>
              <a:t>57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6B95605-D9D2-4E04-9325-C344FDF3EECD}" type="slidenum">
              <a:rPr lang="en-US"/>
              <a:pPr/>
              <a:t>6</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See page 47 and Appendix (checklist) of manual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2E70399-3677-4002-B37F-8D75F1B1C029}" type="slidenum">
              <a:rPr lang="en-US"/>
              <a:pPr/>
              <a:t>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See page 48 of manual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35DAF05-68C6-486B-93FB-51E4A4C58208}" type="slidenum">
              <a:rPr lang="en-US"/>
              <a:pPr/>
              <a:t>8</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See page 48 of manual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4F02EC0-089F-433C-BC07-302868F2E796}" type="slidenum">
              <a:rPr lang="en-US"/>
              <a:pPr/>
              <a:t>9</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See page 48 of manual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820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82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r>
              <a:rPr lang="en-US"/>
              <a:t>International Association of Snowmobile Administrators</a:t>
            </a:r>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23B3DCCA-61B0-4F78-A300-6E7B241ED7E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7618E35-9A96-405D-BAA8-427F4A0F414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6B398CD-7179-4D15-A639-E91445CF23B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3327BC3-3108-41F6-A00E-D5A975925B6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E65BDC5-C3EA-4F58-944F-34BDA59CAFA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397EEBA-E354-4755-B81A-135B75A96A74}"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D4F1315-2981-4120-87B0-CFC1477D5C4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B7235AD-A768-4E6D-88E7-39D825AEF97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5B06A5F-8183-4A3C-A638-6EBEF5DD510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0B9D4B3-B5E1-46A8-A044-F4710339941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02FA0EE3-F570-4817-AC74-6767BD13B66C}"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894FD984-14EA-4193-9F12-AA2C3897BD5F}"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2C2B99C2-F3A8-4984-AF07-66728192409E}"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7854203-8F9D-4C2C-A4D3-AB7FF00024C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B98983A-CDF9-4571-A042-14225AA1291C}"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17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5A016B78-AB46-47EB-B3F1-4740B8DFBA49}"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71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71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71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717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71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71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18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718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82" name="Rectangle 14"/>
          <p:cNvSpPr>
            <a:spLocks noGrp="1" noChangeArrowheads="1"/>
          </p:cNvSpPr>
          <p:nvPr>
            <p:ph type="ftr" sz="quarter" idx="3"/>
          </p:nvPr>
        </p:nvSpPr>
        <p:spPr bwMode="auto">
          <a:xfrm>
            <a:off x="2514600" y="6248400"/>
            <a:ext cx="4343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atin typeface="Arial" charset="0"/>
              </a:defRPr>
            </a:lvl1pPr>
          </a:lstStyle>
          <a:p>
            <a:pPr>
              <a:defRPr/>
            </a:pPr>
            <a:r>
              <a:rPr lang="en-US"/>
              <a:t>International Association of Snowmobile Administrators</a:t>
            </a:r>
          </a:p>
        </p:txBody>
      </p:sp>
      <p:sp>
        <p:nvSpPr>
          <p:cNvPr id="718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80"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Trailswork@aol.com"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hyperlink" Target="http://www.snowiasa.org/"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6"/>
          <p:cNvSpPr>
            <a:spLocks noGrp="1"/>
          </p:cNvSpPr>
          <p:nvPr>
            <p:ph type="ftr" sz="quarter" idx="12"/>
          </p:nvPr>
        </p:nvSpPr>
        <p:spPr>
          <a:noFill/>
        </p:spPr>
        <p:txBody>
          <a:bodyPr/>
          <a:lstStyle/>
          <a:p>
            <a:r>
              <a:rPr lang="en-US"/>
              <a:t>International Association of Snowmobile Administrators</a:t>
            </a:r>
          </a:p>
        </p:txBody>
      </p:sp>
      <p:sp>
        <p:nvSpPr>
          <p:cNvPr id="129026" name="Rectangle 2"/>
          <p:cNvSpPr>
            <a:spLocks noGrp="1" noRot="1" noChangeArrowheads="1"/>
          </p:cNvSpPr>
          <p:nvPr>
            <p:ph type="title"/>
          </p:nvPr>
        </p:nvSpPr>
        <p:spPr>
          <a:xfrm>
            <a:off x="457200" y="1676400"/>
            <a:ext cx="8229600" cy="1752600"/>
          </a:xfrm>
        </p:spPr>
        <p:txBody>
          <a:bodyPr/>
          <a:lstStyle/>
          <a:p>
            <a:pPr eaLnBrk="1" hangingPunct="1">
              <a:defRPr/>
            </a:pPr>
            <a:r>
              <a:rPr lang="en-US" sz="5400" smtClean="0">
                <a:solidFill>
                  <a:schemeClr val="hlink"/>
                </a:solidFill>
              </a:rPr>
              <a:t>Groomer Operator Training Resource Guide</a:t>
            </a:r>
          </a:p>
        </p:txBody>
      </p:sp>
      <p:sp>
        <p:nvSpPr>
          <p:cNvPr id="129027" name="Rectangle 3"/>
          <p:cNvSpPr>
            <a:spLocks noGrp="1" noChangeArrowheads="1"/>
          </p:cNvSpPr>
          <p:nvPr>
            <p:ph type="body" sz="half" idx="1"/>
          </p:nvPr>
        </p:nvSpPr>
        <p:spPr>
          <a:xfrm>
            <a:off x="457200" y="3352800"/>
            <a:ext cx="8229600" cy="3124200"/>
          </a:xfrm>
        </p:spPr>
        <p:txBody>
          <a:bodyPr/>
          <a:lstStyle/>
          <a:p>
            <a:pPr algn="ctr" eaLnBrk="1" hangingPunct="1">
              <a:lnSpc>
                <a:spcPct val="90000"/>
              </a:lnSpc>
              <a:buFont typeface="Wingdings" pitchFamily="2" charset="2"/>
              <a:buNone/>
              <a:defRPr/>
            </a:pPr>
            <a:r>
              <a:rPr lang="en-US" sz="4000" smtClean="0"/>
              <a:t>Chapter 3:</a:t>
            </a:r>
          </a:p>
          <a:p>
            <a:pPr algn="ctr" eaLnBrk="1" hangingPunct="1">
              <a:lnSpc>
                <a:spcPct val="90000"/>
              </a:lnSpc>
              <a:buFont typeface="Wingdings" pitchFamily="2" charset="2"/>
              <a:buNone/>
              <a:defRPr/>
            </a:pPr>
            <a:r>
              <a:rPr lang="en-US" sz="4800" b="1" smtClean="0"/>
              <a:t>Managing Grooming</a:t>
            </a:r>
          </a:p>
          <a:p>
            <a:pPr algn="ctr" eaLnBrk="1" hangingPunct="1">
              <a:lnSpc>
                <a:spcPct val="90000"/>
              </a:lnSpc>
              <a:buFont typeface="Wingdings" pitchFamily="2" charset="2"/>
              <a:buNone/>
              <a:defRPr/>
            </a:pPr>
            <a:r>
              <a:rPr lang="en-US" sz="4800" b="1" smtClean="0"/>
              <a:t>Operations, Equipment,</a:t>
            </a:r>
          </a:p>
          <a:p>
            <a:pPr algn="ctr" eaLnBrk="1" hangingPunct="1">
              <a:lnSpc>
                <a:spcPct val="90000"/>
              </a:lnSpc>
              <a:buFont typeface="Wingdings" pitchFamily="2" charset="2"/>
              <a:buNone/>
              <a:defRPr/>
            </a:pPr>
            <a:r>
              <a:rPr lang="en-US" sz="4800" b="1" smtClean="0"/>
              <a:t>and Safety</a:t>
            </a:r>
          </a:p>
        </p:txBody>
      </p:sp>
      <p:pic>
        <p:nvPicPr>
          <p:cNvPr id="3077" name="Picture 4" descr="IASA"/>
          <p:cNvPicPr>
            <a:picLocks noChangeAspect="1" noChangeArrowheads="1"/>
          </p:cNvPicPr>
          <p:nvPr/>
        </p:nvPicPr>
        <p:blipFill>
          <a:blip r:embed="rId3" cstate="screen"/>
          <a:srcRect/>
          <a:stretch>
            <a:fillRect/>
          </a:stretch>
        </p:blipFill>
        <p:spPr bwMode="auto">
          <a:xfrm>
            <a:off x="1066800" y="304800"/>
            <a:ext cx="7010400" cy="12271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5"/>
          <p:cNvSpPr>
            <a:spLocks noGrp="1"/>
          </p:cNvSpPr>
          <p:nvPr>
            <p:ph type="ftr" sz="quarter" idx="12"/>
          </p:nvPr>
        </p:nvSpPr>
        <p:spPr>
          <a:noFill/>
        </p:spPr>
        <p:txBody>
          <a:bodyPr/>
          <a:lstStyle/>
          <a:p>
            <a:r>
              <a:rPr lang="en-US"/>
              <a:t>International Association of Snowmobile Administrators</a:t>
            </a:r>
          </a:p>
        </p:txBody>
      </p:sp>
      <p:sp>
        <p:nvSpPr>
          <p:cNvPr id="29698" name="Rectangle 2"/>
          <p:cNvSpPr>
            <a:spLocks noGrp="1" noRot="1" noChangeArrowheads="1"/>
          </p:cNvSpPr>
          <p:nvPr>
            <p:ph type="title"/>
          </p:nvPr>
        </p:nvSpPr>
        <p:spPr>
          <a:xfrm>
            <a:off x="457200" y="274638"/>
            <a:ext cx="8229600" cy="944562"/>
          </a:xfrm>
        </p:spPr>
        <p:txBody>
          <a:bodyPr/>
          <a:lstStyle/>
          <a:p>
            <a:pPr eaLnBrk="1" hangingPunct="1">
              <a:defRPr/>
            </a:pPr>
            <a:r>
              <a:rPr lang="en-US" smtClean="0">
                <a:solidFill>
                  <a:schemeClr val="hlink"/>
                </a:solidFill>
              </a:rPr>
              <a:t>Essential Tools to Always Carry</a:t>
            </a:r>
          </a:p>
        </p:txBody>
      </p:sp>
      <p:sp>
        <p:nvSpPr>
          <p:cNvPr id="29699" name="Rectangle 3"/>
          <p:cNvSpPr>
            <a:spLocks noGrp="1" noChangeArrowheads="1"/>
          </p:cNvSpPr>
          <p:nvPr>
            <p:ph type="body" idx="1"/>
          </p:nvPr>
        </p:nvSpPr>
        <p:spPr>
          <a:xfrm>
            <a:off x="457200" y="1295400"/>
            <a:ext cx="8229600" cy="4830763"/>
          </a:xfrm>
        </p:spPr>
        <p:txBody>
          <a:bodyPr/>
          <a:lstStyle/>
          <a:p>
            <a:pPr eaLnBrk="1" hangingPunct="1">
              <a:defRPr/>
            </a:pPr>
            <a:r>
              <a:rPr lang="en-US" smtClean="0"/>
              <a:t>Axe</a:t>
            </a:r>
          </a:p>
          <a:p>
            <a:pPr eaLnBrk="1" hangingPunct="1">
              <a:defRPr/>
            </a:pPr>
            <a:r>
              <a:rPr lang="en-US" smtClean="0"/>
              <a:t>Chainsaw</a:t>
            </a:r>
          </a:p>
          <a:p>
            <a:pPr eaLnBrk="1" hangingPunct="1">
              <a:defRPr/>
            </a:pPr>
            <a:r>
              <a:rPr lang="en-US" smtClean="0"/>
              <a:t>Jack</a:t>
            </a:r>
          </a:p>
          <a:p>
            <a:pPr eaLnBrk="1" hangingPunct="1">
              <a:defRPr/>
            </a:pPr>
            <a:r>
              <a:rPr lang="en-US" smtClean="0"/>
              <a:t>Snow Shovel</a:t>
            </a:r>
          </a:p>
          <a:p>
            <a:pPr eaLnBrk="1" hangingPunct="1">
              <a:defRPr/>
            </a:pPr>
            <a:r>
              <a:rPr lang="en-US" smtClean="0"/>
              <a:t>Chain/Tow Strap</a:t>
            </a:r>
          </a:p>
          <a:p>
            <a:pPr eaLnBrk="1" hangingPunct="1">
              <a:defRPr/>
            </a:pPr>
            <a:r>
              <a:rPr lang="en-US" smtClean="0"/>
              <a:t>Come-Along or Winch</a:t>
            </a:r>
          </a:p>
          <a:p>
            <a:pPr eaLnBrk="1" hangingPunct="1">
              <a:defRPr/>
            </a:pPr>
            <a:r>
              <a:rPr lang="en-US" smtClean="0"/>
              <a:t>Rope</a:t>
            </a:r>
          </a:p>
          <a:p>
            <a:pPr eaLnBrk="1" hangingPunct="1">
              <a:defRPr/>
            </a:pPr>
            <a:r>
              <a:rPr lang="en-US" smtClean="0"/>
              <a:t>Flashlight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6"/>
          <p:cNvSpPr>
            <a:spLocks noGrp="1"/>
          </p:cNvSpPr>
          <p:nvPr>
            <p:ph type="ftr" sz="quarter" idx="12"/>
          </p:nvPr>
        </p:nvSpPr>
        <p:spPr>
          <a:noFill/>
        </p:spPr>
        <p:txBody>
          <a:bodyPr/>
          <a:lstStyle/>
          <a:p>
            <a:r>
              <a:rPr lang="en-US"/>
              <a:t>International Association of Snowmobile Administrators</a:t>
            </a:r>
          </a:p>
        </p:txBody>
      </p:sp>
      <p:sp>
        <p:nvSpPr>
          <p:cNvPr id="30722" name="Rectangle 2"/>
          <p:cNvSpPr>
            <a:spLocks noGrp="1" noRot="1" noChangeArrowheads="1"/>
          </p:cNvSpPr>
          <p:nvPr>
            <p:ph type="title"/>
          </p:nvPr>
        </p:nvSpPr>
        <p:spPr/>
        <p:txBody>
          <a:bodyPr/>
          <a:lstStyle/>
          <a:p>
            <a:pPr eaLnBrk="1" hangingPunct="1">
              <a:defRPr/>
            </a:pPr>
            <a:r>
              <a:rPr lang="en-US" sz="4000" smtClean="0">
                <a:solidFill>
                  <a:schemeClr val="hlink"/>
                </a:solidFill>
              </a:rPr>
              <a:t>Safety/Emergency Equipment to Also Consider Carrying in Groomer</a:t>
            </a:r>
          </a:p>
        </p:txBody>
      </p:sp>
      <p:sp>
        <p:nvSpPr>
          <p:cNvPr id="30724" name="Rectangle 4"/>
          <p:cNvSpPr>
            <a:spLocks noGrp="1" noChangeArrowheads="1"/>
          </p:cNvSpPr>
          <p:nvPr>
            <p:ph type="body" sz="half" idx="1"/>
          </p:nvPr>
        </p:nvSpPr>
        <p:spPr/>
        <p:txBody>
          <a:bodyPr/>
          <a:lstStyle/>
          <a:p>
            <a:pPr eaLnBrk="1" hangingPunct="1">
              <a:lnSpc>
                <a:spcPct val="90000"/>
              </a:lnSpc>
              <a:defRPr/>
            </a:pPr>
            <a:r>
              <a:rPr lang="en-US" sz="3200" smtClean="0"/>
              <a:t>First Aid Kit</a:t>
            </a:r>
          </a:p>
          <a:p>
            <a:pPr eaLnBrk="1" hangingPunct="1">
              <a:lnSpc>
                <a:spcPct val="90000"/>
              </a:lnSpc>
              <a:defRPr/>
            </a:pPr>
            <a:r>
              <a:rPr lang="en-US" sz="3200" smtClean="0"/>
              <a:t>Foil Blanket</a:t>
            </a:r>
          </a:p>
          <a:p>
            <a:pPr eaLnBrk="1" hangingPunct="1">
              <a:lnSpc>
                <a:spcPct val="90000"/>
              </a:lnSpc>
              <a:defRPr/>
            </a:pPr>
            <a:r>
              <a:rPr lang="en-US" sz="3200" smtClean="0"/>
              <a:t>Flares</a:t>
            </a:r>
          </a:p>
          <a:p>
            <a:pPr eaLnBrk="1" hangingPunct="1">
              <a:lnSpc>
                <a:spcPct val="90000"/>
              </a:lnSpc>
              <a:defRPr/>
            </a:pPr>
            <a:r>
              <a:rPr lang="en-US" sz="3200" smtClean="0"/>
              <a:t>Spare Clothing</a:t>
            </a:r>
          </a:p>
          <a:p>
            <a:pPr eaLnBrk="1" hangingPunct="1">
              <a:lnSpc>
                <a:spcPct val="90000"/>
              </a:lnSpc>
              <a:defRPr/>
            </a:pPr>
            <a:r>
              <a:rPr lang="en-US" sz="3200" smtClean="0"/>
              <a:t>Towels</a:t>
            </a:r>
          </a:p>
          <a:p>
            <a:pPr eaLnBrk="1" hangingPunct="1">
              <a:lnSpc>
                <a:spcPct val="90000"/>
              </a:lnSpc>
              <a:defRPr/>
            </a:pPr>
            <a:r>
              <a:rPr lang="en-US" sz="3200" smtClean="0"/>
              <a:t>Hand Cleaner</a:t>
            </a:r>
          </a:p>
          <a:p>
            <a:pPr eaLnBrk="1" hangingPunct="1">
              <a:lnSpc>
                <a:spcPct val="90000"/>
              </a:lnSpc>
              <a:defRPr/>
            </a:pPr>
            <a:r>
              <a:rPr lang="en-US" sz="3200" smtClean="0"/>
              <a:t>Oil</a:t>
            </a:r>
          </a:p>
          <a:p>
            <a:pPr eaLnBrk="1" hangingPunct="1">
              <a:lnSpc>
                <a:spcPct val="90000"/>
              </a:lnSpc>
              <a:defRPr/>
            </a:pPr>
            <a:r>
              <a:rPr lang="en-US" sz="3200" smtClean="0"/>
              <a:t>Sledge Hammer</a:t>
            </a:r>
          </a:p>
        </p:txBody>
      </p:sp>
      <p:sp>
        <p:nvSpPr>
          <p:cNvPr id="30725" name="Rectangle 5"/>
          <p:cNvSpPr>
            <a:spLocks noGrp="1" noChangeArrowheads="1"/>
          </p:cNvSpPr>
          <p:nvPr>
            <p:ph type="body" sz="half" idx="2"/>
          </p:nvPr>
        </p:nvSpPr>
        <p:spPr/>
        <p:txBody>
          <a:bodyPr/>
          <a:lstStyle/>
          <a:p>
            <a:pPr eaLnBrk="1" hangingPunct="1">
              <a:lnSpc>
                <a:spcPct val="90000"/>
              </a:lnSpc>
              <a:defRPr/>
            </a:pPr>
            <a:r>
              <a:rPr lang="en-US" sz="3200" smtClean="0"/>
              <a:t>Spare Batteries</a:t>
            </a:r>
          </a:p>
          <a:p>
            <a:pPr eaLnBrk="1" hangingPunct="1">
              <a:lnSpc>
                <a:spcPct val="90000"/>
              </a:lnSpc>
              <a:defRPr/>
            </a:pPr>
            <a:r>
              <a:rPr lang="en-US" sz="3200" smtClean="0"/>
              <a:t>Weatherproof Matches</a:t>
            </a:r>
          </a:p>
          <a:p>
            <a:pPr eaLnBrk="1" hangingPunct="1">
              <a:lnSpc>
                <a:spcPct val="90000"/>
              </a:lnSpc>
              <a:defRPr/>
            </a:pPr>
            <a:r>
              <a:rPr lang="en-US" sz="3200" smtClean="0"/>
              <a:t>Hydraulic Hoses/Fittings</a:t>
            </a:r>
          </a:p>
          <a:p>
            <a:pPr eaLnBrk="1" hangingPunct="1">
              <a:lnSpc>
                <a:spcPct val="90000"/>
              </a:lnSpc>
              <a:defRPr/>
            </a:pPr>
            <a:r>
              <a:rPr lang="en-US" sz="3200" smtClean="0"/>
              <a:t>Tools</a:t>
            </a:r>
          </a:p>
          <a:p>
            <a:pPr eaLnBrk="1" hangingPunct="1">
              <a:lnSpc>
                <a:spcPct val="90000"/>
              </a:lnSpc>
              <a:defRPr/>
            </a:pPr>
            <a:r>
              <a:rPr lang="en-US" sz="3200" smtClean="0"/>
              <a:t>Snow Scraper</a:t>
            </a:r>
          </a:p>
          <a:p>
            <a:pPr eaLnBrk="1" hangingPunct="1">
              <a:lnSpc>
                <a:spcPct val="90000"/>
              </a:lnSpc>
              <a:defRPr/>
            </a:pPr>
            <a:r>
              <a:rPr lang="en-US" sz="3200" smtClean="0"/>
              <a:t>Hi-Lift Jack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6"/>
          <p:cNvSpPr>
            <a:spLocks noGrp="1"/>
          </p:cNvSpPr>
          <p:nvPr>
            <p:ph type="ftr" sz="quarter" idx="12"/>
          </p:nvPr>
        </p:nvSpPr>
        <p:spPr>
          <a:noFill/>
        </p:spPr>
        <p:txBody>
          <a:bodyPr/>
          <a:lstStyle/>
          <a:p>
            <a:r>
              <a:rPr lang="en-US"/>
              <a:t>International Association of Snowmobile Administrators</a:t>
            </a:r>
          </a:p>
        </p:txBody>
      </p:sp>
      <p:sp>
        <p:nvSpPr>
          <p:cNvPr id="32770" name="Rectangle 2"/>
          <p:cNvSpPr>
            <a:spLocks noGrp="1" noRot="1" noChangeArrowheads="1"/>
          </p:cNvSpPr>
          <p:nvPr>
            <p:ph type="title"/>
          </p:nvPr>
        </p:nvSpPr>
        <p:spPr/>
        <p:txBody>
          <a:bodyPr/>
          <a:lstStyle/>
          <a:p>
            <a:pPr eaLnBrk="1" hangingPunct="1">
              <a:defRPr/>
            </a:pPr>
            <a:r>
              <a:rPr lang="en-US" sz="4000" smtClean="0">
                <a:solidFill>
                  <a:schemeClr val="hlink"/>
                </a:solidFill>
              </a:rPr>
              <a:t>Safety/Emergency Equipment to Also Consider Carrying in Groomer</a:t>
            </a:r>
          </a:p>
        </p:txBody>
      </p:sp>
      <p:sp>
        <p:nvSpPr>
          <p:cNvPr id="32771" name="Rectangle 3"/>
          <p:cNvSpPr>
            <a:spLocks noGrp="1" noChangeArrowheads="1"/>
          </p:cNvSpPr>
          <p:nvPr>
            <p:ph type="body" sz="half" idx="1"/>
          </p:nvPr>
        </p:nvSpPr>
        <p:spPr/>
        <p:txBody>
          <a:bodyPr/>
          <a:lstStyle/>
          <a:p>
            <a:pPr eaLnBrk="1" hangingPunct="1">
              <a:defRPr/>
            </a:pPr>
            <a:r>
              <a:rPr lang="en-US" sz="3200" smtClean="0"/>
              <a:t>Extra Fuel</a:t>
            </a:r>
          </a:p>
          <a:p>
            <a:pPr eaLnBrk="1" hangingPunct="1">
              <a:defRPr/>
            </a:pPr>
            <a:r>
              <a:rPr lang="en-US" sz="3200" smtClean="0"/>
              <a:t>Orange Spray Paint</a:t>
            </a:r>
          </a:p>
          <a:p>
            <a:pPr eaLnBrk="1" hangingPunct="1">
              <a:defRPr/>
            </a:pPr>
            <a:r>
              <a:rPr lang="en-US" sz="3200" smtClean="0"/>
              <a:t>Fire Extinguisher</a:t>
            </a:r>
          </a:p>
          <a:p>
            <a:pPr eaLnBrk="1" hangingPunct="1">
              <a:defRPr/>
            </a:pPr>
            <a:r>
              <a:rPr lang="en-US" sz="3200" smtClean="0"/>
              <a:t>Chains</a:t>
            </a:r>
          </a:p>
          <a:p>
            <a:pPr eaLnBrk="1" hangingPunct="1">
              <a:defRPr/>
            </a:pPr>
            <a:r>
              <a:rPr lang="en-US" sz="3200" smtClean="0"/>
              <a:t>Pry Bar</a:t>
            </a:r>
          </a:p>
          <a:p>
            <a:pPr eaLnBrk="1" hangingPunct="1">
              <a:defRPr/>
            </a:pPr>
            <a:r>
              <a:rPr lang="en-US" sz="3200" smtClean="0"/>
              <a:t>Paper</a:t>
            </a:r>
          </a:p>
          <a:p>
            <a:pPr eaLnBrk="1" hangingPunct="1">
              <a:defRPr/>
            </a:pPr>
            <a:r>
              <a:rPr lang="en-US" sz="3200" smtClean="0"/>
              <a:t>Plate for Jack</a:t>
            </a:r>
          </a:p>
          <a:p>
            <a:pPr eaLnBrk="1" hangingPunct="1">
              <a:defRPr/>
            </a:pPr>
            <a:endParaRPr lang="en-US" sz="3200" smtClean="0"/>
          </a:p>
        </p:txBody>
      </p:sp>
      <p:sp>
        <p:nvSpPr>
          <p:cNvPr id="32772" name="Rectangle 4"/>
          <p:cNvSpPr>
            <a:spLocks noGrp="1" noChangeArrowheads="1"/>
          </p:cNvSpPr>
          <p:nvPr>
            <p:ph type="body" sz="half" idx="2"/>
          </p:nvPr>
        </p:nvSpPr>
        <p:spPr/>
        <p:txBody>
          <a:bodyPr/>
          <a:lstStyle/>
          <a:p>
            <a:pPr eaLnBrk="1" hangingPunct="1">
              <a:lnSpc>
                <a:spcPct val="90000"/>
              </a:lnSpc>
              <a:defRPr/>
            </a:pPr>
            <a:r>
              <a:rPr lang="en-US" sz="3200" smtClean="0"/>
              <a:t>Tree Strap</a:t>
            </a:r>
          </a:p>
          <a:p>
            <a:pPr eaLnBrk="1" hangingPunct="1">
              <a:lnSpc>
                <a:spcPct val="90000"/>
              </a:lnSpc>
              <a:defRPr/>
            </a:pPr>
            <a:r>
              <a:rPr lang="en-US" sz="3200" smtClean="0"/>
              <a:t>Stakes</a:t>
            </a:r>
          </a:p>
          <a:p>
            <a:pPr eaLnBrk="1" hangingPunct="1">
              <a:lnSpc>
                <a:spcPct val="90000"/>
              </a:lnSpc>
              <a:defRPr/>
            </a:pPr>
            <a:r>
              <a:rPr lang="en-US" sz="3200" smtClean="0"/>
              <a:t>Butane Torch/Heater</a:t>
            </a:r>
          </a:p>
          <a:p>
            <a:pPr eaLnBrk="1" hangingPunct="1">
              <a:lnSpc>
                <a:spcPct val="90000"/>
              </a:lnSpc>
              <a:defRPr/>
            </a:pPr>
            <a:r>
              <a:rPr lang="en-US" sz="3200" smtClean="0"/>
              <a:t>At least 4 – 14” High-Visibility Traffic Cones</a:t>
            </a:r>
          </a:p>
          <a:p>
            <a:pPr eaLnBrk="1" hangingPunct="1">
              <a:lnSpc>
                <a:spcPct val="90000"/>
              </a:lnSpc>
              <a:defRPr/>
            </a:pPr>
            <a:r>
              <a:rPr lang="en-US" sz="3200" smtClean="0"/>
              <a:t>High Energy Food</a:t>
            </a:r>
          </a:p>
          <a:p>
            <a:pPr eaLnBrk="1" hangingPunct="1">
              <a:lnSpc>
                <a:spcPct val="90000"/>
              </a:lnSpc>
              <a:defRPr/>
            </a:pPr>
            <a:r>
              <a:rPr lang="en-US" sz="3200" smtClean="0"/>
              <a:t>Drinking Water</a:t>
            </a:r>
          </a:p>
          <a:p>
            <a:pPr eaLnBrk="1" hangingPunct="1">
              <a:lnSpc>
                <a:spcPct val="90000"/>
              </a:lnSpc>
              <a:buFont typeface="Wingdings" pitchFamily="2" charset="2"/>
              <a:buNone/>
              <a:defRPr/>
            </a:pPr>
            <a:endParaRPr lang="en-US" sz="32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5"/>
          <p:cNvSpPr>
            <a:spLocks noGrp="1"/>
          </p:cNvSpPr>
          <p:nvPr>
            <p:ph type="ftr" sz="quarter" idx="12"/>
          </p:nvPr>
        </p:nvSpPr>
        <p:spPr>
          <a:noFill/>
        </p:spPr>
        <p:txBody>
          <a:bodyPr/>
          <a:lstStyle/>
          <a:p>
            <a:r>
              <a:rPr lang="en-US"/>
              <a:t>International Association of Snowmobile Administrators</a:t>
            </a:r>
          </a:p>
        </p:txBody>
      </p:sp>
      <p:sp>
        <p:nvSpPr>
          <p:cNvPr id="37890"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Operator Safety</a:t>
            </a:r>
          </a:p>
        </p:txBody>
      </p:sp>
      <p:sp>
        <p:nvSpPr>
          <p:cNvPr id="37891" name="Rectangle 3"/>
          <p:cNvSpPr>
            <a:spLocks noGrp="1" noChangeArrowheads="1"/>
          </p:cNvSpPr>
          <p:nvPr>
            <p:ph type="body" idx="1"/>
          </p:nvPr>
        </p:nvSpPr>
        <p:spPr>
          <a:xfrm>
            <a:off x="457200" y="1219200"/>
            <a:ext cx="8229600" cy="4906963"/>
          </a:xfrm>
        </p:spPr>
        <p:txBody>
          <a:bodyPr/>
          <a:lstStyle/>
          <a:p>
            <a:pPr eaLnBrk="1" hangingPunct="1">
              <a:defRPr/>
            </a:pPr>
            <a:r>
              <a:rPr lang="en-US" sz="4000" b="1" smtClean="0">
                <a:solidFill>
                  <a:schemeClr val="hlink"/>
                </a:solidFill>
              </a:rPr>
              <a:t>Avoid grooming across ice</a:t>
            </a:r>
            <a:r>
              <a:rPr lang="en-US" sz="3600" smtClean="0"/>
              <a:t> – many jurisdictions prohibit ice crossings. </a:t>
            </a:r>
          </a:p>
          <a:p>
            <a:pPr eaLnBrk="1" hangingPunct="1">
              <a:defRPr/>
            </a:pPr>
            <a:r>
              <a:rPr lang="en-US" sz="3600" smtClean="0"/>
              <a:t>If necessary, establish procedures to test and monitor ice thickness and quality. Also consider installing an escape hatch (sun roof) for emergency operator exit in the event tractor falls through the ice.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2"/>
          </p:nvPr>
        </p:nvSpPr>
        <p:spPr>
          <a:noFill/>
        </p:spPr>
        <p:txBody>
          <a:bodyPr/>
          <a:lstStyle/>
          <a:p>
            <a:r>
              <a:rPr lang="en-US"/>
              <a:t>International Association of Snowmobile Administrators</a:t>
            </a:r>
          </a:p>
        </p:txBody>
      </p:sp>
      <p:sp>
        <p:nvSpPr>
          <p:cNvPr id="39938"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Operator Safety</a:t>
            </a:r>
          </a:p>
        </p:txBody>
      </p:sp>
      <p:sp>
        <p:nvSpPr>
          <p:cNvPr id="39939" name="Rectangle 3"/>
          <p:cNvSpPr>
            <a:spLocks noGrp="1" noChangeArrowheads="1"/>
          </p:cNvSpPr>
          <p:nvPr>
            <p:ph type="body" idx="1"/>
          </p:nvPr>
        </p:nvSpPr>
        <p:spPr>
          <a:xfrm>
            <a:off x="457200" y="1295400"/>
            <a:ext cx="8229600" cy="4876800"/>
          </a:xfrm>
        </p:spPr>
        <p:txBody>
          <a:bodyPr/>
          <a:lstStyle/>
          <a:p>
            <a:pPr eaLnBrk="1" hangingPunct="1">
              <a:defRPr/>
            </a:pPr>
            <a:r>
              <a:rPr lang="en-US" sz="4000" b="1" smtClean="0">
                <a:solidFill>
                  <a:schemeClr val="hlink"/>
                </a:solidFill>
              </a:rPr>
              <a:t>Stay in communication </a:t>
            </a:r>
            <a:r>
              <a:rPr lang="en-US" sz="3600" smtClean="0"/>
              <a:t>– always carry a 2-way radio, cell phone, or satellite phone </a:t>
            </a:r>
            <a:r>
              <a:rPr lang="en-US" sz="3600" u="sng" smtClean="0"/>
              <a:t>that works in the area.</a:t>
            </a:r>
            <a:endParaRPr lang="en-US" sz="4000" u="sng" smtClean="0"/>
          </a:p>
          <a:p>
            <a:pPr eaLnBrk="1" hangingPunct="1">
              <a:defRPr/>
            </a:pPr>
            <a:r>
              <a:rPr lang="en-US" sz="4000" b="1" smtClean="0">
                <a:solidFill>
                  <a:schemeClr val="hlink"/>
                </a:solidFill>
              </a:rPr>
              <a:t>Work the plan</a:t>
            </a:r>
            <a:r>
              <a:rPr lang="en-US" sz="4000" smtClean="0"/>
              <a:t> </a:t>
            </a:r>
            <a:r>
              <a:rPr lang="en-US" sz="3600" smtClean="0"/>
              <a:t>– file a Trip Plan with route and scheduled check-in times; if an emergency occurs or contact is lost – all should stick to the plan and work it.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5"/>
          <p:cNvSpPr>
            <a:spLocks noGrp="1"/>
          </p:cNvSpPr>
          <p:nvPr>
            <p:ph type="ftr" sz="quarter" idx="12"/>
          </p:nvPr>
        </p:nvSpPr>
        <p:spPr>
          <a:noFill/>
        </p:spPr>
        <p:txBody>
          <a:bodyPr/>
          <a:lstStyle/>
          <a:p>
            <a:r>
              <a:rPr lang="en-US"/>
              <a:t>International Association of Snowmobile Administrators</a:t>
            </a:r>
          </a:p>
        </p:txBody>
      </p:sp>
      <p:sp>
        <p:nvSpPr>
          <p:cNvPr id="41986"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Operator Safety</a:t>
            </a:r>
          </a:p>
        </p:txBody>
      </p:sp>
      <p:sp>
        <p:nvSpPr>
          <p:cNvPr id="41987" name="Rectangle 3"/>
          <p:cNvSpPr>
            <a:spLocks noGrp="1" noChangeArrowheads="1"/>
          </p:cNvSpPr>
          <p:nvPr>
            <p:ph type="body" idx="1"/>
          </p:nvPr>
        </p:nvSpPr>
        <p:spPr>
          <a:xfrm>
            <a:off x="457200" y="1219200"/>
            <a:ext cx="8229600" cy="4906963"/>
          </a:xfrm>
        </p:spPr>
        <p:txBody>
          <a:bodyPr/>
          <a:lstStyle/>
          <a:p>
            <a:pPr eaLnBrk="1" hangingPunct="1">
              <a:defRPr/>
            </a:pPr>
            <a:r>
              <a:rPr lang="en-US" b="1" smtClean="0">
                <a:solidFill>
                  <a:schemeClr val="hlink"/>
                </a:solidFill>
              </a:rPr>
              <a:t>Carry extra signs for replacement</a:t>
            </a:r>
            <a:r>
              <a:rPr lang="en-US" smtClean="0"/>
              <a:t> – replacing missing signs (particularly safety and regulatory signs) helps ensure route will be safe for riders, as well as the groomer the next time it must pass through that area.</a:t>
            </a:r>
          </a:p>
          <a:p>
            <a:pPr eaLnBrk="1" hangingPunct="1">
              <a:defRPr/>
            </a:pPr>
            <a:r>
              <a:rPr lang="en-US" smtClean="0"/>
              <a:t>Groomer operator is often the most familiar with the trail’s signs, so carry extra signs, stakes, and fasteners for timely replacement of anything that is missing.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5"/>
          <p:cNvSpPr>
            <a:spLocks noGrp="1"/>
          </p:cNvSpPr>
          <p:nvPr>
            <p:ph type="ftr" sz="quarter" idx="12"/>
          </p:nvPr>
        </p:nvSpPr>
        <p:spPr>
          <a:noFill/>
        </p:spPr>
        <p:txBody>
          <a:bodyPr/>
          <a:lstStyle/>
          <a:p>
            <a:r>
              <a:rPr lang="en-US"/>
              <a:t>International Association of Snowmobile Administrators</a:t>
            </a:r>
          </a:p>
        </p:txBody>
      </p:sp>
      <p:sp>
        <p:nvSpPr>
          <p:cNvPr id="44034"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Operator Safety</a:t>
            </a:r>
          </a:p>
        </p:txBody>
      </p:sp>
      <p:sp>
        <p:nvSpPr>
          <p:cNvPr id="44035" name="Rectangle 3"/>
          <p:cNvSpPr>
            <a:spLocks noGrp="1" noChangeArrowheads="1"/>
          </p:cNvSpPr>
          <p:nvPr>
            <p:ph type="body" idx="1"/>
          </p:nvPr>
        </p:nvSpPr>
        <p:spPr>
          <a:xfrm>
            <a:off x="457200" y="1295400"/>
            <a:ext cx="8229600" cy="4830763"/>
          </a:xfrm>
        </p:spPr>
        <p:txBody>
          <a:bodyPr/>
          <a:lstStyle/>
          <a:p>
            <a:pPr eaLnBrk="1" hangingPunct="1">
              <a:defRPr/>
            </a:pPr>
            <a:r>
              <a:rPr lang="en-US" sz="4000" b="1" smtClean="0">
                <a:solidFill>
                  <a:schemeClr val="hlink"/>
                </a:solidFill>
              </a:rPr>
              <a:t>Routine preventative maintenance</a:t>
            </a:r>
            <a:r>
              <a:rPr lang="en-US" sz="4000" smtClean="0"/>
              <a:t> </a:t>
            </a:r>
            <a:r>
              <a:rPr lang="en-US" sz="3600" smtClean="0"/>
              <a:t>– the importance of effective Preventative Maintenance to safety should not be underestimated.</a:t>
            </a:r>
          </a:p>
          <a:p>
            <a:pPr eaLnBrk="1" hangingPunct="1">
              <a:defRPr/>
            </a:pPr>
            <a:r>
              <a:rPr lang="en-US" sz="3600" smtClean="0"/>
              <a:t>Well maintained equipment is far less likely to injure an operator or strand an operator in a dangerous situation.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5"/>
          <p:cNvSpPr>
            <a:spLocks noGrp="1"/>
          </p:cNvSpPr>
          <p:nvPr>
            <p:ph type="ftr" sz="quarter" idx="12"/>
          </p:nvPr>
        </p:nvSpPr>
        <p:spPr>
          <a:noFill/>
        </p:spPr>
        <p:txBody>
          <a:bodyPr/>
          <a:lstStyle/>
          <a:p>
            <a:r>
              <a:rPr lang="en-US"/>
              <a:t>International Association of Snowmobile Administrators</a:t>
            </a:r>
          </a:p>
        </p:txBody>
      </p:sp>
      <p:sp>
        <p:nvSpPr>
          <p:cNvPr id="46082"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Operator Safety</a:t>
            </a:r>
          </a:p>
        </p:txBody>
      </p:sp>
      <p:sp>
        <p:nvSpPr>
          <p:cNvPr id="46083" name="Rectangle 3"/>
          <p:cNvSpPr>
            <a:spLocks noGrp="1" noChangeArrowheads="1"/>
          </p:cNvSpPr>
          <p:nvPr>
            <p:ph type="body" idx="1"/>
          </p:nvPr>
        </p:nvSpPr>
        <p:spPr>
          <a:xfrm>
            <a:off x="457200" y="1295400"/>
            <a:ext cx="8229600" cy="4830763"/>
          </a:xfrm>
        </p:spPr>
        <p:txBody>
          <a:bodyPr/>
          <a:lstStyle/>
          <a:p>
            <a:pPr eaLnBrk="1" hangingPunct="1">
              <a:defRPr/>
            </a:pPr>
            <a:r>
              <a:rPr lang="en-US" sz="3600" b="1" smtClean="0">
                <a:solidFill>
                  <a:schemeClr val="hlink"/>
                </a:solidFill>
              </a:rPr>
              <a:t>Check equipment </a:t>
            </a:r>
            <a:r>
              <a:rPr lang="en-US" sz="3600" b="1" i="1" smtClean="0">
                <a:solidFill>
                  <a:schemeClr val="hlink"/>
                </a:solidFill>
              </a:rPr>
              <a:t>PRIOR</a:t>
            </a:r>
            <a:r>
              <a:rPr lang="en-US" sz="3600" b="1" smtClean="0">
                <a:solidFill>
                  <a:schemeClr val="hlink"/>
                </a:solidFill>
              </a:rPr>
              <a:t> to departure</a:t>
            </a:r>
            <a:r>
              <a:rPr lang="en-US" sz="3600" smtClean="0"/>
              <a:t> – Check: fuel and fluid levels; the tracks; hydraulic lines; for cracked or broken parts; the flashlight, tool, and emergency kits; and for adequate spare clothing in case the heater or tractor quit.</a:t>
            </a:r>
          </a:p>
          <a:p>
            <a:pPr eaLnBrk="1" hangingPunct="1">
              <a:defRPr/>
            </a:pPr>
            <a:r>
              <a:rPr lang="en-US" sz="3600" b="1" smtClean="0">
                <a:solidFill>
                  <a:schemeClr val="hlink"/>
                </a:solidFill>
              </a:rPr>
              <a:t>DO NOT</a:t>
            </a:r>
            <a:r>
              <a:rPr lang="en-US" sz="3600" smtClean="0"/>
              <a:t> </a:t>
            </a:r>
            <a:r>
              <a:rPr lang="en-US" sz="3600" b="1" smtClean="0">
                <a:solidFill>
                  <a:schemeClr val="hlink"/>
                </a:solidFill>
              </a:rPr>
              <a:t>LEAVE</a:t>
            </a:r>
            <a:r>
              <a:rPr lang="en-US" sz="3600" smtClean="0"/>
              <a:t> unless everything checks out OK and is in place.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5"/>
          <p:cNvSpPr>
            <a:spLocks noGrp="1"/>
          </p:cNvSpPr>
          <p:nvPr>
            <p:ph type="ftr" sz="quarter" idx="12"/>
          </p:nvPr>
        </p:nvSpPr>
        <p:spPr>
          <a:noFill/>
        </p:spPr>
        <p:txBody>
          <a:bodyPr/>
          <a:lstStyle/>
          <a:p>
            <a:r>
              <a:rPr lang="en-US"/>
              <a:t>International Association of Snowmobile Administrators</a:t>
            </a:r>
          </a:p>
        </p:txBody>
      </p:sp>
      <p:sp>
        <p:nvSpPr>
          <p:cNvPr id="36866" name="Rectangle 2"/>
          <p:cNvSpPr>
            <a:spLocks noGrp="1" noRot="1" noChangeArrowheads="1"/>
          </p:cNvSpPr>
          <p:nvPr>
            <p:ph type="title"/>
          </p:nvPr>
        </p:nvSpPr>
        <p:spPr/>
        <p:txBody>
          <a:bodyPr/>
          <a:lstStyle/>
          <a:p>
            <a:pPr eaLnBrk="1" hangingPunct="1">
              <a:defRPr/>
            </a:pPr>
            <a:r>
              <a:rPr lang="en-US" sz="3200" smtClean="0">
                <a:solidFill>
                  <a:schemeClr val="hlink"/>
                </a:solidFill>
              </a:rPr>
              <a:t>Stopping on the Trail:</a:t>
            </a:r>
            <a:r>
              <a:rPr lang="en-US" smtClean="0">
                <a:solidFill>
                  <a:schemeClr val="hlink"/>
                </a:solidFill>
              </a:rPr>
              <a:t/>
            </a:r>
            <a:br>
              <a:rPr lang="en-US" smtClean="0">
                <a:solidFill>
                  <a:schemeClr val="hlink"/>
                </a:solidFill>
              </a:rPr>
            </a:br>
            <a:r>
              <a:rPr lang="en-US" smtClean="0">
                <a:solidFill>
                  <a:schemeClr val="hlink"/>
                </a:solidFill>
              </a:rPr>
              <a:t>PLANNED STOPS</a:t>
            </a:r>
          </a:p>
        </p:txBody>
      </p:sp>
      <p:sp>
        <p:nvSpPr>
          <p:cNvPr id="36873" name="Rectangle 9"/>
          <p:cNvSpPr>
            <a:spLocks noGrp="1" noChangeArrowheads="1"/>
          </p:cNvSpPr>
          <p:nvPr>
            <p:ph type="body" idx="1"/>
          </p:nvPr>
        </p:nvSpPr>
        <p:spPr/>
        <p:txBody>
          <a:bodyPr/>
          <a:lstStyle/>
          <a:p>
            <a:pPr eaLnBrk="1" hangingPunct="1">
              <a:lnSpc>
                <a:spcPct val="90000"/>
              </a:lnSpc>
              <a:defRPr/>
            </a:pPr>
            <a:r>
              <a:rPr lang="en-US" sz="3600" smtClean="0"/>
              <a:t>Operator has full control over where and when the stop is made; the groomer is parked well off the main trail.</a:t>
            </a:r>
          </a:p>
          <a:p>
            <a:pPr eaLnBrk="1" hangingPunct="1">
              <a:lnSpc>
                <a:spcPct val="90000"/>
              </a:lnSpc>
              <a:defRPr/>
            </a:pPr>
            <a:r>
              <a:rPr lang="en-US" sz="3600" smtClean="0"/>
              <a:t>Typically done off-trail where you know terrain is safe and snow is compacted well enough to support tractor: along open straight-aways, intersections, parking lots, etc.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5"/>
          <p:cNvSpPr>
            <a:spLocks noGrp="1"/>
          </p:cNvSpPr>
          <p:nvPr>
            <p:ph type="ftr" sz="quarter" idx="12"/>
          </p:nvPr>
        </p:nvSpPr>
        <p:spPr>
          <a:noFill/>
        </p:spPr>
        <p:txBody>
          <a:bodyPr/>
          <a:lstStyle/>
          <a:p>
            <a:r>
              <a:rPr lang="en-US"/>
              <a:t>International Association of Snowmobile Administrators</a:t>
            </a:r>
          </a:p>
        </p:txBody>
      </p:sp>
      <p:sp>
        <p:nvSpPr>
          <p:cNvPr id="55298" name="Rectangle 2"/>
          <p:cNvSpPr>
            <a:spLocks noGrp="1" noRot="1" noChangeArrowheads="1"/>
          </p:cNvSpPr>
          <p:nvPr>
            <p:ph type="title"/>
          </p:nvPr>
        </p:nvSpPr>
        <p:spPr/>
        <p:txBody>
          <a:bodyPr/>
          <a:lstStyle/>
          <a:p>
            <a:pPr eaLnBrk="1" hangingPunct="1">
              <a:defRPr/>
            </a:pPr>
            <a:r>
              <a:rPr lang="en-US" sz="3200" smtClean="0">
                <a:solidFill>
                  <a:schemeClr val="hlink"/>
                </a:solidFill>
              </a:rPr>
              <a:t>Stopping on the Trail:</a:t>
            </a:r>
            <a:r>
              <a:rPr lang="en-US" smtClean="0">
                <a:solidFill>
                  <a:schemeClr val="hlink"/>
                </a:solidFill>
              </a:rPr>
              <a:t/>
            </a:r>
            <a:br>
              <a:rPr lang="en-US" smtClean="0">
                <a:solidFill>
                  <a:schemeClr val="hlink"/>
                </a:solidFill>
              </a:rPr>
            </a:br>
            <a:r>
              <a:rPr lang="en-US" smtClean="0">
                <a:solidFill>
                  <a:schemeClr val="hlink"/>
                </a:solidFill>
              </a:rPr>
              <a:t>UNPLANNED FULL STOPS</a:t>
            </a:r>
          </a:p>
        </p:txBody>
      </p:sp>
      <p:sp>
        <p:nvSpPr>
          <p:cNvPr id="55299" name="Rectangle 3"/>
          <p:cNvSpPr>
            <a:spLocks noGrp="1" noChangeArrowheads="1"/>
          </p:cNvSpPr>
          <p:nvPr>
            <p:ph type="body" idx="1"/>
          </p:nvPr>
        </p:nvSpPr>
        <p:spPr/>
        <p:txBody>
          <a:bodyPr/>
          <a:lstStyle/>
          <a:p>
            <a:pPr marL="533400" indent="-533400" algn="ctr" eaLnBrk="1" hangingPunct="1">
              <a:lnSpc>
                <a:spcPct val="80000"/>
              </a:lnSpc>
              <a:buSzTx/>
              <a:buFont typeface="Wingdings" pitchFamily="2" charset="2"/>
              <a:buNone/>
              <a:defRPr/>
            </a:pPr>
            <a:r>
              <a:rPr lang="en-US" sz="3600" b="1" smtClean="0">
                <a:solidFill>
                  <a:schemeClr val="hlink"/>
                </a:solidFill>
              </a:rPr>
              <a:t>Use best judgment and extreme caution</a:t>
            </a:r>
          </a:p>
          <a:p>
            <a:pPr marL="533400" indent="-533400" eaLnBrk="1" hangingPunct="1">
              <a:lnSpc>
                <a:spcPct val="80000"/>
              </a:lnSpc>
              <a:buSzTx/>
              <a:defRPr/>
            </a:pPr>
            <a:r>
              <a:rPr lang="en-US" sz="3600" smtClean="0"/>
              <a:t>Sleds approaching groomer from front,</a:t>
            </a:r>
          </a:p>
          <a:p>
            <a:pPr marL="533400" indent="-533400" eaLnBrk="1" hangingPunct="1">
              <a:lnSpc>
                <a:spcPct val="80000"/>
              </a:lnSpc>
              <a:buSzTx/>
              <a:defRPr/>
            </a:pPr>
            <a:r>
              <a:rPr lang="en-US" sz="3600" smtClean="0"/>
              <a:t>Informational stop by snowmobiler,</a:t>
            </a:r>
          </a:p>
          <a:p>
            <a:pPr marL="533400" indent="-533400" eaLnBrk="1" hangingPunct="1">
              <a:lnSpc>
                <a:spcPct val="80000"/>
              </a:lnSpc>
              <a:buSzTx/>
              <a:defRPr/>
            </a:pPr>
            <a:r>
              <a:rPr lang="en-US" sz="3600" smtClean="0"/>
              <a:t>Repairs to trail or removing blow-down,</a:t>
            </a:r>
          </a:p>
          <a:p>
            <a:pPr marL="533400" indent="-533400" eaLnBrk="1" hangingPunct="1">
              <a:lnSpc>
                <a:spcPct val="80000"/>
              </a:lnSpc>
              <a:buSzTx/>
              <a:defRPr/>
            </a:pPr>
            <a:r>
              <a:rPr lang="en-US" sz="3600" smtClean="0"/>
              <a:t>Mechanical failure of groomer or stuck on trail,</a:t>
            </a:r>
          </a:p>
          <a:p>
            <a:pPr marL="533400" indent="-533400" eaLnBrk="1" hangingPunct="1">
              <a:lnSpc>
                <a:spcPct val="80000"/>
              </a:lnSpc>
              <a:buSzTx/>
              <a:defRPr/>
            </a:pPr>
            <a:r>
              <a:rPr lang="en-US" sz="3600" smtClean="0"/>
              <a:t>Assistance to disabled snowmobiler,</a:t>
            </a:r>
          </a:p>
          <a:p>
            <a:pPr marL="533400" indent="-533400" eaLnBrk="1" hangingPunct="1">
              <a:lnSpc>
                <a:spcPct val="80000"/>
              </a:lnSpc>
              <a:buSzTx/>
              <a:defRPr/>
            </a:pPr>
            <a:r>
              <a:rPr lang="en-US" sz="3600" smtClean="0"/>
              <a:t>Crash related stop.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5"/>
          <p:cNvSpPr>
            <a:spLocks noGrp="1"/>
          </p:cNvSpPr>
          <p:nvPr>
            <p:ph type="ftr" sz="quarter" idx="12"/>
          </p:nvPr>
        </p:nvSpPr>
        <p:spPr>
          <a:noFill/>
        </p:spPr>
        <p:txBody>
          <a:bodyPr/>
          <a:lstStyle/>
          <a:p>
            <a:r>
              <a:rPr lang="en-US"/>
              <a:t>International Association of Snowmobile Administrators</a:t>
            </a:r>
          </a:p>
        </p:txBody>
      </p:sp>
      <p:sp>
        <p:nvSpPr>
          <p:cNvPr id="2052" name="Rectangle 4"/>
          <p:cNvSpPr>
            <a:spLocks noGrp="1" noRot="1" noChangeArrowheads="1"/>
          </p:cNvSpPr>
          <p:nvPr>
            <p:ph type="title"/>
          </p:nvPr>
        </p:nvSpPr>
        <p:spPr>
          <a:xfrm>
            <a:off x="457200" y="274638"/>
            <a:ext cx="8229600" cy="944562"/>
          </a:xfrm>
        </p:spPr>
        <p:txBody>
          <a:bodyPr/>
          <a:lstStyle/>
          <a:p>
            <a:pPr eaLnBrk="1" hangingPunct="1">
              <a:defRPr/>
            </a:pPr>
            <a:r>
              <a:rPr lang="en-US" smtClean="0">
                <a:solidFill>
                  <a:schemeClr val="hlink"/>
                </a:solidFill>
              </a:rPr>
              <a:t>Grooming Operations</a:t>
            </a:r>
          </a:p>
        </p:txBody>
      </p:sp>
      <p:sp>
        <p:nvSpPr>
          <p:cNvPr id="2053" name="Rectangle 5"/>
          <p:cNvSpPr>
            <a:spLocks noGrp="1" noChangeArrowheads="1"/>
          </p:cNvSpPr>
          <p:nvPr>
            <p:ph type="body" idx="1"/>
          </p:nvPr>
        </p:nvSpPr>
        <p:spPr>
          <a:xfrm>
            <a:off x="457200" y="1371600"/>
            <a:ext cx="8229600" cy="4754563"/>
          </a:xfrm>
        </p:spPr>
        <p:txBody>
          <a:bodyPr/>
          <a:lstStyle/>
          <a:p>
            <a:pPr eaLnBrk="1" hangingPunct="1">
              <a:defRPr/>
            </a:pPr>
            <a:r>
              <a:rPr lang="en-US" sz="3600" smtClean="0"/>
              <a:t>Understanding the “big picture” helps facilitate a better, more effective grooming operation.</a:t>
            </a:r>
          </a:p>
          <a:p>
            <a:pPr eaLnBrk="1" hangingPunct="1">
              <a:defRPr/>
            </a:pPr>
            <a:r>
              <a:rPr lang="en-US" sz="3600" smtClean="0"/>
              <a:t>Successful grooming programs require a great deal of planning and management.</a:t>
            </a:r>
          </a:p>
          <a:p>
            <a:pPr eaLnBrk="1" hangingPunct="1">
              <a:defRPr/>
            </a:pPr>
            <a:r>
              <a:rPr lang="en-US" sz="3600" smtClean="0"/>
              <a:t>Having a “Grooming Manager” is a key to success.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5"/>
          <p:cNvSpPr>
            <a:spLocks noGrp="1"/>
          </p:cNvSpPr>
          <p:nvPr>
            <p:ph type="ftr" sz="quarter" idx="12"/>
          </p:nvPr>
        </p:nvSpPr>
        <p:spPr>
          <a:noFill/>
        </p:spPr>
        <p:txBody>
          <a:bodyPr/>
          <a:lstStyle/>
          <a:p>
            <a:r>
              <a:rPr lang="en-US"/>
              <a:t>International Association of Snowmobile Administrators</a:t>
            </a:r>
          </a:p>
        </p:txBody>
      </p:sp>
      <p:sp>
        <p:nvSpPr>
          <p:cNvPr id="57346" name="Rectangle 2"/>
          <p:cNvSpPr>
            <a:spLocks noGrp="1" noRot="1" noChangeArrowheads="1"/>
          </p:cNvSpPr>
          <p:nvPr>
            <p:ph type="title"/>
          </p:nvPr>
        </p:nvSpPr>
        <p:spPr/>
        <p:txBody>
          <a:bodyPr/>
          <a:lstStyle/>
          <a:p>
            <a:pPr eaLnBrk="1" hangingPunct="1">
              <a:defRPr/>
            </a:pPr>
            <a:r>
              <a:rPr lang="en-US" sz="4000" smtClean="0">
                <a:solidFill>
                  <a:schemeClr val="hlink"/>
                </a:solidFill>
              </a:rPr>
              <a:t>Snowmobiles Approaching Groomer from Front</a:t>
            </a:r>
          </a:p>
        </p:txBody>
      </p:sp>
      <p:sp>
        <p:nvSpPr>
          <p:cNvPr id="57347" name="Rectangle 3"/>
          <p:cNvSpPr>
            <a:spLocks noGrp="1" noChangeArrowheads="1"/>
          </p:cNvSpPr>
          <p:nvPr>
            <p:ph type="body" idx="1"/>
          </p:nvPr>
        </p:nvSpPr>
        <p:spPr/>
        <p:txBody>
          <a:bodyPr/>
          <a:lstStyle/>
          <a:p>
            <a:pPr eaLnBrk="1" hangingPunct="1">
              <a:defRPr/>
            </a:pPr>
            <a:r>
              <a:rPr lang="en-US" sz="3600" smtClean="0"/>
              <a:t>When on a narrow trail – move groomer to far right side of trail as quickly as possible and stop.</a:t>
            </a:r>
          </a:p>
          <a:p>
            <a:pPr eaLnBrk="1" hangingPunct="1">
              <a:defRPr/>
            </a:pPr>
            <a:r>
              <a:rPr lang="en-US" sz="3600" smtClean="0"/>
              <a:t>After checking to see that no traffic is coming from opposite direction – signal to riders to proceed past the groomer.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6"/>
          <p:cNvSpPr>
            <a:spLocks noGrp="1"/>
          </p:cNvSpPr>
          <p:nvPr>
            <p:ph type="ftr" sz="quarter" idx="12"/>
          </p:nvPr>
        </p:nvSpPr>
        <p:spPr>
          <a:noFill/>
        </p:spPr>
        <p:txBody>
          <a:bodyPr/>
          <a:lstStyle/>
          <a:p>
            <a:r>
              <a:rPr lang="en-US"/>
              <a:t>International Association of Snowmobile Administrators</a:t>
            </a:r>
          </a:p>
        </p:txBody>
      </p:sp>
      <p:sp>
        <p:nvSpPr>
          <p:cNvPr id="52226" name="Rectangle 2"/>
          <p:cNvSpPr>
            <a:spLocks noGrp="1" noRot="1" noChangeArrowheads="1"/>
          </p:cNvSpPr>
          <p:nvPr>
            <p:ph type="title"/>
          </p:nvPr>
        </p:nvSpPr>
        <p:spPr/>
        <p:txBody>
          <a:bodyPr/>
          <a:lstStyle/>
          <a:p>
            <a:pPr eaLnBrk="1" hangingPunct="1">
              <a:defRPr/>
            </a:pPr>
            <a:r>
              <a:rPr lang="en-US" sz="4000" smtClean="0">
                <a:solidFill>
                  <a:schemeClr val="hlink"/>
                </a:solidFill>
              </a:rPr>
              <a:t>Informational Stop by Snowmobiler in Unsafe Area</a:t>
            </a:r>
          </a:p>
        </p:txBody>
      </p:sp>
      <p:sp>
        <p:nvSpPr>
          <p:cNvPr id="52227" name="Rectangle 3"/>
          <p:cNvSpPr>
            <a:spLocks noGrp="1" noChangeArrowheads="1"/>
          </p:cNvSpPr>
          <p:nvPr>
            <p:ph type="body" sz="half" idx="1"/>
          </p:nvPr>
        </p:nvSpPr>
        <p:spPr>
          <a:xfrm>
            <a:off x="457200" y="1752600"/>
            <a:ext cx="4038600" cy="4373563"/>
          </a:xfrm>
        </p:spPr>
        <p:txBody>
          <a:bodyPr/>
          <a:lstStyle/>
          <a:p>
            <a:pPr eaLnBrk="1" hangingPunct="1">
              <a:lnSpc>
                <a:spcPct val="80000"/>
              </a:lnSpc>
              <a:defRPr/>
            </a:pPr>
            <a:r>
              <a:rPr lang="en-US" sz="3600" smtClean="0"/>
              <a:t>Tell snowmobiler it is not a safe location to stop.</a:t>
            </a:r>
          </a:p>
          <a:p>
            <a:pPr eaLnBrk="1" hangingPunct="1">
              <a:lnSpc>
                <a:spcPct val="80000"/>
              </a:lnSpc>
              <a:defRPr/>
            </a:pPr>
            <a:r>
              <a:rPr lang="en-US" sz="3600" smtClean="0"/>
              <a:t>Request them to follow you down the trail to a safer location where you’ll answer their questions.</a:t>
            </a:r>
          </a:p>
        </p:txBody>
      </p:sp>
      <p:pic>
        <p:nvPicPr>
          <p:cNvPr id="23557" name="Picture 4" descr="park2"/>
          <p:cNvPicPr>
            <a:picLocks noGrp="1" noChangeAspect="1" noChangeArrowheads="1"/>
          </p:cNvPicPr>
          <p:nvPr>
            <p:ph sz="half" idx="2"/>
          </p:nvPr>
        </p:nvPicPr>
        <p:blipFill>
          <a:blip r:embed="rId3" cstate="screen"/>
          <a:srcRect/>
          <a:stretch>
            <a:fillRect/>
          </a:stretch>
        </p:blipFill>
        <p:spPr>
          <a:xfrm>
            <a:off x="4267200" y="2514600"/>
            <a:ext cx="4876800" cy="3070225"/>
          </a:xfrm>
          <a:noFill/>
          <a:ln>
            <a:solidFill>
              <a:srgbClr val="000000"/>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5"/>
          <p:cNvSpPr>
            <a:spLocks noGrp="1"/>
          </p:cNvSpPr>
          <p:nvPr>
            <p:ph type="ftr" sz="quarter" idx="12"/>
          </p:nvPr>
        </p:nvSpPr>
        <p:spPr>
          <a:noFill/>
        </p:spPr>
        <p:txBody>
          <a:bodyPr/>
          <a:lstStyle/>
          <a:p>
            <a:r>
              <a:rPr lang="en-US"/>
              <a:t>International Association of Snowmobile Administrators</a:t>
            </a:r>
          </a:p>
        </p:txBody>
      </p:sp>
      <p:sp>
        <p:nvSpPr>
          <p:cNvPr id="59394" name="Rectangle 2"/>
          <p:cNvSpPr>
            <a:spLocks noGrp="1" noRot="1" noChangeArrowheads="1"/>
          </p:cNvSpPr>
          <p:nvPr>
            <p:ph type="title"/>
          </p:nvPr>
        </p:nvSpPr>
        <p:spPr/>
        <p:txBody>
          <a:bodyPr/>
          <a:lstStyle/>
          <a:p>
            <a:pPr eaLnBrk="1" hangingPunct="1">
              <a:defRPr/>
            </a:pPr>
            <a:r>
              <a:rPr lang="en-US" sz="4000" smtClean="0">
                <a:solidFill>
                  <a:schemeClr val="hlink"/>
                </a:solidFill>
              </a:rPr>
              <a:t>Stops for Repairs to Trail or Removing Blow-Downs</a:t>
            </a:r>
          </a:p>
        </p:txBody>
      </p:sp>
      <p:sp>
        <p:nvSpPr>
          <p:cNvPr id="59395" name="Rectangle 3"/>
          <p:cNvSpPr>
            <a:spLocks noGrp="1" noChangeArrowheads="1"/>
          </p:cNvSpPr>
          <p:nvPr>
            <p:ph type="body" idx="1"/>
          </p:nvPr>
        </p:nvSpPr>
        <p:spPr>
          <a:xfrm>
            <a:off x="457200" y="1905000"/>
            <a:ext cx="8229600" cy="4221163"/>
          </a:xfrm>
        </p:spPr>
        <p:txBody>
          <a:bodyPr/>
          <a:lstStyle/>
          <a:p>
            <a:pPr eaLnBrk="1" hangingPunct="1">
              <a:defRPr/>
            </a:pPr>
            <a:r>
              <a:rPr lang="en-US" sz="3600" smtClean="0"/>
              <a:t>If you anticipate the time needed to make repair or remove obstacle will be relatively short – make sure all warning lights are turned on, quickly make the corrections, and get back underway as soon as possible.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7"/>
          <p:cNvSpPr>
            <a:spLocks noGrp="1"/>
          </p:cNvSpPr>
          <p:nvPr>
            <p:ph type="ftr" sz="quarter" idx="12"/>
          </p:nvPr>
        </p:nvSpPr>
        <p:spPr>
          <a:noFill/>
        </p:spPr>
        <p:txBody>
          <a:bodyPr/>
          <a:lstStyle/>
          <a:p>
            <a:r>
              <a:rPr lang="en-US"/>
              <a:t>International Association of Snowmobile Administrators</a:t>
            </a:r>
          </a:p>
        </p:txBody>
      </p:sp>
      <p:sp>
        <p:nvSpPr>
          <p:cNvPr id="60418" name="Rectangle 2"/>
          <p:cNvSpPr>
            <a:spLocks noGrp="1" noRot="1" noChangeArrowheads="1"/>
          </p:cNvSpPr>
          <p:nvPr>
            <p:ph type="title"/>
          </p:nvPr>
        </p:nvSpPr>
        <p:spPr/>
        <p:txBody>
          <a:bodyPr/>
          <a:lstStyle/>
          <a:p>
            <a:pPr eaLnBrk="1" hangingPunct="1">
              <a:defRPr/>
            </a:pPr>
            <a:r>
              <a:rPr lang="en-US" sz="4000" smtClean="0">
                <a:solidFill>
                  <a:schemeClr val="hlink"/>
                </a:solidFill>
              </a:rPr>
              <a:t>Stops for Repairs to Trail or Removing Blow-Downs</a:t>
            </a:r>
          </a:p>
        </p:txBody>
      </p:sp>
      <p:sp>
        <p:nvSpPr>
          <p:cNvPr id="60419" name="Rectangle 3"/>
          <p:cNvSpPr>
            <a:spLocks noGrp="1" noChangeArrowheads="1"/>
          </p:cNvSpPr>
          <p:nvPr>
            <p:ph type="body" sz="half" idx="1"/>
          </p:nvPr>
        </p:nvSpPr>
        <p:spPr>
          <a:xfrm>
            <a:off x="457200" y="1752600"/>
            <a:ext cx="4038600" cy="4373563"/>
          </a:xfrm>
        </p:spPr>
        <p:txBody>
          <a:bodyPr/>
          <a:lstStyle/>
          <a:p>
            <a:pPr eaLnBrk="1" hangingPunct="1">
              <a:lnSpc>
                <a:spcPct val="90000"/>
              </a:lnSpc>
              <a:defRPr/>
            </a:pPr>
            <a:r>
              <a:rPr lang="en-US" sz="3600" smtClean="0"/>
              <a:t>If the stop is anticipated to take a longer period of time, place warning devices on trail to warn riders of the groomer’s presence. </a:t>
            </a:r>
          </a:p>
        </p:txBody>
      </p:sp>
      <p:pic>
        <p:nvPicPr>
          <p:cNvPr id="25605" name="Picture 7" descr="traffic cone org"/>
          <p:cNvPicPr>
            <a:picLocks noGrp="1" noChangeAspect="1" noChangeArrowheads="1"/>
          </p:cNvPicPr>
          <p:nvPr>
            <p:ph sz="quarter" idx="2"/>
          </p:nvPr>
        </p:nvPicPr>
        <p:blipFill>
          <a:blip r:embed="rId3" cstate="screen"/>
          <a:srcRect/>
          <a:stretch>
            <a:fillRect/>
          </a:stretch>
        </p:blipFill>
        <p:spPr>
          <a:xfrm>
            <a:off x="6400800" y="1600200"/>
            <a:ext cx="1963738" cy="2362200"/>
          </a:xfrm>
          <a:noFill/>
        </p:spPr>
      </p:pic>
      <p:pic>
        <p:nvPicPr>
          <p:cNvPr id="25606" name="Picture 8" descr="Crossed Sticks &amp; Tree"/>
          <p:cNvPicPr>
            <a:picLocks noGrp="1" noChangeAspect="1" noChangeArrowheads="1"/>
          </p:cNvPicPr>
          <p:nvPr>
            <p:ph sz="quarter" idx="3"/>
          </p:nvPr>
        </p:nvPicPr>
        <p:blipFill>
          <a:blip r:embed="rId4" cstate="screen"/>
          <a:srcRect/>
          <a:stretch>
            <a:fillRect/>
          </a:stretch>
        </p:blipFill>
        <p:spPr>
          <a:xfrm>
            <a:off x="5334000" y="3962400"/>
            <a:ext cx="3048000" cy="2287588"/>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6"/>
          <p:cNvSpPr>
            <a:spLocks noGrp="1"/>
          </p:cNvSpPr>
          <p:nvPr>
            <p:ph type="ftr" sz="quarter" idx="12"/>
          </p:nvPr>
        </p:nvSpPr>
        <p:spPr>
          <a:noFill/>
        </p:spPr>
        <p:txBody>
          <a:bodyPr/>
          <a:lstStyle/>
          <a:p>
            <a:r>
              <a:rPr lang="en-US"/>
              <a:t>International Association of Snowmobile Administrators</a:t>
            </a:r>
          </a:p>
        </p:txBody>
      </p:sp>
      <p:sp>
        <p:nvSpPr>
          <p:cNvPr id="64514" name="Rectangle 2"/>
          <p:cNvSpPr>
            <a:spLocks noGrp="1" noRot="1" noChangeArrowheads="1"/>
          </p:cNvSpPr>
          <p:nvPr>
            <p:ph type="title"/>
          </p:nvPr>
        </p:nvSpPr>
        <p:spPr/>
        <p:txBody>
          <a:bodyPr/>
          <a:lstStyle/>
          <a:p>
            <a:pPr eaLnBrk="1" hangingPunct="1">
              <a:defRPr/>
            </a:pPr>
            <a:r>
              <a:rPr lang="en-US" sz="4000" smtClean="0">
                <a:solidFill>
                  <a:schemeClr val="hlink"/>
                </a:solidFill>
              </a:rPr>
              <a:t>Mechanical Failure of Groomer</a:t>
            </a:r>
            <a:br>
              <a:rPr lang="en-US" sz="4000" smtClean="0">
                <a:solidFill>
                  <a:schemeClr val="hlink"/>
                </a:solidFill>
              </a:rPr>
            </a:br>
            <a:r>
              <a:rPr lang="en-US" sz="4000" smtClean="0">
                <a:solidFill>
                  <a:schemeClr val="hlink"/>
                </a:solidFill>
              </a:rPr>
              <a:t>or Stuck on the Trail</a:t>
            </a:r>
          </a:p>
        </p:txBody>
      </p:sp>
      <p:sp>
        <p:nvSpPr>
          <p:cNvPr id="64516" name="Rectangle 4"/>
          <p:cNvSpPr>
            <a:spLocks noGrp="1" noChangeArrowheads="1"/>
          </p:cNvSpPr>
          <p:nvPr>
            <p:ph type="body" sz="half" idx="1"/>
          </p:nvPr>
        </p:nvSpPr>
        <p:spPr>
          <a:xfrm>
            <a:off x="457200" y="1447800"/>
            <a:ext cx="8229600" cy="2133600"/>
          </a:xfrm>
        </p:spPr>
        <p:txBody>
          <a:bodyPr/>
          <a:lstStyle/>
          <a:p>
            <a:pPr eaLnBrk="1" hangingPunct="1">
              <a:lnSpc>
                <a:spcPct val="90000"/>
              </a:lnSpc>
              <a:defRPr/>
            </a:pPr>
            <a:r>
              <a:rPr lang="en-US" sz="3600" smtClean="0"/>
              <a:t>If the groomer becomes disabled or stuck on the trail and cannot be moved – take action quickly by placing warning devices in the front and rear of the groomer.</a:t>
            </a:r>
          </a:p>
        </p:txBody>
      </p:sp>
      <p:pic>
        <p:nvPicPr>
          <p:cNvPr id="26629" name="Picture 6" descr="park"/>
          <p:cNvPicPr>
            <a:picLocks noGrp="1" noChangeAspect="1" noChangeArrowheads="1"/>
          </p:cNvPicPr>
          <p:nvPr>
            <p:ph sz="half" idx="2"/>
          </p:nvPr>
        </p:nvPicPr>
        <p:blipFill>
          <a:blip r:embed="rId3" cstate="screen"/>
          <a:srcRect/>
          <a:stretch>
            <a:fillRect/>
          </a:stretch>
        </p:blipFill>
        <p:spPr>
          <a:xfrm>
            <a:off x="304800" y="3810000"/>
            <a:ext cx="8534400" cy="2506663"/>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5"/>
          <p:cNvSpPr>
            <a:spLocks noGrp="1"/>
          </p:cNvSpPr>
          <p:nvPr>
            <p:ph type="ftr" sz="quarter" idx="12"/>
          </p:nvPr>
        </p:nvSpPr>
        <p:spPr>
          <a:noFill/>
        </p:spPr>
        <p:txBody>
          <a:bodyPr/>
          <a:lstStyle/>
          <a:p>
            <a:r>
              <a:rPr lang="en-US"/>
              <a:t>International Association of Snowmobile Administrators</a:t>
            </a:r>
          </a:p>
        </p:txBody>
      </p:sp>
      <p:sp>
        <p:nvSpPr>
          <p:cNvPr id="66562" name="Rectangle 2"/>
          <p:cNvSpPr>
            <a:spLocks noGrp="1" noRot="1" noChangeArrowheads="1"/>
          </p:cNvSpPr>
          <p:nvPr>
            <p:ph type="title"/>
          </p:nvPr>
        </p:nvSpPr>
        <p:spPr>
          <a:xfrm>
            <a:off x="457200" y="274638"/>
            <a:ext cx="8229600" cy="1020762"/>
          </a:xfrm>
        </p:spPr>
        <p:txBody>
          <a:bodyPr/>
          <a:lstStyle/>
          <a:p>
            <a:pPr eaLnBrk="1" hangingPunct="1">
              <a:defRPr/>
            </a:pPr>
            <a:r>
              <a:rPr lang="en-US" sz="4000" smtClean="0">
                <a:solidFill>
                  <a:schemeClr val="hlink"/>
                </a:solidFill>
              </a:rPr>
              <a:t>Assistance to Disabled Snowmobile</a:t>
            </a:r>
          </a:p>
        </p:txBody>
      </p:sp>
      <p:sp>
        <p:nvSpPr>
          <p:cNvPr id="66563" name="Rectangle 3"/>
          <p:cNvSpPr>
            <a:spLocks noGrp="1" noChangeArrowheads="1"/>
          </p:cNvSpPr>
          <p:nvPr>
            <p:ph type="body" idx="1"/>
          </p:nvPr>
        </p:nvSpPr>
        <p:spPr>
          <a:xfrm>
            <a:off x="457200" y="1371600"/>
            <a:ext cx="8229600" cy="4754563"/>
          </a:xfrm>
        </p:spPr>
        <p:txBody>
          <a:bodyPr/>
          <a:lstStyle/>
          <a:p>
            <a:pPr eaLnBrk="1" hangingPunct="1">
              <a:defRPr/>
            </a:pPr>
            <a:r>
              <a:rPr lang="en-US" sz="3600" smtClean="0"/>
              <a:t>If you anticipate there will be a need to be in the location for an extended time – park the groomer as far right on trail as possible and also place warning devices.</a:t>
            </a:r>
          </a:p>
          <a:p>
            <a:pPr eaLnBrk="1" hangingPunct="1">
              <a:defRPr/>
            </a:pPr>
            <a:r>
              <a:rPr lang="en-US" sz="3600" smtClean="0"/>
              <a:t>If communications are available – call for assistance for snowmobiler and get back underway again ASAP.</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6"/>
          <p:cNvSpPr>
            <a:spLocks noGrp="1"/>
          </p:cNvSpPr>
          <p:nvPr>
            <p:ph type="ftr" sz="quarter" idx="12"/>
          </p:nvPr>
        </p:nvSpPr>
        <p:spPr>
          <a:noFill/>
        </p:spPr>
        <p:txBody>
          <a:bodyPr/>
          <a:lstStyle/>
          <a:p>
            <a:r>
              <a:rPr lang="en-US"/>
              <a:t>International Association of Snowmobile Administrators</a:t>
            </a:r>
          </a:p>
        </p:txBody>
      </p:sp>
      <p:sp>
        <p:nvSpPr>
          <p:cNvPr id="70658" name="Rectangle 2"/>
          <p:cNvSpPr>
            <a:spLocks noGrp="1" noRot="1" noChangeArrowheads="1"/>
          </p:cNvSpPr>
          <p:nvPr>
            <p:ph type="title"/>
          </p:nvPr>
        </p:nvSpPr>
        <p:spPr>
          <a:xfrm>
            <a:off x="457200" y="274638"/>
            <a:ext cx="8229600" cy="944562"/>
          </a:xfrm>
        </p:spPr>
        <p:txBody>
          <a:bodyPr/>
          <a:lstStyle/>
          <a:p>
            <a:pPr eaLnBrk="1" hangingPunct="1">
              <a:defRPr/>
            </a:pPr>
            <a:r>
              <a:rPr lang="en-US" sz="4000" smtClean="0">
                <a:solidFill>
                  <a:schemeClr val="hlink"/>
                </a:solidFill>
              </a:rPr>
              <a:t>Crash Related Stop</a:t>
            </a:r>
          </a:p>
        </p:txBody>
      </p:sp>
      <p:sp>
        <p:nvSpPr>
          <p:cNvPr id="70660" name="Rectangle 4"/>
          <p:cNvSpPr>
            <a:spLocks noGrp="1" noChangeArrowheads="1"/>
          </p:cNvSpPr>
          <p:nvPr>
            <p:ph type="body" sz="half" idx="1"/>
          </p:nvPr>
        </p:nvSpPr>
        <p:spPr>
          <a:xfrm>
            <a:off x="457200" y="1676400"/>
            <a:ext cx="4038600" cy="4449763"/>
          </a:xfrm>
        </p:spPr>
        <p:txBody>
          <a:bodyPr/>
          <a:lstStyle/>
          <a:p>
            <a:pPr eaLnBrk="1" hangingPunct="1">
              <a:lnSpc>
                <a:spcPct val="90000"/>
              </a:lnSpc>
              <a:defRPr/>
            </a:pPr>
            <a:r>
              <a:rPr lang="en-US" sz="3600" smtClean="0"/>
              <a:t>If you come upon the site of any crash – presume it is most likely an “unsafe site.” </a:t>
            </a:r>
          </a:p>
          <a:p>
            <a:pPr eaLnBrk="1" hangingPunct="1">
              <a:lnSpc>
                <a:spcPct val="90000"/>
              </a:lnSpc>
              <a:defRPr/>
            </a:pPr>
            <a:r>
              <a:rPr lang="en-US" sz="3600" b="1" smtClean="0">
                <a:solidFill>
                  <a:schemeClr val="hlink"/>
                </a:solidFill>
              </a:rPr>
              <a:t>DO NOT</a:t>
            </a:r>
            <a:r>
              <a:rPr lang="en-US" sz="3600" smtClean="0"/>
              <a:t> proceed until the site is made safe!</a:t>
            </a:r>
          </a:p>
        </p:txBody>
      </p:sp>
      <p:pic>
        <p:nvPicPr>
          <p:cNvPr id="28677" name="Picture 12" descr="crash 2"/>
          <p:cNvPicPr>
            <a:picLocks noGrp="1" noChangeAspect="1" noChangeArrowheads="1"/>
          </p:cNvPicPr>
          <p:nvPr>
            <p:ph sz="half" idx="2"/>
          </p:nvPr>
        </p:nvPicPr>
        <p:blipFill>
          <a:blip r:embed="rId3" cstate="screen"/>
          <a:srcRect/>
          <a:stretch>
            <a:fillRect/>
          </a:stretch>
        </p:blipFill>
        <p:spPr>
          <a:xfrm>
            <a:off x="4495800" y="2328863"/>
            <a:ext cx="4419600" cy="3017837"/>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6"/>
          <p:cNvSpPr>
            <a:spLocks noGrp="1"/>
          </p:cNvSpPr>
          <p:nvPr>
            <p:ph type="ftr" sz="quarter" idx="12"/>
          </p:nvPr>
        </p:nvSpPr>
        <p:spPr>
          <a:noFill/>
        </p:spPr>
        <p:txBody>
          <a:bodyPr/>
          <a:lstStyle/>
          <a:p>
            <a:r>
              <a:rPr lang="en-US"/>
              <a:t>International Association of Snowmobile Administrators</a:t>
            </a:r>
          </a:p>
        </p:txBody>
      </p:sp>
      <p:sp>
        <p:nvSpPr>
          <p:cNvPr id="72706" name="Rectangle 2"/>
          <p:cNvSpPr>
            <a:spLocks noGrp="1" noRot="1" noChangeArrowheads="1"/>
          </p:cNvSpPr>
          <p:nvPr>
            <p:ph type="title"/>
          </p:nvPr>
        </p:nvSpPr>
        <p:spPr>
          <a:xfrm>
            <a:off x="457200" y="274638"/>
            <a:ext cx="8229600" cy="868362"/>
          </a:xfrm>
        </p:spPr>
        <p:txBody>
          <a:bodyPr/>
          <a:lstStyle/>
          <a:p>
            <a:pPr eaLnBrk="1" hangingPunct="1">
              <a:defRPr/>
            </a:pPr>
            <a:r>
              <a:rPr lang="en-US" sz="4000" smtClean="0">
                <a:solidFill>
                  <a:schemeClr val="hlink"/>
                </a:solidFill>
              </a:rPr>
              <a:t>Crash Related Stop</a:t>
            </a:r>
          </a:p>
        </p:txBody>
      </p:sp>
      <p:sp>
        <p:nvSpPr>
          <p:cNvPr id="72707" name="Rectangle 3"/>
          <p:cNvSpPr>
            <a:spLocks noGrp="1" noChangeArrowheads="1"/>
          </p:cNvSpPr>
          <p:nvPr>
            <p:ph type="body" sz="half" idx="1"/>
          </p:nvPr>
        </p:nvSpPr>
        <p:spPr>
          <a:xfrm>
            <a:off x="457200" y="1676400"/>
            <a:ext cx="4038600" cy="4449763"/>
          </a:xfrm>
        </p:spPr>
        <p:txBody>
          <a:bodyPr/>
          <a:lstStyle/>
          <a:p>
            <a:pPr eaLnBrk="1" hangingPunct="1">
              <a:defRPr/>
            </a:pPr>
            <a:r>
              <a:rPr lang="en-US" sz="3600" smtClean="0"/>
              <a:t>First, park groomer as far to right as possible and place warning devices.</a:t>
            </a:r>
          </a:p>
          <a:p>
            <a:pPr eaLnBrk="1" hangingPunct="1">
              <a:defRPr/>
            </a:pPr>
            <a:r>
              <a:rPr lang="en-US" sz="3600" smtClean="0"/>
              <a:t>Secure the site and assess situation for any injuries.</a:t>
            </a:r>
          </a:p>
        </p:txBody>
      </p:sp>
      <p:pic>
        <p:nvPicPr>
          <p:cNvPr id="29701" name="Picture 6" descr="crash 4"/>
          <p:cNvPicPr>
            <a:picLocks noGrp="1" noChangeAspect="1" noChangeArrowheads="1"/>
          </p:cNvPicPr>
          <p:nvPr>
            <p:ph sz="half" idx="2"/>
          </p:nvPr>
        </p:nvPicPr>
        <p:blipFill>
          <a:blip r:embed="rId3" cstate="screen"/>
          <a:srcRect/>
          <a:stretch>
            <a:fillRect/>
          </a:stretch>
        </p:blipFill>
        <p:spPr>
          <a:xfrm>
            <a:off x="4419600" y="2384425"/>
            <a:ext cx="4495800" cy="2957513"/>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6"/>
          <p:cNvSpPr>
            <a:spLocks noGrp="1"/>
          </p:cNvSpPr>
          <p:nvPr>
            <p:ph type="ftr" sz="quarter" idx="12"/>
          </p:nvPr>
        </p:nvSpPr>
        <p:spPr>
          <a:noFill/>
        </p:spPr>
        <p:txBody>
          <a:bodyPr/>
          <a:lstStyle/>
          <a:p>
            <a:r>
              <a:rPr lang="en-US"/>
              <a:t>International Association of Snowmobile Administrators</a:t>
            </a:r>
          </a:p>
        </p:txBody>
      </p:sp>
      <p:sp>
        <p:nvSpPr>
          <p:cNvPr id="73730" name="Rectangle 2"/>
          <p:cNvSpPr>
            <a:spLocks noGrp="1" noRot="1" noChangeArrowheads="1"/>
          </p:cNvSpPr>
          <p:nvPr>
            <p:ph type="title"/>
          </p:nvPr>
        </p:nvSpPr>
        <p:spPr>
          <a:xfrm>
            <a:off x="457200" y="274638"/>
            <a:ext cx="8229600" cy="868362"/>
          </a:xfrm>
        </p:spPr>
        <p:txBody>
          <a:bodyPr/>
          <a:lstStyle/>
          <a:p>
            <a:pPr eaLnBrk="1" hangingPunct="1">
              <a:defRPr/>
            </a:pPr>
            <a:r>
              <a:rPr lang="en-US" sz="4000" smtClean="0">
                <a:solidFill>
                  <a:schemeClr val="hlink"/>
                </a:solidFill>
              </a:rPr>
              <a:t>Crash Related Stop</a:t>
            </a:r>
          </a:p>
        </p:txBody>
      </p:sp>
      <p:sp>
        <p:nvSpPr>
          <p:cNvPr id="73731" name="Rectangle 3"/>
          <p:cNvSpPr>
            <a:spLocks noGrp="1" noChangeArrowheads="1"/>
          </p:cNvSpPr>
          <p:nvPr>
            <p:ph type="body" sz="half" idx="1"/>
          </p:nvPr>
        </p:nvSpPr>
        <p:spPr/>
        <p:txBody>
          <a:bodyPr/>
          <a:lstStyle/>
          <a:p>
            <a:pPr eaLnBrk="1" hangingPunct="1">
              <a:defRPr/>
            </a:pPr>
            <a:r>
              <a:rPr lang="en-US" sz="3600" smtClean="0"/>
              <a:t>If the accident is because a snowmobile collided with the groomer – do not move the equipment, just secure the scene.</a:t>
            </a:r>
          </a:p>
        </p:txBody>
      </p:sp>
      <p:pic>
        <p:nvPicPr>
          <p:cNvPr id="30725" name="Picture 4" descr="Picture4"/>
          <p:cNvPicPr>
            <a:picLocks noGrp="1" noChangeAspect="1" noChangeArrowheads="1"/>
          </p:cNvPicPr>
          <p:nvPr>
            <p:ph sz="half" idx="2"/>
          </p:nvPr>
        </p:nvPicPr>
        <p:blipFill>
          <a:blip r:embed="rId3" cstate="screen"/>
          <a:srcRect/>
          <a:stretch>
            <a:fillRect/>
          </a:stretch>
        </p:blipFill>
        <p:spPr>
          <a:xfrm>
            <a:off x="4267200" y="2119313"/>
            <a:ext cx="4724400" cy="3543300"/>
          </a:xfrm>
          <a:noFill/>
          <a:ln>
            <a:solidFill>
              <a:srgbClr val="000000"/>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5"/>
          <p:cNvSpPr>
            <a:spLocks noGrp="1"/>
          </p:cNvSpPr>
          <p:nvPr>
            <p:ph type="ftr" sz="quarter" idx="12"/>
          </p:nvPr>
        </p:nvSpPr>
        <p:spPr>
          <a:noFill/>
        </p:spPr>
        <p:txBody>
          <a:bodyPr/>
          <a:lstStyle/>
          <a:p>
            <a:r>
              <a:rPr lang="en-US"/>
              <a:t>International Association of Snowmobile Administrators</a:t>
            </a:r>
          </a:p>
        </p:txBody>
      </p:sp>
      <p:sp>
        <p:nvSpPr>
          <p:cNvPr id="74754" name="Rectangle 2"/>
          <p:cNvSpPr>
            <a:spLocks noGrp="1" noRot="1" noChangeArrowheads="1"/>
          </p:cNvSpPr>
          <p:nvPr>
            <p:ph type="title"/>
          </p:nvPr>
        </p:nvSpPr>
        <p:spPr>
          <a:xfrm>
            <a:off x="457200" y="274638"/>
            <a:ext cx="8229600" cy="868362"/>
          </a:xfrm>
        </p:spPr>
        <p:txBody>
          <a:bodyPr/>
          <a:lstStyle/>
          <a:p>
            <a:pPr eaLnBrk="1" hangingPunct="1">
              <a:defRPr/>
            </a:pPr>
            <a:r>
              <a:rPr lang="en-US" sz="4000" smtClean="0">
                <a:solidFill>
                  <a:schemeClr val="hlink"/>
                </a:solidFill>
              </a:rPr>
              <a:t>Crash Related Stop</a:t>
            </a:r>
          </a:p>
        </p:txBody>
      </p:sp>
      <p:sp>
        <p:nvSpPr>
          <p:cNvPr id="74755" name="Rectangle 3"/>
          <p:cNvSpPr>
            <a:spLocks noGrp="1" noChangeArrowheads="1"/>
          </p:cNvSpPr>
          <p:nvPr>
            <p:ph type="body" idx="1"/>
          </p:nvPr>
        </p:nvSpPr>
        <p:spPr/>
        <p:txBody>
          <a:bodyPr/>
          <a:lstStyle/>
          <a:p>
            <a:pPr eaLnBrk="1" hangingPunct="1">
              <a:defRPr/>
            </a:pPr>
            <a:r>
              <a:rPr lang="en-US" sz="3600" smtClean="0"/>
              <a:t>Assess the situation to determine if current resources at the scene are sufficient to handle the emergency.</a:t>
            </a:r>
          </a:p>
          <a:p>
            <a:pPr eaLnBrk="1" hangingPunct="1">
              <a:defRPr/>
            </a:pPr>
            <a:r>
              <a:rPr lang="en-US" sz="3600" smtClean="0"/>
              <a:t>If “yes” – offer any </a:t>
            </a:r>
          </a:p>
          <a:p>
            <a:pPr eaLnBrk="1" hangingPunct="1">
              <a:buFont typeface="Wingdings" pitchFamily="2" charset="2"/>
              <a:buNone/>
              <a:defRPr/>
            </a:pPr>
            <a:r>
              <a:rPr lang="en-US" sz="3600" smtClean="0"/>
              <a:t>assistance you can give </a:t>
            </a:r>
          </a:p>
          <a:p>
            <a:pPr eaLnBrk="1" hangingPunct="1">
              <a:buFont typeface="Wingdings" pitchFamily="2" charset="2"/>
              <a:buNone/>
              <a:defRPr/>
            </a:pPr>
            <a:r>
              <a:rPr lang="en-US" sz="3600" smtClean="0"/>
              <a:t>and stay at site until the </a:t>
            </a:r>
          </a:p>
          <a:p>
            <a:pPr eaLnBrk="1" hangingPunct="1">
              <a:buFont typeface="Wingdings" pitchFamily="2" charset="2"/>
              <a:buNone/>
              <a:defRPr/>
            </a:pPr>
            <a:r>
              <a:rPr lang="en-US" sz="3600" smtClean="0"/>
              <a:t>trail has been cleared.</a:t>
            </a:r>
          </a:p>
        </p:txBody>
      </p:sp>
      <p:pic>
        <p:nvPicPr>
          <p:cNvPr id="31749" name="Picture 6" descr="crash 5"/>
          <p:cNvPicPr>
            <a:picLocks noGrp="1" noChangeAspect="1" noChangeArrowheads="1"/>
          </p:cNvPicPr>
          <p:nvPr>
            <p:ph sz="half" idx="4294967295"/>
          </p:nvPr>
        </p:nvPicPr>
        <p:blipFill>
          <a:blip r:embed="rId3" cstate="screen"/>
          <a:srcRect/>
          <a:stretch>
            <a:fillRect/>
          </a:stretch>
        </p:blipFill>
        <p:spPr>
          <a:xfrm>
            <a:off x="5181600" y="3276600"/>
            <a:ext cx="3657600" cy="2741613"/>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5"/>
          <p:cNvSpPr>
            <a:spLocks noGrp="1"/>
          </p:cNvSpPr>
          <p:nvPr>
            <p:ph type="ftr" sz="quarter" idx="12"/>
          </p:nvPr>
        </p:nvSpPr>
        <p:spPr>
          <a:noFill/>
        </p:spPr>
        <p:txBody>
          <a:bodyPr/>
          <a:lstStyle/>
          <a:p>
            <a:r>
              <a:rPr lang="en-US"/>
              <a:t>International Association of Snowmobile Administrators</a:t>
            </a:r>
          </a:p>
        </p:txBody>
      </p:sp>
      <p:sp>
        <p:nvSpPr>
          <p:cNvPr id="11266" name="Rectangle 2"/>
          <p:cNvSpPr>
            <a:spLocks noGrp="1" noRot="1" noChangeArrowheads="1"/>
          </p:cNvSpPr>
          <p:nvPr>
            <p:ph type="title"/>
          </p:nvPr>
        </p:nvSpPr>
        <p:spPr/>
        <p:txBody>
          <a:bodyPr/>
          <a:lstStyle/>
          <a:p>
            <a:pPr eaLnBrk="1" hangingPunct="1">
              <a:defRPr/>
            </a:pPr>
            <a:r>
              <a:rPr lang="en-US" sz="4000" smtClean="0">
                <a:solidFill>
                  <a:schemeClr val="hlink"/>
                </a:solidFill>
              </a:rPr>
              <a:t>Establishing Grooming Priorities:</a:t>
            </a:r>
            <a:r>
              <a:rPr lang="en-US" smtClean="0">
                <a:solidFill>
                  <a:schemeClr val="hlink"/>
                </a:solidFill>
              </a:rPr>
              <a:t> Factors to Consider</a:t>
            </a:r>
          </a:p>
        </p:txBody>
      </p:sp>
      <p:sp>
        <p:nvSpPr>
          <p:cNvPr id="11267" name="Rectangle 3"/>
          <p:cNvSpPr>
            <a:spLocks noGrp="1" noChangeArrowheads="1"/>
          </p:cNvSpPr>
          <p:nvPr>
            <p:ph type="body" idx="1"/>
          </p:nvPr>
        </p:nvSpPr>
        <p:spPr/>
        <p:txBody>
          <a:bodyPr/>
          <a:lstStyle/>
          <a:p>
            <a:pPr eaLnBrk="1" hangingPunct="1">
              <a:defRPr/>
            </a:pPr>
            <a:r>
              <a:rPr lang="en-US" sz="3600" smtClean="0"/>
              <a:t>Base of operations.</a:t>
            </a:r>
          </a:p>
          <a:p>
            <a:pPr eaLnBrk="1" hangingPunct="1">
              <a:defRPr/>
            </a:pPr>
            <a:r>
              <a:rPr lang="en-US" sz="3600" smtClean="0"/>
              <a:t>Snowmobile use and traffic patterns.</a:t>
            </a:r>
          </a:p>
          <a:p>
            <a:pPr eaLnBrk="1" hangingPunct="1">
              <a:defRPr/>
            </a:pPr>
            <a:r>
              <a:rPr lang="en-US" sz="3600" smtClean="0"/>
              <a:t>Locations of parking areas and services.</a:t>
            </a:r>
          </a:p>
          <a:p>
            <a:pPr eaLnBrk="1" hangingPunct="1">
              <a:defRPr/>
            </a:pPr>
            <a:r>
              <a:rPr lang="en-US" sz="3600" smtClean="0"/>
              <a:t>How many groomers available for how many miles/kilometers of trail.</a:t>
            </a:r>
          </a:p>
          <a:p>
            <a:pPr eaLnBrk="1" hangingPunct="1">
              <a:defRPr/>
            </a:pPr>
            <a:r>
              <a:rPr lang="en-US" sz="3600" smtClean="0"/>
              <a:t>Budget available for season’s length.</a:t>
            </a:r>
          </a:p>
          <a:p>
            <a:pPr eaLnBrk="1" hangingPunct="1">
              <a:defRPr/>
            </a:pPr>
            <a:r>
              <a:rPr lang="en-US" sz="3600" smtClean="0"/>
              <a:t>Cost to groom one mile/km of trail once.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5"/>
          <p:cNvSpPr>
            <a:spLocks noGrp="1"/>
          </p:cNvSpPr>
          <p:nvPr>
            <p:ph type="ftr" sz="quarter" idx="12"/>
          </p:nvPr>
        </p:nvSpPr>
        <p:spPr>
          <a:noFill/>
        </p:spPr>
        <p:txBody>
          <a:bodyPr/>
          <a:lstStyle/>
          <a:p>
            <a:r>
              <a:rPr lang="en-US"/>
              <a:t>International Association of Snowmobile Administrators</a:t>
            </a:r>
          </a:p>
        </p:txBody>
      </p:sp>
      <p:sp>
        <p:nvSpPr>
          <p:cNvPr id="81922" name="Rectangle 2"/>
          <p:cNvSpPr>
            <a:spLocks noGrp="1" noRot="1" noChangeArrowheads="1"/>
          </p:cNvSpPr>
          <p:nvPr>
            <p:ph type="title"/>
          </p:nvPr>
        </p:nvSpPr>
        <p:spPr/>
        <p:txBody>
          <a:bodyPr/>
          <a:lstStyle/>
          <a:p>
            <a:pPr eaLnBrk="1" hangingPunct="1">
              <a:defRPr/>
            </a:pPr>
            <a:r>
              <a:rPr lang="en-US" sz="4000" smtClean="0">
                <a:solidFill>
                  <a:schemeClr val="hlink"/>
                </a:solidFill>
              </a:rPr>
              <a:t>Crash Related Stop – If situation is not being handled, take control and:</a:t>
            </a:r>
          </a:p>
        </p:txBody>
      </p:sp>
      <p:sp>
        <p:nvSpPr>
          <p:cNvPr id="81923" name="Rectangle 3"/>
          <p:cNvSpPr>
            <a:spLocks noGrp="1" noChangeArrowheads="1"/>
          </p:cNvSpPr>
          <p:nvPr>
            <p:ph type="body" idx="1"/>
          </p:nvPr>
        </p:nvSpPr>
        <p:spPr>
          <a:xfrm>
            <a:off x="457200" y="1828800"/>
            <a:ext cx="8229600" cy="4495800"/>
          </a:xfrm>
        </p:spPr>
        <p:txBody>
          <a:bodyPr/>
          <a:lstStyle/>
          <a:p>
            <a:pPr marL="609600" indent="-609600" eaLnBrk="1" hangingPunct="1">
              <a:lnSpc>
                <a:spcPct val="90000"/>
              </a:lnSpc>
              <a:buSzTx/>
              <a:buFont typeface="Wingdings" pitchFamily="2" charset="2"/>
              <a:buAutoNum type="alphaUcPeriod"/>
              <a:defRPr/>
            </a:pPr>
            <a:r>
              <a:rPr lang="en-US" smtClean="0"/>
              <a:t>Call dispatch, 911, or send someone for help;</a:t>
            </a:r>
          </a:p>
          <a:p>
            <a:pPr marL="609600" indent="-609600" eaLnBrk="1" hangingPunct="1">
              <a:lnSpc>
                <a:spcPct val="90000"/>
              </a:lnSpc>
              <a:buSzTx/>
              <a:buFont typeface="Wingdings" pitchFamily="2" charset="2"/>
              <a:buAutoNum type="alphaUcPeriod"/>
              <a:defRPr/>
            </a:pPr>
            <a:r>
              <a:rPr lang="en-US" smtClean="0"/>
              <a:t>State problem or situation;</a:t>
            </a:r>
          </a:p>
          <a:p>
            <a:pPr marL="609600" indent="-609600" eaLnBrk="1" hangingPunct="1">
              <a:lnSpc>
                <a:spcPct val="90000"/>
              </a:lnSpc>
              <a:buSzTx/>
              <a:buFont typeface="Wingdings" pitchFamily="2" charset="2"/>
              <a:buAutoNum type="alphaUcPeriod"/>
              <a:defRPr/>
            </a:pPr>
            <a:r>
              <a:rPr lang="en-US" smtClean="0"/>
              <a:t>Give the number of injured, if any;</a:t>
            </a:r>
          </a:p>
          <a:p>
            <a:pPr marL="609600" indent="-609600" eaLnBrk="1" hangingPunct="1">
              <a:lnSpc>
                <a:spcPct val="90000"/>
              </a:lnSpc>
              <a:buSzTx/>
              <a:buFont typeface="Wingdings" pitchFamily="2" charset="2"/>
              <a:buAutoNum type="alphaUcPeriod"/>
              <a:defRPr/>
            </a:pPr>
            <a:r>
              <a:rPr lang="en-US" smtClean="0"/>
              <a:t>Give the location, trail number, or trail name;</a:t>
            </a:r>
          </a:p>
          <a:p>
            <a:pPr marL="609600" indent="-609600" eaLnBrk="1" hangingPunct="1">
              <a:lnSpc>
                <a:spcPct val="90000"/>
              </a:lnSpc>
              <a:buSzTx/>
              <a:buFont typeface="Wingdings" pitchFamily="2" charset="2"/>
              <a:buAutoNum type="alphaUcPeriod"/>
              <a:defRPr/>
            </a:pPr>
            <a:r>
              <a:rPr lang="en-US" smtClean="0"/>
              <a:t>If known, state best way for rescue to arrive;</a:t>
            </a:r>
          </a:p>
          <a:p>
            <a:pPr marL="609600" indent="-609600" eaLnBrk="1" hangingPunct="1">
              <a:lnSpc>
                <a:spcPct val="90000"/>
              </a:lnSpc>
              <a:buSzTx/>
              <a:buFont typeface="Wingdings" pitchFamily="2" charset="2"/>
              <a:buAutoNum type="alphaUcPeriod"/>
              <a:defRPr/>
            </a:pPr>
            <a:r>
              <a:rPr lang="en-US" smtClean="0"/>
              <a:t>Stay calm and do not talk too much; </a:t>
            </a:r>
          </a:p>
          <a:p>
            <a:pPr marL="609600" indent="-609600" eaLnBrk="1" hangingPunct="1">
              <a:lnSpc>
                <a:spcPct val="90000"/>
              </a:lnSpc>
              <a:buSzTx/>
              <a:buFont typeface="Wingdings" pitchFamily="2" charset="2"/>
              <a:buAutoNum type="alphaUcPeriod"/>
              <a:defRPr/>
            </a:pPr>
            <a:r>
              <a:rPr lang="en-US" smtClean="0"/>
              <a:t>Don’t move injured, but protect all victims at scene and keep them warm;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5"/>
          <p:cNvSpPr>
            <a:spLocks noGrp="1"/>
          </p:cNvSpPr>
          <p:nvPr>
            <p:ph type="ftr" sz="quarter" idx="12"/>
          </p:nvPr>
        </p:nvSpPr>
        <p:spPr>
          <a:noFill/>
        </p:spPr>
        <p:txBody>
          <a:bodyPr/>
          <a:lstStyle/>
          <a:p>
            <a:r>
              <a:rPr lang="en-US"/>
              <a:t>International Association of Snowmobile Administrators</a:t>
            </a:r>
          </a:p>
        </p:txBody>
      </p:sp>
      <p:sp>
        <p:nvSpPr>
          <p:cNvPr id="83970" name="Rectangle 2"/>
          <p:cNvSpPr>
            <a:spLocks noGrp="1" noRot="1" noChangeArrowheads="1"/>
          </p:cNvSpPr>
          <p:nvPr>
            <p:ph type="title"/>
          </p:nvPr>
        </p:nvSpPr>
        <p:spPr/>
        <p:txBody>
          <a:bodyPr/>
          <a:lstStyle/>
          <a:p>
            <a:pPr eaLnBrk="1" hangingPunct="1">
              <a:defRPr/>
            </a:pPr>
            <a:r>
              <a:rPr lang="en-US" sz="4000" smtClean="0">
                <a:solidFill>
                  <a:schemeClr val="hlink"/>
                </a:solidFill>
              </a:rPr>
              <a:t>Crash Related Stop – If situation is not being handled, take control and:</a:t>
            </a:r>
          </a:p>
        </p:txBody>
      </p:sp>
      <p:sp>
        <p:nvSpPr>
          <p:cNvPr id="83971" name="Rectangle 3"/>
          <p:cNvSpPr>
            <a:spLocks noGrp="1" noChangeArrowheads="1"/>
          </p:cNvSpPr>
          <p:nvPr>
            <p:ph type="body" idx="1"/>
          </p:nvPr>
        </p:nvSpPr>
        <p:spPr>
          <a:xfrm>
            <a:off x="457200" y="1752600"/>
            <a:ext cx="8382000" cy="4373563"/>
          </a:xfrm>
        </p:spPr>
        <p:txBody>
          <a:bodyPr/>
          <a:lstStyle/>
          <a:p>
            <a:pPr marL="609600" indent="-609600" eaLnBrk="1" hangingPunct="1">
              <a:buSzTx/>
              <a:buFont typeface="Wingdings" pitchFamily="2" charset="2"/>
              <a:buAutoNum type="alphaUcPeriod" startAt="8"/>
              <a:defRPr/>
            </a:pPr>
            <a:r>
              <a:rPr lang="en-US" smtClean="0"/>
              <a:t>If there are bystanders, ask them to either close trail or direct traffic until other help arrives;</a:t>
            </a:r>
          </a:p>
          <a:p>
            <a:pPr marL="609600" indent="-609600" eaLnBrk="1" hangingPunct="1">
              <a:buSzTx/>
              <a:buFont typeface="Wingdings" pitchFamily="2" charset="2"/>
              <a:buAutoNum type="alphaUcPeriod" startAt="8"/>
              <a:defRPr/>
            </a:pPr>
            <a:r>
              <a:rPr lang="en-US" smtClean="0"/>
              <a:t>Update emergency personnel upon their arrival;</a:t>
            </a:r>
          </a:p>
          <a:p>
            <a:pPr marL="609600" indent="-609600" eaLnBrk="1" hangingPunct="1">
              <a:buSzTx/>
              <a:buFont typeface="Wingdings" pitchFamily="2" charset="2"/>
              <a:buAutoNum type="alphaUcPeriod" startAt="8"/>
              <a:defRPr/>
            </a:pPr>
            <a:r>
              <a:rPr lang="en-US" smtClean="0">
                <a:solidFill>
                  <a:schemeClr val="hlink"/>
                </a:solidFill>
              </a:rPr>
              <a:t>DOCUMENT, DOCUMENT, DOCUMENT</a:t>
            </a:r>
            <a:r>
              <a:rPr lang="en-US" sz="2800" smtClean="0"/>
              <a:t> After the scene has been turned over to emergency personnel, write down everything that you observed and that transpired while you were at the accident scene. And don’t talk to others about the incident.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5"/>
          <p:cNvSpPr>
            <a:spLocks noGrp="1"/>
          </p:cNvSpPr>
          <p:nvPr>
            <p:ph type="ftr" sz="quarter" idx="12"/>
          </p:nvPr>
        </p:nvSpPr>
        <p:spPr>
          <a:noFill/>
        </p:spPr>
        <p:txBody>
          <a:bodyPr/>
          <a:lstStyle/>
          <a:p>
            <a:r>
              <a:rPr lang="en-US"/>
              <a:t>International Association of Snowmobile Administrators</a:t>
            </a:r>
          </a:p>
        </p:txBody>
      </p:sp>
      <p:sp>
        <p:nvSpPr>
          <p:cNvPr id="86018"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Operator Guidelines and Policies</a:t>
            </a:r>
          </a:p>
        </p:txBody>
      </p:sp>
      <p:sp>
        <p:nvSpPr>
          <p:cNvPr id="86019" name="Rectangle 3"/>
          <p:cNvSpPr>
            <a:spLocks noGrp="1" noChangeArrowheads="1"/>
          </p:cNvSpPr>
          <p:nvPr>
            <p:ph type="body" idx="1"/>
          </p:nvPr>
        </p:nvSpPr>
        <p:spPr>
          <a:xfrm>
            <a:off x="457200" y="1295400"/>
            <a:ext cx="8229600" cy="4830763"/>
          </a:xfrm>
        </p:spPr>
        <p:txBody>
          <a:bodyPr/>
          <a:lstStyle/>
          <a:p>
            <a:pPr eaLnBrk="1" hangingPunct="1">
              <a:defRPr/>
            </a:pPr>
            <a:r>
              <a:rPr lang="en-US" sz="3600" b="1" smtClean="0">
                <a:solidFill>
                  <a:schemeClr val="hlink"/>
                </a:solidFill>
              </a:rPr>
              <a:t>No alcohol or drugs</a:t>
            </a:r>
            <a:r>
              <a:rPr lang="en-US" sz="3600" smtClean="0"/>
              <a:t> – impaired operators present a severe safety risk and increased liability. </a:t>
            </a:r>
          </a:p>
          <a:p>
            <a:pPr eaLnBrk="1" hangingPunct="1">
              <a:defRPr/>
            </a:pPr>
            <a:r>
              <a:rPr lang="en-US" sz="3600" b="1" smtClean="0">
                <a:solidFill>
                  <a:schemeClr val="hlink"/>
                </a:solidFill>
              </a:rPr>
              <a:t>No smoking</a:t>
            </a:r>
            <a:r>
              <a:rPr lang="en-US" sz="3600" smtClean="0"/>
              <a:t> – absolutely prohibited around refueling, shop, and maintenance areas; may also be banned in tractor cab.  </a:t>
            </a:r>
          </a:p>
          <a:p>
            <a:pPr eaLnBrk="1" hangingPunct="1">
              <a:defRPr/>
            </a:pPr>
            <a:r>
              <a:rPr lang="en-US" sz="3600" b="1" smtClean="0">
                <a:solidFill>
                  <a:schemeClr val="hlink"/>
                </a:solidFill>
              </a:rPr>
              <a:t>No firearms</a:t>
            </a:r>
            <a:r>
              <a:rPr lang="en-US" sz="3600" b="1" smtClean="0"/>
              <a:t> </a:t>
            </a:r>
            <a:r>
              <a:rPr lang="en-US" sz="3600" smtClean="0"/>
              <a:t>– present a safety and liability issue and should not be carried in tractor.</a:t>
            </a:r>
            <a:endParaRPr lang="en-US" sz="40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5"/>
          <p:cNvSpPr>
            <a:spLocks noGrp="1"/>
          </p:cNvSpPr>
          <p:nvPr>
            <p:ph type="ftr" sz="quarter" idx="12"/>
          </p:nvPr>
        </p:nvSpPr>
        <p:spPr>
          <a:noFill/>
        </p:spPr>
        <p:txBody>
          <a:bodyPr/>
          <a:lstStyle/>
          <a:p>
            <a:r>
              <a:rPr lang="en-US"/>
              <a:t>International Association of Snowmobile Administrators</a:t>
            </a:r>
          </a:p>
        </p:txBody>
      </p:sp>
      <p:sp>
        <p:nvSpPr>
          <p:cNvPr id="88066" name="Rectangle 2"/>
          <p:cNvSpPr>
            <a:spLocks noGrp="1" noRot="1" noChangeArrowheads="1"/>
          </p:cNvSpPr>
          <p:nvPr>
            <p:ph type="title"/>
          </p:nvPr>
        </p:nvSpPr>
        <p:spPr>
          <a:xfrm>
            <a:off x="457200" y="274638"/>
            <a:ext cx="8229600" cy="944562"/>
          </a:xfrm>
        </p:spPr>
        <p:txBody>
          <a:bodyPr/>
          <a:lstStyle/>
          <a:p>
            <a:pPr eaLnBrk="1" hangingPunct="1">
              <a:defRPr/>
            </a:pPr>
            <a:r>
              <a:rPr lang="en-US" smtClean="0">
                <a:solidFill>
                  <a:schemeClr val="hlink"/>
                </a:solidFill>
              </a:rPr>
              <a:t>Operator Guidelines and Policies</a:t>
            </a:r>
          </a:p>
        </p:txBody>
      </p:sp>
      <p:sp>
        <p:nvSpPr>
          <p:cNvPr id="88067" name="Rectangle 3"/>
          <p:cNvSpPr>
            <a:spLocks noGrp="1" noChangeArrowheads="1"/>
          </p:cNvSpPr>
          <p:nvPr>
            <p:ph type="body" idx="1"/>
          </p:nvPr>
        </p:nvSpPr>
        <p:spPr>
          <a:xfrm>
            <a:off x="457200" y="1371600"/>
            <a:ext cx="8229600" cy="4754563"/>
          </a:xfrm>
        </p:spPr>
        <p:txBody>
          <a:bodyPr/>
          <a:lstStyle/>
          <a:p>
            <a:pPr eaLnBrk="1" hangingPunct="1">
              <a:defRPr/>
            </a:pPr>
            <a:r>
              <a:rPr lang="en-US" sz="3600" b="1" smtClean="0">
                <a:solidFill>
                  <a:schemeClr val="hlink"/>
                </a:solidFill>
              </a:rPr>
              <a:t>Passengers in groomer</a:t>
            </a:r>
            <a:r>
              <a:rPr lang="en-US" sz="3600" smtClean="0"/>
              <a:t> </a:t>
            </a:r>
            <a:r>
              <a:rPr lang="en-US" smtClean="0"/>
              <a:t>– while some areas routinely operate with a driver and an assistant, others prohibit passengers not associated with the grooming operation. </a:t>
            </a:r>
          </a:p>
          <a:p>
            <a:pPr eaLnBrk="1" hangingPunct="1">
              <a:defRPr/>
            </a:pPr>
            <a:r>
              <a:rPr lang="en-US" sz="3600" smtClean="0">
                <a:solidFill>
                  <a:schemeClr val="hlink"/>
                </a:solidFill>
              </a:rPr>
              <a:t>Safety is the key issue</a:t>
            </a:r>
            <a:r>
              <a:rPr lang="en-US" smtClean="0"/>
              <a:t>: 1) is the operator competent enough to not be distracted by a passenger, and 2) the Grooming Manager needs to know how many to rescue in the event of an emergency.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5"/>
          <p:cNvSpPr>
            <a:spLocks noGrp="1"/>
          </p:cNvSpPr>
          <p:nvPr>
            <p:ph type="ftr" sz="quarter" idx="12"/>
          </p:nvPr>
        </p:nvSpPr>
        <p:spPr>
          <a:noFill/>
        </p:spPr>
        <p:txBody>
          <a:bodyPr/>
          <a:lstStyle/>
          <a:p>
            <a:r>
              <a:rPr lang="en-US"/>
              <a:t>International Association of Snowmobile Administrators</a:t>
            </a:r>
          </a:p>
        </p:txBody>
      </p:sp>
      <p:sp>
        <p:nvSpPr>
          <p:cNvPr id="90114"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Operator Guidelines and Policies</a:t>
            </a:r>
          </a:p>
        </p:txBody>
      </p:sp>
      <p:sp>
        <p:nvSpPr>
          <p:cNvPr id="90115" name="Rectangle 3"/>
          <p:cNvSpPr>
            <a:spLocks noGrp="1" noChangeArrowheads="1"/>
          </p:cNvSpPr>
          <p:nvPr>
            <p:ph type="body" idx="1"/>
          </p:nvPr>
        </p:nvSpPr>
        <p:spPr>
          <a:xfrm>
            <a:off x="457200" y="1371600"/>
            <a:ext cx="8229600" cy="4754563"/>
          </a:xfrm>
        </p:spPr>
        <p:txBody>
          <a:bodyPr/>
          <a:lstStyle/>
          <a:p>
            <a:pPr eaLnBrk="1" hangingPunct="1">
              <a:defRPr/>
            </a:pPr>
            <a:r>
              <a:rPr lang="en-US" sz="3600" b="1" smtClean="0">
                <a:solidFill>
                  <a:schemeClr val="hlink"/>
                </a:solidFill>
              </a:rPr>
              <a:t>Communications</a:t>
            </a:r>
            <a:r>
              <a:rPr lang="en-US" sz="3600" smtClean="0"/>
              <a:t> are key to the success of any grooming program – always have a formal communications plan and follow it. </a:t>
            </a:r>
          </a:p>
          <a:p>
            <a:pPr eaLnBrk="1" hangingPunct="1">
              <a:defRPr/>
            </a:pPr>
            <a:r>
              <a:rPr lang="en-US" sz="3600" b="1" smtClean="0">
                <a:solidFill>
                  <a:schemeClr val="hlink"/>
                </a:solidFill>
              </a:rPr>
              <a:t>Communicate</a:t>
            </a:r>
            <a:r>
              <a:rPr lang="en-US" sz="3600" smtClean="0"/>
              <a:t>: weather conditions, large groups, trail conditions, hazards, leave times, planned grooming routes, safe return at end of shift, etc.</a:t>
            </a:r>
          </a:p>
        </p:txBody>
      </p:sp>
      <p:pic>
        <p:nvPicPr>
          <p:cNvPr id="36869" name="Picture 4" descr="Picture7"/>
          <p:cNvPicPr>
            <a:picLocks noChangeAspect="1" noChangeArrowheads="1"/>
          </p:cNvPicPr>
          <p:nvPr/>
        </p:nvPicPr>
        <p:blipFill>
          <a:blip r:embed="rId3" cstate="screen"/>
          <a:srcRect/>
          <a:stretch>
            <a:fillRect/>
          </a:stretch>
        </p:blipFill>
        <p:spPr bwMode="auto">
          <a:xfrm rot="4646115">
            <a:off x="7189788" y="4849812"/>
            <a:ext cx="1295400" cy="1196975"/>
          </a:xfrm>
          <a:prstGeom prst="rect">
            <a:avLst/>
          </a:prstGeom>
          <a:noFill/>
          <a:ln w="9525">
            <a:noFill/>
            <a:miter lim="800000"/>
            <a:headEnd/>
            <a:tailEnd/>
          </a:ln>
        </p:spPr>
      </p:pic>
      <p:pic>
        <p:nvPicPr>
          <p:cNvPr id="36870" name="Picture 5" descr="BD04922_"/>
          <p:cNvPicPr>
            <a:picLocks noChangeAspect="1" noChangeArrowheads="1"/>
          </p:cNvPicPr>
          <p:nvPr/>
        </p:nvPicPr>
        <p:blipFill>
          <a:blip r:embed="rId4" cstate="screen"/>
          <a:srcRect/>
          <a:stretch>
            <a:fillRect/>
          </a:stretch>
        </p:blipFill>
        <p:spPr bwMode="auto">
          <a:xfrm>
            <a:off x="6096000" y="5257800"/>
            <a:ext cx="8255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5"/>
          <p:cNvSpPr>
            <a:spLocks noGrp="1"/>
          </p:cNvSpPr>
          <p:nvPr>
            <p:ph type="ftr" sz="quarter" idx="12"/>
          </p:nvPr>
        </p:nvSpPr>
        <p:spPr>
          <a:noFill/>
        </p:spPr>
        <p:txBody>
          <a:bodyPr/>
          <a:lstStyle/>
          <a:p>
            <a:r>
              <a:rPr lang="en-US"/>
              <a:t>International Association of Snowmobile Administrators</a:t>
            </a:r>
          </a:p>
        </p:txBody>
      </p:sp>
      <p:sp>
        <p:nvSpPr>
          <p:cNvPr id="92162"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Preparing the Trail</a:t>
            </a:r>
          </a:p>
        </p:txBody>
      </p:sp>
      <p:sp>
        <p:nvSpPr>
          <p:cNvPr id="92164" name="Rectangle 4"/>
          <p:cNvSpPr>
            <a:spLocks noGrp="1" noChangeArrowheads="1"/>
          </p:cNvSpPr>
          <p:nvPr>
            <p:ph type="body" idx="1"/>
          </p:nvPr>
        </p:nvSpPr>
        <p:spPr/>
        <p:txBody>
          <a:bodyPr/>
          <a:lstStyle/>
          <a:p>
            <a:pPr eaLnBrk="1" hangingPunct="1">
              <a:defRPr/>
            </a:pPr>
            <a:r>
              <a:rPr lang="en-US" sz="4000" b="1" dirty="0" smtClean="0">
                <a:solidFill>
                  <a:schemeClr val="hlink"/>
                </a:solidFill>
              </a:rPr>
              <a:t>Remove bumps, holes and debris PRIOR to snowfall</a:t>
            </a:r>
            <a:r>
              <a:rPr lang="en-US" sz="4000" dirty="0" smtClean="0"/>
              <a:t>:</a:t>
            </a:r>
            <a:r>
              <a:rPr lang="en-US" sz="4000" b="1" dirty="0" smtClean="0"/>
              <a:t> </a:t>
            </a:r>
            <a:r>
              <a:rPr lang="en-US" sz="3600" dirty="0" smtClean="0"/>
              <a:t>preparation and smoothing of the trail’s sub-base (dirt, gravel, grass, road, etc.) prior to freeze-up and snowfall can be the single most important item to help provide a smooth, stable winter trail.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6"/>
          <p:cNvSpPr>
            <a:spLocks noGrp="1"/>
          </p:cNvSpPr>
          <p:nvPr>
            <p:ph type="ftr" sz="quarter" idx="12"/>
          </p:nvPr>
        </p:nvSpPr>
        <p:spPr>
          <a:noFill/>
        </p:spPr>
        <p:txBody>
          <a:bodyPr/>
          <a:lstStyle/>
          <a:p>
            <a:r>
              <a:rPr lang="en-US"/>
              <a:t>International Association of Snowmobile Administrators</a:t>
            </a:r>
          </a:p>
        </p:txBody>
      </p:sp>
      <p:sp>
        <p:nvSpPr>
          <p:cNvPr id="96258"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Preparing the Trail</a:t>
            </a:r>
          </a:p>
        </p:txBody>
      </p:sp>
      <p:pic>
        <p:nvPicPr>
          <p:cNvPr id="38916" name="Picture 4" descr="trail maint"/>
          <p:cNvPicPr>
            <a:picLocks noGrp="1" noChangeAspect="1" noChangeArrowheads="1"/>
          </p:cNvPicPr>
          <p:nvPr>
            <p:ph sz="half" idx="1"/>
          </p:nvPr>
        </p:nvPicPr>
        <p:blipFill>
          <a:blip r:embed="rId3" cstate="screen"/>
          <a:srcRect/>
          <a:stretch>
            <a:fillRect/>
          </a:stretch>
        </p:blipFill>
        <p:spPr>
          <a:xfrm>
            <a:off x="1371600" y="1219200"/>
            <a:ext cx="6477000" cy="3240088"/>
          </a:xfrm>
          <a:noFill/>
        </p:spPr>
      </p:pic>
      <p:sp>
        <p:nvSpPr>
          <p:cNvPr id="96259" name="Rectangle 3"/>
          <p:cNvSpPr>
            <a:spLocks noGrp="1" noChangeArrowheads="1"/>
          </p:cNvSpPr>
          <p:nvPr>
            <p:ph type="body" sz="half" idx="2"/>
          </p:nvPr>
        </p:nvSpPr>
        <p:spPr>
          <a:xfrm>
            <a:off x="457200" y="4495800"/>
            <a:ext cx="8229600" cy="1828800"/>
          </a:xfrm>
        </p:spPr>
        <p:txBody>
          <a:bodyPr/>
          <a:lstStyle/>
          <a:p>
            <a:pPr eaLnBrk="1" hangingPunct="1">
              <a:defRPr/>
            </a:pPr>
            <a:r>
              <a:rPr lang="en-US" sz="3600" smtClean="0"/>
              <a:t>Trail maintenance prior to snowfall can help make trails smoother in the winter. It is a good investment of time and money.</a:t>
            </a:r>
            <a:r>
              <a:rPr lang="en-US" sz="4000" smtClean="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6"/>
          <p:cNvSpPr>
            <a:spLocks noGrp="1"/>
          </p:cNvSpPr>
          <p:nvPr>
            <p:ph type="ftr" sz="quarter" idx="12"/>
          </p:nvPr>
        </p:nvSpPr>
        <p:spPr>
          <a:noFill/>
        </p:spPr>
        <p:txBody>
          <a:bodyPr/>
          <a:lstStyle/>
          <a:p>
            <a:r>
              <a:rPr lang="en-US"/>
              <a:t>International Association of Snowmobile Administrators</a:t>
            </a:r>
          </a:p>
        </p:txBody>
      </p:sp>
      <p:sp>
        <p:nvSpPr>
          <p:cNvPr id="94210"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Preparing the Trail</a:t>
            </a:r>
          </a:p>
        </p:txBody>
      </p:sp>
      <p:sp>
        <p:nvSpPr>
          <p:cNvPr id="94211" name="Rectangle 3"/>
          <p:cNvSpPr>
            <a:spLocks noGrp="1" noChangeArrowheads="1"/>
          </p:cNvSpPr>
          <p:nvPr>
            <p:ph type="body" sz="half" idx="1"/>
          </p:nvPr>
        </p:nvSpPr>
        <p:spPr/>
        <p:txBody>
          <a:bodyPr/>
          <a:lstStyle/>
          <a:p>
            <a:pPr eaLnBrk="1" hangingPunct="1">
              <a:defRPr/>
            </a:pPr>
            <a:r>
              <a:rPr lang="en-US" smtClean="0"/>
              <a:t>Bumps and holes in the ground will also produce bumps in the trail after snowfall; they can reappear as moguls on heavily traveled trails almost immediately after grooming.</a:t>
            </a:r>
            <a:endParaRPr lang="en-US" sz="2800" smtClean="0"/>
          </a:p>
        </p:txBody>
      </p:sp>
      <p:pic>
        <p:nvPicPr>
          <p:cNvPr id="39941" name="Picture 7" descr="aspen cut moguls"/>
          <p:cNvPicPr>
            <a:picLocks noGrp="1" noChangeAspect="1" noChangeArrowheads="1"/>
          </p:cNvPicPr>
          <p:nvPr>
            <p:ph sz="half" idx="2"/>
          </p:nvPr>
        </p:nvPicPr>
        <p:blipFill>
          <a:blip r:embed="rId3" cstate="screen"/>
          <a:srcRect/>
          <a:stretch>
            <a:fillRect/>
          </a:stretch>
        </p:blipFill>
        <p:spPr>
          <a:xfrm>
            <a:off x="4343400" y="3073400"/>
            <a:ext cx="4572000" cy="3067050"/>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6"/>
          <p:cNvSpPr>
            <a:spLocks noGrp="1"/>
          </p:cNvSpPr>
          <p:nvPr>
            <p:ph type="ftr" sz="quarter" idx="12"/>
          </p:nvPr>
        </p:nvSpPr>
        <p:spPr>
          <a:noFill/>
        </p:spPr>
        <p:txBody>
          <a:bodyPr/>
          <a:lstStyle/>
          <a:p>
            <a:r>
              <a:rPr lang="en-US"/>
              <a:t>International Association of Snowmobile Administrators</a:t>
            </a:r>
          </a:p>
        </p:txBody>
      </p:sp>
      <p:sp>
        <p:nvSpPr>
          <p:cNvPr id="102402"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Preparing the Trail</a:t>
            </a:r>
          </a:p>
        </p:txBody>
      </p:sp>
      <p:sp>
        <p:nvSpPr>
          <p:cNvPr id="102404" name="Rectangle 4"/>
          <p:cNvSpPr>
            <a:spLocks noGrp="1" noChangeArrowheads="1"/>
          </p:cNvSpPr>
          <p:nvPr>
            <p:ph type="body" sz="half" idx="1"/>
          </p:nvPr>
        </p:nvSpPr>
        <p:spPr/>
        <p:txBody>
          <a:bodyPr/>
          <a:lstStyle/>
          <a:p>
            <a:pPr eaLnBrk="1" hangingPunct="1">
              <a:lnSpc>
                <a:spcPct val="90000"/>
              </a:lnSpc>
              <a:defRPr/>
            </a:pPr>
            <a:r>
              <a:rPr lang="en-US" smtClean="0"/>
              <a:t>Brush, stumps, and debris should be removed from trail where they could be  a hazard or block visibility.</a:t>
            </a:r>
          </a:p>
          <a:p>
            <a:pPr eaLnBrk="1" hangingPunct="1">
              <a:lnSpc>
                <a:spcPct val="90000"/>
              </a:lnSpc>
              <a:defRPr/>
            </a:pPr>
            <a:r>
              <a:rPr lang="en-US" smtClean="0"/>
              <a:t>Keep debris off the trail to help prevent premature thaws.</a:t>
            </a:r>
          </a:p>
        </p:txBody>
      </p:sp>
      <p:pic>
        <p:nvPicPr>
          <p:cNvPr id="40965" name="Picture 6" descr="100_0023"/>
          <p:cNvPicPr>
            <a:picLocks noGrp="1" noChangeAspect="1" noChangeArrowheads="1"/>
          </p:cNvPicPr>
          <p:nvPr>
            <p:ph sz="half" idx="2"/>
          </p:nvPr>
        </p:nvPicPr>
        <p:blipFill>
          <a:blip r:embed="rId3" cstate="screen"/>
          <a:srcRect/>
          <a:stretch>
            <a:fillRect/>
          </a:stretch>
        </p:blipFill>
        <p:spPr>
          <a:xfrm>
            <a:off x="4495800" y="2119313"/>
            <a:ext cx="4495800" cy="3371850"/>
          </a:xfrm>
          <a:noFill/>
          <a:ln>
            <a:solidFill>
              <a:srgbClr val="000000"/>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6"/>
          <p:cNvSpPr>
            <a:spLocks noGrp="1"/>
          </p:cNvSpPr>
          <p:nvPr>
            <p:ph type="ftr" sz="quarter" idx="12"/>
          </p:nvPr>
        </p:nvSpPr>
        <p:spPr>
          <a:noFill/>
        </p:spPr>
        <p:txBody>
          <a:bodyPr/>
          <a:lstStyle/>
          <a:p>
            <a:r>
              <a:rPr lang="en-US"/>
              <a:t>International Association of Snowmobile Administrators</a:t>
            </a:r>
          </a:p>
        </p:txBody>
      </p:sp>
      <p:sp>
        <p:nvSpPr>
          <p:cNvPr id="131074"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Preparing the Trail</a:t>
            </a:r>
          </a:p>
        </p:txBody>
      </p:sp>
      <p:sp>
        <p:nvSpPr>
          <p:cNvPr id="131075" name="Rectangle 3"/>
          <p:cNvSpPr>
            <a:spLocks noGrp="1" noChangeArrowheads="1"/>
          </p:cNvSpPr>
          <p:nvPr>
            <p:ph type="body" sz="half" idx="1"/>
          </p:nvPr>
        </p:nvSpPr>
        <p:spPr/>
        <p:txBody>
          <a:bodyPr/>
          <a:lstStyle/>
          <a:p>
            <a:pPr eaLnBrk="1" hangingPunct="1">
              <a:defRPr/>
            </a:pPr>
            <a:r>
              <a:rPr lang="en-US" smtClean="0"/>
              <a:t>Limb trees to improve trail visibility and safety, protect equipment from damage, and to open up the canopy so snow can reach the trail’s surface.</a:t>
            </a:r>
          </a:p>
        </p:txBody>
      </p:sp>
      <p:pic>
        <p:nvPicPr>
          <p:cNvPr id="41989" name="Picture 6" descr="WorkJanuary006"/>
          <p:cNvPicPr>
            <a:picLocks noGrp="1" noChangeAspect="1" noChangeArrowheads="1"/>
          </p:cNvPicPr>
          <p:nvPr>
            <p:ph sz="half" idx="2"/>
          </p:nvPr>
        </p:nvPicPr>
        <p:blipFill>
          <a:blip r:embed="rId3" cstate="screen"/>
          <a:srcRect/>
          <a:stretch>
            <a:fillRect/>
          </a:stretch>
        </p:blipFill>
        <p:spPr>
          <a:xfrm>
            <a:off x="4648200" y="2347913"/>
            <a:ext cx="4038600" cy="30289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5"/>
          <p:cNvSpPr>
            <a:spLocks noGrp="1"/>
          </p:cNvSpPr>
          <p:nvPr>
            <p:ph type="ftr" sz="quarter" idx="12"/>
          </p:nvPr>
        </p:nvSpPr>
        <p:spPr>
          <a:noFill/>
        </p:spPr>
        <p:txBody>
          <a:bodyPr/>
          <a:lstStyle/>
          <a:p>
            <a:r>
              <a:rPr lang="en-US"/>
              <a:t>International Association of Snowmobile Administrators</a:t>
            </a:r>
          </a:p>
        </p:txBody>
      </p:sp>
      <p:sp>
        <p:nvSpPr>
          <p:cNvPr id="14338"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Operator Selection</a:t>
            </a:r>
          </a:p>
        </p:txBody>
      </p:sp>
      <p:sp>
        <p:nvSpPr>
          <p:cNvPr id="14339" name="Rectangle 3"/>
          <p:cNvSpPr>
            <a:spLocks noGrp="1" noChangeArrowheads="1"/>
          </p:cNvSpPr>
          <p:nvPr>
            <p:ph type="body" idx="1"/>
          </p:nvPr>
        </p:nvSpPr>
        <p:spPr>
          <a:xfrm>
            <a:off x="457200" y="1295400"/>
            <a:ext cx="8229600" cy="4830763"/>
          </a:xfrm>
        </p:spPr>
        <p:txBody>
          <a:bodyPr/>
          <a:lstStyle/>
          <a:p>
            <a:pPr eaLnBrk="1" hangingPunct="1">
              <a:defRPr/>
            </a:pPr>
            <a:r>
              <a:rPr lang="en-US" sz="3600" smtClean="0"/>
              <a:t>Good equipment is not a substitute for poor operators.</a:t>
            </a:r>
          </a:p>
          <a:p>
            <a:pPr eaLnBrk="1" hangingPunct="1">
              <a:defRPr/>
            </a:pPr>
            <a:r>
              <a:rPr lang="en-US" sz="3600" smtClean="0"/>
              <a:t>Operators should have ability to operate heavy equipment and have a fairly high degree of mechanical aptitude since on-trail repairs and adjustments are inevitable. </a:t>
            </a:r>
          </a:p>
          <a:p>
            <a:pPr eaLnBrk="1" hangingPunct="1">
              <a:defRPr/>
            </a:pPr>
            <a:r>
              <a:rPr lang="en-US" sz="3600" smtClean="0"/>
              <a:t>Must be able to work alone in remote areas and at odd hours, nights, and weekends.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5"/>
          <p:cNvSpPr>
            <a:spLocks noGrp="1"/>
          </p:cNvSpPr>
          <p:nvPr>
            <p:ph type="ftr" sz="quarter" idx="12"/>
          </p:nvPr>
        </p:nvSpPr>
        <p:spPr>
          <a:noFill/>
        </p:spPr>
        <p:txBody>
          <a:bodyPr/>
          <a:lstStyle/>
          <a:p>
            <a:r>
              <a:rPr lang="en-US"/>
              <a:t>International Association of Snowmobile Administrators</a:t>
            </a:r>
          </a:p>
        </p:txBody>
      </p:sp>
      <p:sp>
        <p:nvSpPr>
          <p:cNvPr id="105474"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Early Season Trail Preparation</a:t>
            </a:r>
          </a:p>
        </p:txBody>
      </p:sp>
      <p:sp>
        <p:nvSpPr>
          <p:cNvPr id="105475" name="Rectangle 3"/>
          <p:cNvSpPr>
            <a:spLocks noGrp="1" noChangeArrowheads="1"/>
          </p:cNvSpPr>
          <p:nvPr>
            <p:ph type="body" idx="1"/>
          </p:nvPr>
        </p:nvSpPr>
        <p:spPr>
          <a:xfrm>
            <a:off x="457200" y="1219200"/>
            <a:ext cx="8229600" cy="4906963"/>
          </a:xfrm>
        </p:spPr>
        <p:txBody>
          <a:bodyPr/>
          <a:lstStyle/>
          <a:p>
            <a:pPr eaLnBrk="1" hangingPunct="1">
              <a:lnSpc>
                <a:spcPct val="90000"/>
              </a:lnSpc>
              <a:defRPr/>
            </a:pPr>
            <a:r>
              <a:rPr lang="en-US" sz="3600" b="1" smtClean="0">
                <a:solidFill>
                  <a:schemeClr val="hlink"/>
                </a:solidFill>
              </a:rPr>
              <a:t>First snowfalls</a:t>
            </a:r>
            <a:r>
              <a:rPr lang="en-US" sz="3600" smtClean="0"/>
              <a:t> processed on the trail often create the base for remainder of the winter; an early solid, smooth base will help keep the trail smoother throughout the season.</a:t>
            </a:r>
          </a:p>
          <a:p>
            <a:pPr eaLnBrk="1" hangingPunct="1">
              <a:lnSpc>
                <a:spcPct val="90000"/>
              </a:lnSpc>
              <a:defRPr/>
            </a:pPr>
            <a:r>
              <a:rPr lang="en-US" sz="3600" smtClean="0"/>
              <a:t>Early snowfalls often contain more free water and can compact well, so vigorous smoothing and heavy compacting is important.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5"/>
          <p:cNvSpPr>
            <a:spLocks noGrp="1"/>
          </p:cNvSpPr>
          <p:nvPr>
            <p:ph type="ftr" sz="quarter" idx="12"/>
          </p:nvPr>
        </p:nvSpPr>
        <p:spPr>
          <a:noFill/>
        </p:spPr>
        <p:txBody>
          <a:bodyPr/>
          <a:lstStyle/>
          <a:p>
            <a:r>
              <a:rPr lang="en-US"/>
              <a:t>International Association of Snowmobile Administrators</a:t>
            </a:r>
          </a:p>
        </p:txBody>
      </p:sp>
      <p:sp>
        <p:nvSpPr>
          <p:cNvPr id="106498" name="Rectangle 2"/>
          <p:cNvSpPr>
            <a:spLocks noGrp="1" noRot="1" noChangeArrowheads="1"/>
          </p:cNvSpPr>
          <p:nvPr>
            <p:ph type="title"/>
          </p:nvPr>
        </p:nvSpPr>
        <p:spPr>
          <a:xfrm>
            <a:off x="457200" y="274638"/>
            <a:ext cx="8229600" cy="944562"/>
          </a:xfrm>
        </p:spPr>
        <p:txBody>
          <a:bodyPr/>
          <a:lstStyle/>
          <a:p>
            <a:pPr eaLnBrk="1" hangingPunct="1">
              <a:defRPr/>
            </a:pPr>
            <a:r>
              <a:rPr lang="en-US" smtClean="0">
                <a:solidFill>
                  <a:schemeClr val="hlink"/>
                </a:solidFill>
              </a:rPr>
              <a:t>Early Season Trail Preparation</a:t>
            </a:r>
          </a:p>
        </p:txBody>
      </p:sp>
      <p:sp>
        <p:nvSpPr>
          <p:cNvPr id="106499" name="Rectangle 3"/>
          <p:cNvSpPr>
            <a:spLocks noGrp="1" noChangeArrowheads="1"/>
          </p:cNvSpPr>
          <p:nvPr>
            <p:ph type="body" idx="1"/>
          </p:nvPr>
        </p:nvSpPr>
        <p:spPr/>
        <p:txBody>
          <a:bodyPr/>
          <a:lstStyle/>
          <a:p>
            <a:pPr eaLnBrk="1" hangingPunct="1">
              <a:lnSpc>
                <a:spcPct val="90000"/>
              </a:lnSpc>
              <a:defRPr/>
            </a:pPr>
            <a:r>
              <a:rPr lang="en-US" sz="3600" b="1" smtClean="0">
                <a:solidFill>
                  <a:schemeClr val="hlink"/>
                </a:solidFill>
              </a:rPr>
              <a:t>Newly fallen snow layers</a:t>
            </a:r>
            <a:r>
              <a:rPr lang="en-US" sz="3600" smtClean="0"/>
              <a:t> should ideally be cut to 6 inches (15 cm) or less before compacting to ensure full compaction throughout the layer.</a:t>
            </a:r>
          </a:p>
          <a:p>
            <a:pPr eaLnBrk="1" hangingPunct="1">
              <a:lnSpc>
                <a:spcPct val="90000"/>
              </a:lnSpc>
              <a:defRPr/>
            </a:pPr>
            <a:r>
              <a:rPr lang="en-US" sz="3600" smtClean="0"/>
              <a:t>Thick layers of newly fallen snow typically do not compact well; this often can result in a less dense base layer that is more prone to mogul formation.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5"/>
          <p:cNvSpPr>
            <a:spLocks noGrp="1"/>
          </p:cNvSpPr>
          <p:nvPr>
            <p:ph type="ftr" sz="quarter" idx="12"/>
          </p:nvPr>
        </p:nvSpPr>
        <p:spPr>
          <a:noFill/>
        </p:spPr>
        <p:txBody>
          <a:bodyPr/>
          <a:lstStyle/>
          <a:p>
            <a:r>
              <a:rPr lang="en-US"/>
              <a:t>International Association of Snowmobile Administrators</a:t>
            </a:r>
          </a:p>
        </p:txBody>
      </p:sp>
      <p:sp>
        <p:nvSpPr>
          <p:cNvPr id="109570"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Early Season Trail Preparation</a:t>
            </a:r>
          </a:p>
        </p:txBody>
      </p:sp>
      <p:sp>
        <p:nvSpPr>
          <p:cNvPr id="109571" name="Rectangle 3"/>
          <p:cNvSpPr>
            <a:spLocks noGrp="1" noChangeArrowheads="1"/>
          </p:cNvSpPr>
          <p:nvPr>
            <p:ph type="body" idx="1"/>
          </p:nvPr>
        </p:nvSpPr>
        <p:spPr>
          <a:xfrm>
            <a:off x="457200" y="1295400"/>
            <a:ext cx="8229600" cy="4830763"/>
          </a:xfrm>
        </p:spPr>
        <p:txBody>
          <a:bodyPr/>
          <a:lstStyle/>
          <a:p>
            <a:pPr eaLnBrk="1" hangingPunct="1">
              <a:lnSpc>
                <a:spcPct val="90000"/>
              </a:lnSpc>
              <a:defRPr/>
            </a:pPr>
            <a:r>
              <a:rPr lang="en-US" sz="3600" b="1" smtClean="0">
                <a:solidFill>
                  <a:schemeClr val="hlink"/>
                </a:solidFill>
              </a:rPr>
              <a:t>Areas prone to wetness</a:t>
            </a:r>
            <a:r>
              <a:rPr lang="en-US" sz="3600" smtClean="0"/>
              <a:t> (like low or swampy crossings): advantageous to keep snow thickness to a minimum in early part of season. This allows underlying soil to freeze and become stable; frozen layer of earth will also help keep trail solid later into spring.</a:t>
            </a:r>
          </a:p>
          <a:p>
            <a:pPr eaLnBrk="1" hangingPunct="1">
              <a:lnSpc>
                <a:spcPct val="90000"/>
              </a:lnSpc>
              <a:defRPr/>
            </a:pPr>
            <a:r>
              <a:rPr lang="en-US" sz="3600" smtClean="0"/>
              <a:t>Since snow is an excellent insulator, keep thin but covered so ground remains frozen.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5"/>
          <p:cNvSpPr>
            <a:spLocks noGrp="1"/>
          </p:cNvSpPr>
          <p:nvPr>
            <p:ph type="ftr" sz="quarter" idx="12"/>
          </p:nvPr>
        </p:nvSpPr>
        <p:spPr>
          <a:noFill/>
        </p:spPr>
        <p:txBody>
          <a:bodyPr/>
          <a:lstStyle/>
          <a:p>
            <a:r>
              <a:rPr lang="en-US"/>
              <a:t>International Association of Snowmobile Administrators</a:t>
            </a:r>
          </a:p>
        </p:txBody>
      </p:sp>
      <p:sp>
        <p:nvSpPr>
          <p:cNvPr id="111618"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Early Season Trail Preparation</a:t>
            </a:r>
          </a:p>
        </p:txBody>
      </p:sp>
      <p:sp>
        <p:nvSpPr>
          <p:cNvPr id="111619" name="Rectangle 3"/>
          <p:cNvSpPr>
            <a:spLocks noGrp="1" noChangeArrowheads="1"/>
          </p:cNvSpPr>
          <p:nvPr>
            <p:ph type="body" idx="1"/>
          </p:nvPr>
        </p:nvSpPr>
        <p:spPr>
          <a:xfrm>
            <a:off x="457200" y="1371600"/>
            <a:ext cx="8229600" cy="4754563"/>
          </a:xfrm>
        </p:spPr>
        <p:txBody>
          <a:bodyPr/>
          <a:lstStyle/>
          <a:p>
            <a:pPr eaLnBrk="1" hangingPunct="1">
              <a:defRPr/>
            </a:pPr>
            <a:r>
              <a:rPr lang="en-US" sz="3600" smtClean="0"/>
              <a:t>Some wet areas (like springs, seeps) never freeze to any degree. They should be a concern throughout season, particularly if they produce ice flows. Sometimes these areas can be covered with materials like wood chips to minimize carryover of mud and dirt onto the adjacent trail surface.</a:t>
            </a:r>
          </a:p>
          <a:p>
            <a:pPr eaLnBrk="1" hangingPunct="1">
              <a:defRPr/>
            </a:pPr>
            <a:r>
              <a:rPr lang="en-US" sz="3600" smtClean="0"/>
              <a:t>If possible, avoid such areas with the trail.</a:t>
            </a:r>
            <a:r>
              <a:rPr lang="en-US" sz="3600" smtClean="0">
                <a:solidFill>
                  <a:schemeClr val="hlink"/>
                </a:solidFill>
              </a:rPr>
              <a:t> </a:t>
            </a:r>
            <a:endParaRPr lang="en-US" sz="360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5"/>
          <p:cNvSpPr>
            <a:spLocks noGrp="1"/>
          </p:cNvSpPr>
          <p:nvPr>
            <p:ph type="ftr" sz="quarter" idx="12"/>
          </p:nvPr>
        </p:nvSpPr>
        <p:spPr>
          <a:noFill/>
        </p:spPr>
        <p:txBody>
          <a:bodyPr/>
          <a:lstStyle/>
          <a:p>
            <a:r>
              <a:rPr lang="en-US"/>
              <a:t>International Association of Snowmobile Administrators</a:t>
            </a:r>
          </a:p>
        </p:txBody>
      </p:sp>
      <p:sp>
        <p:nvSpPr>
          <p:cNvPr id="115714"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3 Quiz</a:t>
            </a:r>
          </a:p>
        </p:txBody>
      </p:sp>
      <p:sp>
        <p:nvSpPr>
          <p:cNvPr id="115715" name="Rectangle 3"/>
          <p:cNvSpPr>
            <a:spLocks noGrp="1" noChangeArrowheads="1"/>
          </p:cNvSpPr>
          <p:nvPr>
            <p:ph type="body" idx="1"/>
          </p:nvPr>
        </p:nvSpPr>
        <p:spPr>
          <a:xfrm>
            <a:off x="457200" y="1219200"/>
            <a:ext cx="8229600" cy="4906963"/>
          </a:xfrm>
        </p:spPr>
        <p:txBody>
          <a:bodyPr/>
          <a:lstStyle/>
          <a:p>
            <a:pPr marL="609600" indent="-609600" eaLnBrk="1" hangingPunct="1">
              <a:lnSpc>
                <a:spcPct val="90000"/>
              </a:lnSpc>
              <a:buSzTx/>
              <a:buFont typeface="Wingdings" pitchFamily="2" charset="2"/>
              <a:buAutoNum type="arabicPeriod"/>
              <a:defRPr/>
            </a:pPr>
            <a:r>
              <a:rPr lang="en-US" smtClean="0">
                <a:solidFill>
                  <a:schemeClr val="hlink"/>
                </a:solidFill>
              </a:rPr>
              <a:t>Ensuring the safety of groomer operators includes:</a:t>
            </a:r>
          </a:p>
          <a:p>
            <a:pPr marL="609600" indent="-609600" eaLnBrk="1" hangingPunct="1">
              <a:lnSpc>
                <a:spcPct val="90000"/>
              </a:lnSpc>
              <a:buFont typeface="Wingdings" pitchFamily="2" charset="2"/>
              <a:buNone/>
              <a:defRPr/>
            </a:pPr>
            <a:r>
              <a:rPr lang="en-US" sz="2800" smtClean="0"/>
              <a:t>	</a:t>
            </a:r>
            <a:r>
              <a:rPr lang="en-US" sz="2800" b="1" smtClean="0"/>
              <a:t>a)</a:t>
            </a:r>
            <a:r>
              <a:rPr lang="en-US" sz="2800" smtClean="0"/>
              <a:t> making sure they are prepared for trouble by  	  	 carrying safety and emergency equipment</a:t>
            </a:r>
          </a:p>
          <a:p>
            <a:pPr marL="609600" indent="-609600" eaLnBrk="1" hangingPunct="1">
              <a:lnSpc>
                <a:spcPct val="90000"/>
              </a:lnSpc>
              <a:buFont typeface="Wingdings" pitchFamily="2" charset="2"/>
              <a:buNone/>
              <a:defRPr/>
            </a:pPr>
            <a:r>
              <a:rPr lang="en-US" sz="2800" smtClean="0"/>
              <a:t>	</a:t>
            </a:r>
            <a:r>
              <a:rPr lang="en-US" sz="2800" b="1" smtClean="0"/>
              <a:t>b)</a:t>
            </a:r>
            <a:r>
              <a:rPr lang="en-US" sz="2800" smtClean="0"/>
              <a:t> providing them with communications equipment 	 and requiring them to file a trip plan</a:t>
            </a:r>
          </a:p>
          <a:p>
            <a:pPr marL="609600" indent="-609600" eaLnBrk="1" hangingPunct="1">
              <a:lnSpc>
                <a:spcPct val="90000"/>
              </a:lnSpc>
              <a:buFont typeface="Wingdings" pitchFamily="2" charset="2"/>
              <a:buNone/>
              <a:defRPr/>
            </a:pPr>
            <a:r>
              <a:rPr lang="en-US" sz="2800" smtClean="0"/>
              <a:t>	</a:t>
            </a:r>
            <a:r>
              <a:rPr lang="en-US" sz="2800" b="1" smtClean="0"/>
              <a:t>c) </a:t>
            </a:r>
            <a:r>
              <a:rPr lang="en-US" sz="2800" smtClean="0"/>
              <a:t>a good preventative maintenance program</a:t>
            </a:r>
          </a:p>
          <a:p>
            <a:pPr marL="609600" indent="-609600" eaLnBrk="1" hangingPunct="1">
              <a:lnSpc>
                <a:spcPct val="90000"/>
              </a:lnSpc>
              <a:buFont typeface="Wingdings" pitchFamily="2" charset="2"/>
              <a:buNone/>
              <a:defRPr/>
            </a:pPr>
            <a:r>
              <a:rPr lang="en-US" sz="2800" smtClean="0"/>
              <a:t>	</a:t>
            </a:r>
            <a:r>
              <a:rPr lang="en-US" sz="2800" b="1" smtClean="0"/>
              <a:t>d)</a:t>
            </a:r>
            <a:r>
              <a:rPr lang="en-US" sz="2800" smtClean="0"/>
              <a:t> requiring that they wear seat belts</a:t>
            </a:r>
          </a:p>
          <a:p>
            <a:pPr marL="609600" indent="-609600" eaLnBrk="1" hangingPunct="1">
              <a:lnSpc>
                <a:spcPct val="90000"/>
              </a:lnSpc>
              <a:buFont typeface="Wingdings" pitchFamily="2" charset="2"/>
              <a:buNone/>
              <a:defRPr/>
            </a:pPr>
            <a:r>
              <a:rPr lang="en-US" sz="2800" smtClean="0"/>
              <a:t>	</a:t>
            </a:r>
            <a:r>
              <a:rPr lang="en-US" sz="2800" b="1" smtClean="0"/>
              <a:t>e)</a:t>
            </a:r>
            <a:r>
              <a:rPr lang="en-US" sz="2800" smtClean="0"/>
              <a:t> a and b above</a:t>
            </a:r>
          </a:p>
          <a:p>
            <a:pPr marL="609600" indent="-609600" eaLnBrk="1" hangingPunct="1">
              <a:lnSpc>
                <a:spcPct val="90000"/>
              </a:lnSpc>
              <a:buFont typeface="Wingdings" pitchFamily="2" charset="2"/>
              <a:buNone/>
              <a:defRPr/>
            </a:pPr>
            <a:r>
              <a:rPr lang="en-US" sz="2800" smtClean="0"/>
              <a:t>	</a:t>
            </a:r>
            <a:r>
              <a:rPr lang="en-US" sz="2800" b="1" smtClean="0"/>
              <a:t>f)</a:t>
            </a:r>
            <a:r>
              <a:rPr lang="en-US" sz="2800" smtClean="0"/>
              <a:t> a, b, c, and d above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5"/>
          <p:cNvSpPr>
            <a:spLocks noGrp="1"/>
          </p:cNvSpPr>
          <p:nvPr>
            <p:ph type="ftr" sz="quarter" idx="12"/>
          </p:nvPr>
        </p:nvSpPr>
        <p:spPr>
          <a:noFill/>
        </p:spPr>
        <p:txBody>
          <a:bodyPr/>
          <a:lstStyle/>
          <a:p>
            <a:r>
              <a:rPr lang="en-US"/>
              <a:t>International Association of Snowmobile Administrators</a:t>
            </a:r>
          </a:p>
        </p:txBody>
      </p:sp>
      <p:sp>
        <p:nvSpPr>
          <p:cNvPr id="133122"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3 Quiz</a:t>
            </a:r>
          </a:p>
        </p:txBody>
      </p:sp>
      <p:sp>
        <p:nvSpPr>
          <p:cNvPr id="133123" name="Rectangle 3"/>
          <p:cNvSpPr>
            <a:spLocks noGrp="1" noChangeArrowheads="1"/>
          </p:cNvSpPr>
          <p:nvPr>
            <p:ph type="body" idx="1"/>
          </p:nvPr>
        </p:nvSpPr>
        <p:spPr>
          <a:xfrm>
            <a:off x="457200" y="1219200"/>
            <a:ext cx="8229600" cy="4906963"/>
          </a:xfrm>
        </p:spPr>
        <p:txBody>
          <a:bodyPr/>
          <a:lstStyle/>
          <a:p>
            <a:pPr marL="609600" indent="-609600" eaLnBrk="1" hangingPunct="1">
              <a:lnSpc>
                <a:spcPct val="90000"/>
              </a:lnSpc>
              <a:buSzTx/>
              <a:buFont typeface="Wingdings" pitchFamily="2" charset="2"/>
              <a:buAutoNum type="arabicPeriod"/>
              <a:defRPr/>
            </a:pPr>
            <a:r>
              <a:rPr lang="en-US" smtClean="0">
                <a:solidFill>
                  <a:schemeClr val="hlink"/>
                </a:solidFill>
              </a:rPr>
              <a:t>Ensuring the safety of groomer operators includes:</a:t>
            </a:r>
          </a:p>
          <a:p>
            <a:pPr marL="609600" indent="-609600" eaLnBrk="1" hangingPunct="1">
              <a:lnSpc>
                <a:spcPct val="90000"/>
              </a:lnSpc>
              <a:buFont typeface="Wingdings" pitchFamily="2" charset="2"/>
              <a:buNone/>
              <a:defRPr/>
            </a:pPr>
            <a:r>
              <a:rPr lang="en-US" sz="2800" smtClean="0"/>
              <a:t>	</a:t>
            </a:r>
            <a:r>
              <a:rPr lang="en-US" sz="2800" b="1" smtClean="0"/>
              <a:t>a)</a:t>
            </a:r>
            <a:r>
              <a:rPr lang="en-US" sz="2800" smtClean="0"/>
              <a:t> making sure they are prepared for trouble by  	  	 carrying safety and emergency equipment</a:t>
            </a:r>
          </a:p>
          <a:p>
            <a:pPr marL="609600" indent="-609600" eaLnBrk="1" hangingPunct="1">
              <a:lnSpc>
                <a:spcPct val="90000"/>
              </a:lnSpc>
              <a:buFont typeface="Wingdings" pitchFamily="2" charset="2"/>
              <a:buNone/>
              <a:defRPr/>
            </a:pPr>
            <a:r>
              <a:rPr lang="en-US" sz="2800" smtClean="0"/>
              <a:t>	</a:t>
            </a:r>
            <a:r>
              <a:rPr lang="en-US" sz="2800" b="1" smtClean="0"/>
              <a:t>b)</a:t>
            </a:r>
            <a:r>
              <a:rPr lang="en-US" sz="2800" smtClean="0"/>
              <a:t> providing them with communications equipment 	 and requiring them to file a trip plan</a:t>
            </a:r>
          </a:p>
          <a:p>
            <a:pPr marL="609600" indent="-609600" eaLnBrk="1" hangingPunct="1">
              <a:lnSpc>
                <a:spcPct val="90000"/>
              </a:lnSpc>
              <a:buFont typeface="Wingdings" pitchFamily="2" charset="2"/>
              <a:buNone/>
              <a:defRPr/>
            </a:pPr>
            <a:r>
              <a:rPr lang="en-US" sz="2800" smtClean="0"/>
              <a:t>	</a:t>
            </a:r>
            <a:r>
              <a:rPr lang="en-US" sz="2800" b="1" smtClean="0"/>
              <a:t>c) </a:t>
            </a:r>
            <a:r>
              <a:rPr lang="en-US" sz="2800" smtClean="0"/>
              <a:t>a good preventative maintenance program</a:t>
            </a:r>
          </a:p>
          <a:p>
            <a:pPr marL="609600" indent="-609600" eaLnBrk="1" hangingPunct="1">
              <a:lnSpc>
                <a:spcPct val="90000"/>
              </a:lnSpc>
              <a:buFont typeface="Wingdings" pitchFamily="2" charset="2"/>
              <a:buNone/>
              <a:defRPr/>
            </a:pPr>
            <a:r>
              <a:rPr lang="en-US" sz="2800" smtClean="0"/>
              <a:t>	</a:t>
            </a:r>
            <a:r>
              <a:rPr lang="en-US" sz="2800" b="1" smtClean="0"/>
              <a:t>d)</a:t>
            </a:r>
            <a:r>
              <a:rPr lang="en-US" sz="2800" smtClean="0"/>
              <a:t> requiring that they wear seat belts</a:t>
            </a:r>
          </a:p>
          <a:p>
            <a:pPr marL="609600" indent="-609600" eaLnBrk="1" hangingPunct="1">
              <a:lnSpc>
                <a:spcPct val="90000"/>
              </a:lnSpc>
              <a:buFont typeface="Wingdings" pitchFamily="2" charset="2"/>
              <a:buNone/>
              <a:defRPr/>
            </a:pPr>
            <a:r>
              <a:rPr lang="en-US" sz="2800" smtClean="0"/>
              <a:t>	</a:t>
            </a:r>
            <a:r>
              <a:rPr lang="en-US" sz="2800" b="1" smtClean="0"/>
              <a:t>e)</a:t>
            </a:r>
            <a:r>
              <a:rPr lang="en-US" sz="2800" smtClean="0"/>
              <a:t> a and b above</a:t>
            </a:r>
          </a:p>
          <a:p>
            <a:pPr marL="609600" indent="-609600" eaLnBrk="1" hangingPunct="1">
              <a:lnSpc>
                <a:spcPct val="90000"/>
              </a:lnSpc>
              <a:buFont typeface="Wingdings" pitchFamily="2" charset="2"/>
              <a:buNone/>
              <a:defRPr/>
            </a:pPr>
            <a:r>
              <a:rPr lang="en-US" sz="2800" smtClean="0"/>
              <a:t>	</a:t>
            </a:r>
            <a:r>
              <a:rPr lang="en-US" sz="2800" b="1" smtClean="0">
                <a:solidFill>
                  <a:schemeClr val="hlink"/>
                </a:solidFill>
              </a:rPr>
              <a:t>f) a, b, c, and d above</a:t>
            </a:r>
            <a:r>
              <a:rPr lang="en-US" sz="2800" smtClean="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5"/>
          <p:cNvSpPr>
            <a:spLocks noGrp="1"/>
          </p:cNvSpPr>
          <p:nvPr>
            <p:ph type="ftr" sz="quarter" idx="12"/>
          </p:nvPr>
        </p:nvSpPr>
        <p:spPr>
          <a:noFill/>
        </p:spPr>
        <p:txBody>
          <a:bodyPr/>
          <a:lstStyle/>
          <a:p>
            <a:r>
              <a:rPr lang="en-US"/>
              <a:t>International Association of Snowmobile Administrators</a:t>
            </a:r>
          </a:p>
        </p:txBody>
      </p:sp>
      <p:sp>
        <p:nvSpPr>
          <p:cNvPr id="117762"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3 Quiz</a:t>
            </a:r>
          </a:p>
        </p:txBody>
      </p:sp>
      <p:sp>
        <p:nvSpPr>
          <p:cNvPr id="117763" name="Rectangle 3"/>
          <p:cNvSpPr>
            <a:spLocks noGrp="1" noChangeArrowheads="1"/>
          </p:cNvSpPr>
          <p:nvPr>
            <p:ph type="body" idx="1"/>
          </p:nvPr>
        </p:nvSpPr>
        <p:spPr>
          <a:xfrm>
            <a:off x="457200" y="1219200"/>
            <a:ext cx="8229600" cy="4906963"/>
          </a:xfrm>
        </p:spPr>
        <p:txBody>
          <a:bodyPr/>
          <a:lstStyle/>
          <a:p>
            <a:pPr marL="609600" indent="-609600" eaLnBrk="1" hangingPunct="1">
              <a:buSzTx/>
              <a:buFont typeface="Wingdings" pitchFamily="2" charset="2"/>
              <a:buAutoNum type="arabicPeriod" startAt="2"/>
              <a:defRPr/>
            </a:pPr>
            <a:r>
              <a:rPr lang="en-US" sz="3600" smtClean="0">
                <a:solidFill>
                  <a:schemeClr val="hlink"/>
                </a:solidFill>
              </a:rPr>
              <a:t>New equipment helps compensate for poor equipment operators.</a:t>
            </a:r>
            <a:r>
              <a:rPr lang="en-US" smtClean="0">
                <a:solidFill>
                  <a:schemeClr val="hlink"/>
                </a:solidFill>
              </a:rPr>
              <a:t>        							</a:t>
            </a:r>
            <a:r>
              <a:rPr lang="en-US" smtClean="0"/>
              <a:t>True or False</a:t>
            </a:r>
          </a:p>
          <a:p>
            <a:pPr marL="609600" indent="-609600" eaLnBrk="1" hangingPunct="1">
              <a:buFont typeface="Wingdings" pitchFamily="2" charset="2"/>
              <a:buNone/>
              <a:defRPr/>
            </a:pPr>
            <a:endParaRPr lang="en-US" sz="2000" smtClean="0">
              <a:solidFill>
                <a:schemeClr val="hlink"/>
              </a:solidFill>
            </a:endParaRPr>
          </a:p>
          <a:p>
            <a:pPr marL="609600" indent="-609600" eaLnBrk="1" hangingPunct="1">
              <a:buSzTx/>
              <a:buFont typeface="Wingdings" pitchFamily="2" charset="2"/>
              <a:buAutoNum type="arabicPeriod" startAt="3"/>
              <a:defRPr/>
            </a:pPr>
            <a:r>
              <a:rPr lang="en-US" sz="3600" smtClean="0">
                <a:solidFill>
                  <a:schemeClr val="hlink"/>
                </a:solidFill>
              </a:rPr>
              <a:t>Budget, weather, and traffic patterns should be considered when developing and managing weekly grooming schedules.      		</a:t>
            </a:r>
            <a:r>
              <a:rPr lang="en-US" smtClean="0"/>
              <a:t>True or False</a:t>
            </a:r>
            <a:r>
              <a:rPr lang="en-US" sz="2000" smtClean="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5"/>
          <p:cNvSpPr>
            <a:spLocks noGrp="1"/>
          </p:cNvSpPr>
          <p:nvPr>
            <p:ph type="ftr" sz="quarter" idx="12"/>
          </p:nvPr>
        </p:nvSpPr>
        <p:spPr>
          <a:noFill/>
        </p:spPr>
        <p:txBody>
          <a:bodyPr/>
          <a:lstStyle/>
          <a:p>
            <a:r>
              <a:rPr lang="en-US"/>
              <a:t>International Association of Snowmobile Administrators</a:t>
            </a:r>
          </a:p>
        </p:txBody>
      </p:sp>
      <p:sp>
        <p:nvSpPr>
          <p:cNvPr id="135170"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3 Quiz</a:t>
            </a:r>
          </a:p>
        </p:txBody>
      </p:sp>
      <p:sp>
        <p:nvSpPr>
          <p:cNvPr id="135171" name="Rectangle 3"/>
          <p:cNvSpPr>
            <a:spLocks noGrp="1" noChangeArrowheads="1"/>
          </p:cNvSpPr>
          <p:nvPr>
            <p:ph type="body" idx="1"/>
          </p:nvPr>
        </p:nvSpPr>
        <p:spPr>
          <a:xfrm>
            <a:off x="457200" y="1219200"/>
            <a:ext cx="8229600" cy="4906963"/>
          </a:xfrm>
        </p:spPr>
        <p:txBody>
          <a:bodyPr/>
          <a:lstStyle/>
          <a:p>
            <a:pPr marL="609600" indent="-609600" eaLnBrk="1" hangingPunct="1">
              <a:buSzTx/>
              <a:buFont typeface="Wingdings" pitchFamily="2" charset="2"/>
              <a:buAutoNum type="arabicPeriod" startAt="2"/>
              <a:defRPr/>
            </a:pPr>
            <a:r>
              <a:rPr lang="en-US" sz="3600" smtClean="0">
                <a:solidFill>
                  <a:schemeClr val="hlink"/>
                </a:solidFill>
              </a:rPr>
              <a:t>New equipment helps compensate for poor equipment operators.</a:t>
            </a:r>
            <a:r>
              <a:rPr lang="en-US" smtClean="0">
                <a:solidFill>
                  <a:schemeClr val="hlink"/>
                </a:solidFill>
              </a:rPr>
              <a:t>        							</a:t>
            </a:r>
            <a:r>
              <a:rPr lang="en-US" b="1" smtClean="0">
                <a:solidFill>
                  <a:schemeClr val="hlink"/>
                </a:solidFill>
              </a:rPr>
              <a:t>False</a:t>
            </a:r>
          </a:p>
          <a:p>
            <a:pPr marL="609600" indent="-609600" eaLnBrk="1" hangingPunct="1">
              <a:buFont typeface="Wingdings" pitchFamily="2" charset="2"/>
              <a:buNone/>
              <a:defRPr/>
            </a:pPr>
            <a:endParaRPr lang="en-US" sz="2000" smtClean="0">
              <a:solidFill>
                <a:schemeClr val="hlink"/>
              </a:solidFill>
            </a:endParaRPr>
          </a:p>
          <a:p>
            <a:pPr marL="609600" indent="-609600" eaLnBrk="1" hangingPunct="1">
              <a:buSzTx/>
              <a:buFont typeface="Wingdings" pitchFamily="2" charset="2"/>
              <a:buAutoNum type="arabicPeriod" startAt="3"/>
              <a:defRPr/>
            </a:pPr>
            <a:r>
              <a:rPr lang="en-US" sz="3600" smtClean="0">
                <a:solidFill>
                  <a:schemeClr val="hlink"/>
                </a:solidFill>
              </a:rPr>
              <a:t>Budget, weather, and traffic patterns should be considered when developing and managing weekly grooming schedules.      		</a:t>
            </a:r>
            <a:r>
              <a:rPr lang="en-US" b="1" smtClean="0">
                <a:solidFill>
                  <a:schemeClr val="hlink"/>
                </a:solidFill>
              </a:rPr>
              <a:t>True</a:t>
            </a:r>
            <a:r>
              <a:rPr lang="en-US" smtClean="0"/>
              <a:t> </a:t>
            </a:r>
            <a:r>
              <a:rPr lang="en-US" sz="2000" smtClean="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5"/>
          <p:cNvSpPr>
            <a:spLocks noGrp="1"/>
          </p:cNvSpPr>
          <p:nvPr>
            <p:ph type="ftr" sz="quarter" idx="12"/>
          </p:nvPr>
        </p:nvSpPr>
        <p:spPr>
          <a:noFill/>
        </p:spPr>
        <p:txBody>
          <a:bodyPr/>
          <a:lstStyle/>
          <a:p>
            <a:r>
              <a:rPr lang="en-US"/>
              <a:t>International Association of Snowmobile Administrators</a:t>
            </a:r>
          </a:p>
        </p:txBody>
      </p:sp>
      <p:sp>
        <p:nvSpPr>
          <p:cNvPr id="119810"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3 Quiz</a:t>
            </a:r>
          </a:p>
        </p:txBody>
      </p:sp>
      <p:sp>
        <p:nvSpPr>
          <p:cNvPr id="119811" name="Rectangle 3"/>
          <p:cNvSpPr>
            <a:spLocks noGrp="1" noChangeArrowheads="1"/>
          </p:cNvSpPr>
          <p:nvPr>
            <p:ph type="body" idx="1"/>
          </p:nvPr>
        </p:nvSpPr>
        <p:spPr>
          <a:xfrm>
            <a:off x="457200" y="1295400"/>
            <a:ext cx="8229600" cy="4830763"/>
          </a:xfrm>
        </p:spPr>
        <p:txBody>
          <a:bodyPr/>
          <a:lstStyle/>
          <a:p>
            <a:pPr marL="609600" indent="-609600" eaLnBrk="1" hangingPunct="1">
              <a:buSzTx/>
              <a:buFont typeface="Wingdings" pitchFamily="2" charset="2"/>
              <a:buAutoNum type="arabicPeriod" startAt="4"/>
              <a:defRPr/>
            </a:pPr>
            <a:r>
              <a:rPr lang="en-US" smtClean="0">
                <a:solidFill>
                  <a:schemeClr val="hlink"/>
                </a:solidFill>
              </a:rPr>
              <a:t>Groomer operators should never operate equipment while under the influence of drugs or alcohol because their abilities and judgment will be impaired. 		</a:t>
            </a:r>
            <a:r>
              <a:rPr lang="en-US" smtClean="0"/>
              <a:t>True or False</a:t>
            </a:r>
          </a:p>
          <a:p>
            <a:pPr marL="609600" indent="-609600" eaLnBrk="1" hangingPunct="1">
              <a:buFont typeface="Wingdings" pitchFamily="2" charset="2"/>
              <a:buNone/>
              <a:defRPr/>
            </a:pPr>
            <a:endParaRPr lang="en-US" sz="1800" smtClean="0">
              <a:solidFill>
                <a:schemeClr val="hlink"/>
              </a:solidFill>
            </a:endParaRPr>
          </a:p>
          <a:p>
            <a:pPr marL="609600" indent="-609600" eaLnBrk="1" hangingPunct="1">
              <a:buSzTx/>
              <a:buFont typeface="Wingdings" pitchFamily="2" charset="2"/>
              <a:buAutoNum type="arabicPeriod" startAt="5"/>
              <a:defRPr/>
            </a:pPr>
            <a:r>
              <a:rPr lang="en-US" smtClean="0">
                <a:solidFill>
                  <a:schemeClr val="hlink"/>
                </a:solidFill>
              </a:rPr>
              <a:t>When parked on the trail, always shut the groomer’s lights off to avoid blinding or distracting oncoming snowmobile traffic.      					        </a:t>
            </a:r>
            <a:r>
              <a:rPr lang="en-US" smtClean="0"/>
              <a:t>True or False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5"/>
          <p:cNvSpPr>
            <a:spLocks noGrp="1"/>
          </p:cNvSpPr>
          <p:nvPr>
            <p:ph type="ftr" sz="quarter" idx="12"/>
          </p:nvPr>
        </p:nvSpPr>
        <p:spPr>
          <a:noFill/>
        </p:spPr>
        <p:txBody>
          <a:bodyPr/>
          <a:lstStyle/>
          <a:p>
            <a:r>
              <a:rPr lang="en-US"/>
              <a:t>International Association of Snowmobile Administrators</a:t>
            </a:r>
          </a:p>
        </p:txBody>
      </p:sp>
      <p:sp>
        <p:nvSpPr>
          <p:cNvPr id="137218"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3 Quiz</a:t>
            </a:r>
          </a:p>
        </p:txBody>
      </p:sp>
      <p:sp>
        <p:nvSpPr>
          <p:cNvPr id="137219" name="Rectangle 3"/>
          <p:cNvSpPr>
            <a:spLocks noGrp="1" noChangeArrowheads="1"/>
          </p:cNvSpPr>
          <p:nvPr>
            <p:ph type="body" idx="1"/>
          </p:nvPr>
        </p:nvSpPr>
        <p:spPr>
          <a:xfrm>
            <a:off x="457200" y="1295400"/>
            <a:ext cx="8229600" cy="4830763"/>
          </a:xfrm>
        </p:spPr>
        <p:txBody>
          <a:bodyPr/>
          <a:lstStyle/>
          <a:p>
            <a:pPr marL="609600" indent="-609600" eaLnBrk="1" hangingPunct="1">
              <a:buSzTx/>
              <a:buFont typeface="Wingdings" pitchFamily="2" charset="2"/>
              <a:buAutoNum type="arabicPeriod" startAt="4"/>
              <a:defRPr/>
            </a:pPr>
            <a:r>
              <a:rPr lang="en-US" smtClean="0">
                <a:solidFill>
                  <a:schemeClr val="hlink"/>
                </a:solidFill>
              </a:rPr>
              <a:t>Groomer operators should never operate equipment while under the influence of drugs or alcohol because their abilities and judgment will be impaired. 		</a:t>
            </a:r>
            <a:r>
              <a:rPr lang="en-US" b="1" smtClean="0">
                <a:solidFill>
                  <a:schemeClr val="hlink"/>
                </a:solidFill>
              </a:rPr>
              <a:t>True</a:t>
            </a:r>
            <a:endParaRPr lang="en-US" smtClean="0"/>
          </a:p>
          <a:p>
            <a:pPr marL="609600" indent="-609600" eaLnBrk="1" hangingPunct="1">
              <a:buFont typeface="Wingdings" pitchFamily="2" charset="2"/>
              <a:buNone/>
              <a:defRPr/>
            </a:pPr>
            <a:endParaRPr lang="en-US" sz="1800" smtClean="0">
              <a:solidFill>
                <a:schemeClr val="hlink"/>
              </a:solidFill>
            </a:endParaRPr>
          </a:p>
          <a:p>
            <a:pPr marL="609600" indent="-609600" eaLnBrk="1" hangingPunct="1">
              <a:buSzTx/>
              <a:buFont typeface="Wingdings" pitchFamily="2" charset="2"/>
              <a:buAutoNum type="arabicPeriod" startAt="5"/>
              <a:defRPr/>
            </a:pPr>
            <a:r>
              <a:rPr lang="en-US" smtClean="0">
                <a:solidFill>
                  <a:schemeClr val="hlink"/>
                </a:solidFill>
              </a:rPr>
              <a:t>When parked on the trail, always shut the groomer’s lights off to avoid blinding or distracting oncoming snowmobile traffic.      					        	</a:t>
            </a:r>
            <a:r>
              <a:rPr lang="en-US" b="1" smtClean="0">
                <a:solidFill>
                  <a:schemeClr val="hlink"/>
                </a:solidFill>
              </a:rPr>
              <a:t>False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5"/>
          <p:cNvSpPr>
            <a:spLocks noGrp="1"/>
          </p:cNvSpPr>
          <p:nvPr>
            <p:ph type="ftr" sz="quarter" idx="12"/>
          </p:nvPr>
        </p:nvSpPr>
        <p:spPr>
          <a:noFill/>
        </p:spPr>
        <p:txBody>
          <a:bodyPr/>
          <a:lstStyle/>
          <a:p>
            <a:r>
              <a:rPr lang="en-US"/>
              <a:t>International Association of Snowmobile Administrators</a:t>
            </a:r>
          </a:p>
        </p:txBody>
      </p:sp>
      <p:sp>
        <p:nvSpPr>
          <p:cNvPr id="16386"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Operator Training</a:t>
            </a:r>
          </a:p>
        </p:txBody>
      </p:sp>
      <p:sp>
        <p:nvSpPr>
          <p:cNvPr id="16387" name="Rectangle 3"/>
          <p:cNvSpPr>
            <a:spLocks noGrp="1" noChangeArrowheads="1"/>
          </p:cNvSpPr>
          <p:nvPr>
            <p:ph type="body" idx="1"/>
          </p:nvPr>
        </p:nvSpPr>
        <p:spPr>
          <a:xfrm>
            <a:off x="457200" y="1143000"/>
            <a:ext cx="8229600" cy="4983163"/>
          </a:xfrm>
        </p:spPr>
        <p:txBody>
          <a:bodyPr/>
          <a:lstStyle/>
          <a:p>
            <a:pPr marL="609600" indent="-609600" algn="ctr" eaLnBrk="1" hangingPunct="1">
              <a:buFont typeface="Wingdings" pitchFamily="2" charset="2"/>
              <a:buNone/>
              <a:defRPr/>
            </a:pPr>
            <a:r>
              <a:rPr lang="en-US" sz="4000" b="1" smtClean="0">
                <a:solidFill>
                  <a:schemeClr val="hlink"/>
                </a:solidFill>
              </a:rPr>
              <a:t>Operators should be thoroughly instructed and tested on:</a:t>
            </a:r>
            <a:r>
              <a:rPr lang="en-US" sz="4000" smtClean="0"/>
              <a:t> </a:t>
            </a:r>
          </a:p>
          <a:p>
            <a:pPr marL="609600" indent="-609600" eaLnBrk="1" hangingPunct="1">
              <a:buSzTx/>
              <a:buFont typeface="Wingdings" pitchFamily="2" charset="2"/>
              <a:buAutoNum type="arabicPeriod"/>
              <a:defRPr/>
            </a:pPr>
            <a:r>
              <a:rPr lang="en-US" sz="4000" smtClean="0"/>
              <a:t>Operating features of equipment.</a:t>
            </a:r>
          </a:p>
          <a:p>
            <a:pPr marL="609600" indent="-609600" eaLnBrk="1" hangingPunct="1">
              <a:buSzTx/>
              <a:buFont typeface="Wingdings" pitchFamily="2" charset="2"/>
              <a:buAutoNum type="arabicPeriod"/>
              <a:defRPr/>
            </a:pPr>
            <a:r>
              <a:rPr lang="en-US" sz="4000" smtClean="0"/>
              <a:t>Grooming principles and procedures.</a:t>
            </a:r>
          </a:p>
          <a:p>
            <a:pPr marL="609600" indent="-609600" eaLnBrk="1" hangingPunct="1">
              <a:buSzTx/>
              <a:buFont typeface="Wingdings" pitchFamily="2" charset="2"/>
              <a:buAutoNum type="arabicPeriod"/>
              <a:defRPr/>
            </a:pPr>
            <a:r>
              <a:rPr lang="en-US" sz="4000" smtClean="0"/>
              <a:t>Maintenance schedules.</a:t>
            </a:r>
          </a:p>
          <a:p>
            <a:pPr marL="609600" indent="-609600" eaLnBrk="1" hangingPunct="1">
              <a:buSzTx/>
              <a:buFont typeface="Wingdings" pitchFamily="2" charset="2"/>
              <a:buAutoNum type="arabicPeriod"/>
              <a:defRPr/>
            </a:pPr>
            <a:r>
              <a:rPr lang="en-US" sz="4000" smtClean="0"/>
              <a:t>Safe operating procedures.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5"/>
          <p:cNvSpPr>
            <a:spLocks noGrp="1"/>
          </p:cNvSpPr>
          <p:nvPr>
            <p:ph type="ftr" sz="quarter" idx="12"/>
          </p:nvPr>
        </p:nvSpPr>
        <p:spPr>
          <a:noFill/>
        </p:spPr>
        <p:txBody>
          <a:bodyPr/>
          <a:lstStyle/>
          <a:p>
            <a:r>
              <a:rPr lang="en-US"/>
              <a:t>International Association of Snowmobile Administrators</a:t>
            </a:r>
          </a:p>
        </p:txBody>
      </p:sp>
      <p:sp>
        <p:nvSpPr>
          <p:cNvPr id="121858"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3 Quiz</a:t>
            </a:r>
          </a:p>
        </p:txBody>
      </p:sp>
      <p:sp>
        <p:nvSpPr>
          <p:cNvPr id="121859" name="Rectangle 3"/>
          <p:cNvSpPr>
            <a:spLocks noGrp="1" noChangeArrowheads="1"/>
          </p:cNvSpPr>
          <p:nvPr>
            <p:ph type="body" idx="1"/>
          </p:nvPr>
        </p:nvSpPr>
        <p:spPr>
          <a:xfrm>
            <a:off x="457200" y="1219200"/>
            <a:ext cx="8229600" cy="4906963"/>
          </a:xfrm>
        </p:spPr>
        <p:txBody>
          <a:bodyPr/>
          <a:lstStyle/>
          <a:p>
            <a:pPr marL="609600" indent="-609600" eaLnBrk="1" hangingPunct="1">
              <a:lnSpc>
                <a:spcPct val="90000"/>
              </a:lnSpc>
              <a:buSzTx/>
              <a:buFont typeface="Wingdings" pitchFamily="2" charset="2"/>
              <a:buAutoNum type="arabicPeriod" startAt="6"/>
              <a:defRPr/>
            </a:pPr>
            <a:r>
              <a:rPr lang="en-US" smtClean="0">
                <a:solidFill>
                  <a:schemeClr val="hlink"/>
                </a:solidFill>
              </a:rPr>
              <a:t>A Grooming Manager:</a:t>
            </a:r>
          </a:p>
          <a:p>
            <a:pPr marL="609600" indent="-609600" eaLnBrk="1" hangingPunct="1">
              <a:lnSpc>
                <a:spcPct val="90000"/>
              </a:lnSpc>
              <a:buFont typeface="Wingdings" pitchFamily="2" charset="2"/>
              <a:buNone/>
              <a:defRPr/>
            </a:pPr>
            <a:r>
              <a:rPr lang="en-US" sz="2800" smtClean="0"/>
              <a:t>	</a:t>
            </a:r>
            <a:r>
              <a:rPr lang="en-US" sz="2800" b="1" smtClean="0"/>
              <a:t>a)</a:t>
            </a:r>
            <a:r>
              <a:rPr lang="en-US" sz="2800" smtClean="0"/>
              <a:t> someone who directs all aspects of a grooming 	  program and establishes priorities and schedules</a:t>
            </a:r>
          </a:p>
          <a:p>
            <a:pPr marL="609600" indent="-609600" eaLnBrk="1" hangingPunct="1">
              <a:lnSpc>
                <a:spcPct val="90000"/>
              </a:lnSpc>
              <a:buFont typeface="Wingdings" pitchFamily="2" charset="2"/>
              <a:buNone/>
              <a:defRPr/>
            </a:pPr>
            <a:r>
              <a:rPr lang="en-US" sz="2800" smtClean="0"/>
              <a:t>	</a:t>
            </a:r>
            <a:r>
              <a:rPr lang="en-US" sz="2800" b="1" smtClean="0"/>
              <a:t>b)</a:t>
            </a:r>
            <a:r>
              <a:rPr lang="en-US" sz="2800" smtClean="0"/>
              <a:t> important for a successful grooming program</a:t>
            </a:r>
          </a:p>
          <a:p>
            <a:pPr marL="609600" indent="-609600" eaLnBrk="1" hangingPunct="1">
              <a:lnSpc>
                <a:spcPct val="90000"/>
              </a:lnSpc>
              <a:buFont typeface="Wingdings" pitchFamily="2" charset="2"/>
              <a:buNone/>
              <a:defRPr/>
            </a:pPr>
            <a:r>
              <a:rPr lang="en-US" sz="2800" smtClean="0"/>
              <a:t>	</a:t>
            </a:r>
            <a:r>
              <a:rPr lang="en-US" sz="2800" b="1" smtClean="0"/>
              <a:t>c) </a:t>
            </a:r>
            <a:r>
              <a:rPr lang="en-US" sz="2800" smtClean="0"/>
              <a:t>anyone who wants to be in charge</a:t>
            </a:r>
          </a:p>
          <a:p>
            <a:pPr marL="609600" indent="-609600" eaLnBrk="1" hangingPunct="1">
              <a:lnSpc>
                <a:spcPct val="90000"/>
              </a:lnSpc>
              <a:buFont typeface="Wingdings" pitchFamily="2" charset="2"/>
              <a:buNone/>
              <a:defRPr/>
            </a:pPr>
            <a:r>
              <a:rPr lang="en-US" sz="2800" smtClean="0"/>
              <a:t>	</a:t>
            </a:r>
            <a:r>
              <a:rPr lang="en-US" sz="2800" b="1" smtClean="0"/>
              <a:t>d)</a:t>
            </a:r>
            <a:r>
              <a:rPr lang="en-US" sz="2800" smtClean="0"/>
              <a:t> should understand heavy equipment operation, 	  maintenance, snow mechanics, and be able to    	  work with people</a:t>
            </a:r>
          </a:p>
          <a:p>
            <a:pPr marL="609600" indent="-609600" eaLnBrk="1" hangingPunct="1">
              <a:lnSpc>
                <a:spcPct val="90000"/>
              </a:lnSpc>
              <a:buFont typeface="Wingdings" pitchFamily="2" charset="2"/>
              <a:buNone/>
              <a:defRPr/>
            </a:pPr>
            <a:r>
              <a:rPr lang="en-US" sz="2800" smtClean="0"/>
              <a:t>	</a:t>
            </a:r>
            <a:r>
              <a:rPr lang="en-US" sz="2800" b="1" smtClean="0"/>
              <a:t>e)</a:t>
            </a:r>
            <a:r>
              <a:rPr lang="en-US" sz="2800" smtClean="0"/>
              <a:t> a, b, and d above</a:t>
            </a:r>
          </a:p>
          <a:p>
            <a:pPr marL="609600" indent="-609600" eaLnBrk="1" hangingPunct="1">
              <a:lnSpc>
                <a:spcPct val="90000"/>
              </a:lnSpc>
              <a:buFont typeface="Wingdings" pitchFamily="2" charset="2"/>
              <a:buNone/>
              <a:defRPr/>
            </a:pPr>
            <a:r>
              <a:rPr lang="en-US" sz="2800" smtClean="0"/>
              <a:t>	</a:t>
            </a:r>
            <a:r>
              <a:rPr lang="en-US" sz="2800" b="1" smtClean="0"/>
              <a:t>f)</a:t>
            </a:r>
            <a:r>
              <a:rPr lang="en-US" sz="2800" smtClean="0"/>
              <a:t> a, b, c, and d above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5"/>
          <p:cNvSpPr>
            <a:spLocks noGrp="1"/>
          </p:cNvSpPr>
          <p:nvPr>
            <p:ph type="ftr" sz="quarter" idx="12"/>
          </p:nvPr>
        </p:nvSpPr>
        <p:spPr>
          <a:noFill/>
        </p:spPr>
        <p:txBody>
          <a:bodyPr/>
          <a:lstStyle/>
          <a:p>
            <a:r>
              <a:rPr lang="en-US"/>
              <a:t>International Association of Snowmobile Administrators</a:t>
            </a:r>
          </a:p>
        </p:txBody>
      </p:sp>
      <p:sp>
        <p:nvSpPr>
          <p:cNvPr id="139266"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3 Quiz</a:t>
            </a:r>
          </a:p>
        </p:txBody>
      </p:sp>
      <p:sp>
        <p:nvSpPr>
          <p:cNvPr id="139267" name="Rectangle 3"/>
          <p:cNvSpPr>
            <a:spLocks noGrp="1" noChangeArrowheads="1"/>
          </p:cNvSpPr>
          <p:nvPr>
            <p:ph type="body" idx="1"/>
          </p:nvPr>
        </p:nvSpPr>
        <p:spPr>
          <a:xfrm>
            <a:off x="457200" y="1219200"/>
            <a:ext cx="8229600" cy="4906963"/>
          </a:xfrm>
        </p:spPr>
        <p:txBody>
          <a:bodyPr/>
          <a:lstStyle/>
          <a:p>
            <a:pPr marL="609600" indent="-609600" eaLnBrk="1" hangingPunct="1">
              <a:lnSpc>
                <a:spcPct val="90000"/>
              </a:lnSpc>
              <a:buSzTx/>
              <a:buFont typeface="Wingdings" pitchFamily="2" charset="2"/>
              <a:buAutoNum type="arabicPeriod" startAt="6"/>
              <a:defRPr/>
            </a:pPr>
            <a:r>
              <a:rPr lang="en-US" smtClean="0">
                <a:solidFill>
                  <a:schemeClr val="hlink"/>
                </a:solidFill>
              </a:rPr>
              <a:t>A Grooming Manager:</a:t>
            </a:r>
          </a:p>
          <a:p>
            <a:pPr marL="609600" indent="-609600" eaLnBrk="1" hangingPunct="1">
              <a:lnSpc>
                <a:spcPct val="90000"/>
              </a:lnSpc>
              <a:buFont typeface="Wingdings" pitchFamily="2" charset="2"/>
              <a:buNone/>
              <a:defRPr/>
            </a:pPr>
            <a:r>
              <a:rPr lang="en-US" sz="2800" smtClean="0"/>
              <a:t>	</a:t>
            </a:r>
            <a:r>
              <a:rPr lang="en-US" sz="2800" b="1" smtClean="0"/>
              <a:t>a)</a:t>
            </a:r>
            <a:r>
              <a:rPr lang="en-US" sz="2800" smtClean="0"/>
              <a:t> someone who directs all aspects of a grooming 	  program and establishes priorities and schedules</a:t>
            </a:r>
          </a:p>
          <a:p>
            <a:pPr marL="609600" indent="-609600" eaLnBrk="1" hangingPunct="1">
              <a:lnSpc>
                <a:spcPct val="90000"/>
              </a:lnSpc>
              <a:buFont typeface="Wingdings" pitchFamily="2" charset="2"/>
              <a:buNone/>
              <a:defRPr/>
            </a:pPr>
            <a:r>
              <a:rPr lang="en-US" sz="2800" smtClean="0"/>
              <a:t>	</a:t>
            </a:r>
            <a:r>
              <a:rPr lang="en-US" sz="2800" b="1" smtClean="0"/>
              <a:t>b)</a:t>
            </a:r>
            <a:r>
              <a:rPr lang="en-US" sz="2800" smtClean="0"/>
              <a:t> important for a successful grooming program</a:t>
            </a:r>
          </a:p>
          <a:p>
            <a:pPr marL="609600" indent="-609600" eaLnBrk="1" hangingPunct="1">
              <a:lnSpc>
                <a:spcPct val="90000"/>
              </a:lnSpc>
              <a:buFont typeface="Wingdings" pitchFamily="2" charset="2"/>
              <a:buNone/>
              <a:defRPr/>
            </a:pPr>
            <a:r>
              <a:rPr lang="en-US" sz="2800" smtClean="0"/>
              <a:t>	</a:t>
            </a:r>
            <a:r>
              <a:rPr lang="en-US" sz="2800" b="1" smtClean="0"/>
              <a:t>c) </a:t>
            </a:r>
            <a:r>
              <a:rPr lang="en-US" sz="2800" smtClean="0"/>
              <a:t>anyone who wants to be in charge</a:t>
            </a:r>
          </a:p>
          <a:p>
            <a:pPr marL="609600" indent="-609600" eaLnBrk="1" hangingPunct="1">
              <a:lnSpc>
                <a:spcPct val="90000"/>
              </a:lnSpc>
              <a:buFont typeface="Wingdings" pitchFamily="2" charset="2"/>
              <a:buNone/>
              <a:defRPr/>
            </a:pPr>
            <a:r>
              <a:rPr lang="en-US" sz="2800" smtClean="0"/>
              <a:t>	</a:t>
            </a:r>
            <a:r>
              <a:rPr lang="en-US" sz="2800" b="1" smtClean="0"/>
              <a:t>d)</a:t>
            </a:r>
            <a:r>
              <a:rPr lang="en-US" sz="2800" smtClean="0"/>
              <a:t> should understand heavy equipment operation, 	  maintenance, snow mechanics, and be able to 	  work with people</a:t>
            </a:r>
          </a:p>
          <a:p>
            <a:pPr marL="609600" indent="-609600" eaLnBrk="1" hangingPunct="1">
              <a:lnSpc>
                <a:spcPct val="90000"/>
              </a:lnSpc>
              <a:buFont typeface="Wingdings" pitchFamily="2" charset="2"/>
              <a:buNone/>
              <a:defRPr/>
            </a:pPr>
            <a:r>
              <a:rPr lang="en-US" sz="2800" smtClean="0"/>
              <a:t>	</a:t>
            </a:r>
            <a:r>
              <a:rPr lang="en-US" sz="2800" b="1" smtClean="0"/>
              <a:t>e)</a:t>
            </a:r>
            <a:r>
              <a:rPr lang="en-US" sz="2800" smtClean="0"/>
              <a:t> a, b, and d above</a:t>
            </a:r>
          </a:p>
          <a:p>
            <a:pPr marL="609600" indent="-609600" eaLnBrk="1" hangingPunct="1">
              <a:lnSpc>
                <a:spcPct val="90000"/>
              </a:lnSpc>
              <a:buFont typeface="Wingdings" pitchFamily="2" charset="2"/>
              <a:buNone/>
              <a:defRPr/>
            </a:pPr>
            <a:r>
              <a:rPr lang="en-US" sz="2800" smtClean="0"/>
              <a:t>	</a:t>
            </a:r>
            <a:r>
              <a:rPr lang="en-US" sz="2800" b="1" smtClean="0">
                <a:solidFill>
                  <a:schemeClr val="hlink"/>
                </a:solidFill>
              </a:rPr>
              <a:t>f) a, b, c, and d above</a:t>
            </a:r>
            <a:r>
              <a:rPr lang="en-US" sz="2800" smtClean="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5"/>
          <p:cNvSpPr>
            <a:spLocks noGrp="1"/>
          </p:cNvSpPr>
          <p:nvPr>
            <p:ph type="ftr" sz="quarter" idx="12"/>
          </p:nvPr>
        </p:nvSpPr>
        <p:spPr>
          <a:noFill/>
        </p:spPr>
        <p:txBody>
          <a:bodyPr/>
          <a:lstStyle/>
          <a:p>
            <a:r>
              <a:rPr lang="en-US"/>
              <a:t>International Association of Snowmobile Administrators</a:t>
            </a:r>
          </a:p>
        </p:txBody>
      </p:sp>
      <p:sp>
        <p:nvSpPr>
          <p:cNvPr id="123906"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3 Quiz</a:t>
            </a:r>
          </a:p>
        </p:txBody>
      </p:sp>
      <p:sp>
        <p:nvSpPr>
          <p:cNvPr id="123907" name="Rectangle 3"/>
          <p:cNvSpPr>
            <a:spLocks noGrp="1" noChangeArrowheads="1"/>
          </p:cNvSpPr>
          <p:nvPr>
            <p:ph type="body" idx="1"/>
          </p:nvPr>
        </p:nvSpPr>
        <p:spPr>
          <a:xfrm>
            <a:off x="457200" y="1295400"/>
            <a:ext cx="8229600" cy="4830763"/>
          </a:xfrm>
        </p:spPr>
        <p:txBody>
          <a:bodyPr/>
          <a:lstStyle/>
          <a:p>
            <a:pPr marL="609600" indent="-609600" eaLnBrk="1" hangingPunct="1">
              <a:buSzTx/>
              <a:buFont typeface="Wingdings" pitchFamily="2" charset="2"/>
              <a:buAutoNum type="arabicPeriod" startAt="7"/>
              <a:defRPr/>
            </a:pPr>
            <a:r>
              <a:rPr lang="en-US" sz="3600" smtClean="0">
                <a:solidFill>
                  <a:schemeClr val="hlink"/>
                </a:solidFill>
              </a:rPr>
              <a:t>A mid-day grooming in high traffic areas may be useful to keep moguls from getting too deep, but a second grooming should be scheduled that same night to provide better conditions and proper time for effective trail setup.                     					    </a:t>
            </a:r>
            <a:r>
              <a:rPr lang="en-US" sz="4000" dirty="0" smtClean="0"/>
              <a:t>True or False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5"/>
          <p:cNvSpPr>
            <a:spLocks noGrp="1"/>
          </p:cNvSpPr>
          <p:nvPr>
            <p:ph type="ftr" sz="quarter" idx="12"/>
          </p:nvPr>
        </p:nvSpPr>
        <p:spPr>
          <a:noFill/>
        </p:spPr>
        <p:txBody>
          <a:bodyPr/>
          <a:lstStyle/>
          <a:p>
            <a:r>
              <a:rPr lang="en-US"/>
              <a:t>International Association of Snowmobile Administrators</a:t>
            </a:r>
          </a:p>
        </p:txBody>
      </p:sp>
      <p:sp>
        <p:nvSpPr>
          <p:cNvPr id="141314"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3 Quiz</a:t>
            </a:r>
          </a:p>
        </p:txBody>
      </p:sp>
      <p:sp>
        <p:nvSpPr>
          <p:cNvPr id="141315" name="Rectangle 3"/>
          <p:cNvSpPr>
            <a:spLocks noGrp="1" noChangeArrowheads="1"/>
          </p:cNvSpPr>
          <p:nvPr>
            <p:ph type="body" idx="1"/>
          </p:nvPr>
        </p:nvSpPr>
        <p:spPr>
          <a:xfrm>
            <a:off x="457200" y="1295400"/>
            <a:ext cx="8229600" cy="4830763"/>
          </a:xfrm>
        </p:spPr>
        <p:txBody>
          <a:bodyPr/>
          <a:lstStyle/>
          <a:p>
            <a:pPr marL="609600" indent="-609600" eaLnBrk="1" hangingPunct="1">
              <a:buSzTx/>
              <a:buFont typeface="Wingdings" pitchFamily="2" charset="2"/>
              <a:buAutoNum type="arabicPeriod" startAt="7"/>
              <a:defRPr/>
            </a:pPr>
            <a:r>
              <a:rPr lang="en-US" sz="3600" smtClean="0">
                <a:solidFill>
                  <a:schemeClr val="hlink"/>
                </a:solidFill>
              </a:rPr>
              <a:t>A mid-day grooming in high traffic areas may be useful to keep moguls from getting too deep, but a second grooming should be scheduled that same night to provide better conditions and proper time for effective trail setup.                     						    	</a:t>
            </a:r>
            <a:r>
              <a:rPr lang="en-US" sz="4000" b="1" smtClean="0">
                <a:solidFill>
                  <a:schemeClr val="hlink"/>
                </a:solidFill>
              </a:rPr>
              <a:t>True</a:t>
            </a:r>
            <a:endParaRPr lang="en-US" sz="400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5"/>
          <p:cNvSpPr>
            <a:spLocks noGrp="1"/>
          </p:cNvSpPr>
          <p:nvPr>
            <p:ph type="ftr" sz="quarter" idx="12"/>
          </p:nvPr>
        </p:nvSpPr>
        <p:spPr>
          <a:noFill/>
        </p:spPr>
        <p:txBody>
          <a:bodyPr/>
          <a:lstStyle/>
          <a:p>
            <a:r>
              <a:rPr lang="en-US"/>
              <a:t>International Association of Snowmobile Administrators</a:t>
            </a:r>
          </a:p>
        </p:txBody>
      </p:sp>
      <p:sp>
        <p:nvSpPr>
          <p:cNvPr id="125954"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3 Quiz</a:t>
            </a:r>
          </a:p>
        </p:txBody>
      </p:sp>
      <p:sp>
        <p:nvSpPr>
          <p:cNvPr id="125955" name="Rectangle 3"/>
          <p:cNvSpPr>
            <a:spLocks noGrp="1" noChangeArrowheads="1"/>
          </p:cNvSpPr>
          <p:nvPr>
            <p:ph type="body" idx="1"/>
          </p:nvPr>
        </p:nvSpPr>
        <p:spPr>
          <a:xfrm>
            <a:off x="457200" y="1295400"/>
            <a:ext cx="8229600" cy="4830763"/>
          </a:xfrm>
        </p:spPr>
        <p:txBody>
          <a:bodyPr/>
          <a:lstStyle/>
          <a:p>
            <a:pPr marL="609600" indent="-609600" eaLnBrk="1" hangingPunct="1">
              <a:buSzTx/>
              <a:buFont typeface="Wingdings" pitchFamily="2" charset="2"/>
              <a:buAutoNum type="arabicPeriod" startAt="8"/>
              <a:defRPr/>
            </a:pPr>
            <a:r>
              <a:rPr lang="en-US" smtClean="0">
                <a:solidFill>
                  <a:schemeClr val="hlink"/>
                </a:solidFill>
              </a:rPr>
              <a:t>The following factors should be considered when establishing grooming priorities:</a:t>
            </a:r>
          </a:p>
          <a:p>
            <a:pPr marL="609600" indent="-609600" eaLnBrk="1" hangingPunct="1">
              <a:buFont typeface="Wingdings" pitchFamily="2" charset="2"/>
              <a:buNone/>
              <a:defRPr/>
            </a:pPr>
            <a:r>
              <a:rPr lang="en-US" sz="2800" smtClean="0"/>
              <a:t>	</a:t>
            </a:r>
            <a:r>
              <a:rPr lang="en-US" sz="2800" b="1" smtClean="0"/>
              <a:t>a)</a:t>
            </a:r>
            <a:r>
              <a:rPr lang="en-US" sz="2800" smtClean="0"/>
              <a:t> available labor and operating budget</a:t>
            </a:r>
          </a:p>
          <a:p>
            <a:pPr marL="609600" indent="-609600" eaLnBrk="1" hangingPunct="1">
              <a:buFont typeface="Wingdings" pitchFamily="2" charset="2"/>
              <a:buNone/>
              <a:defRPr/>
            </a:pPr>
            <a:r>
              <a:rPr lang="en-US" sz="2800" smtClean="0"/>
              <a:t>	</a:t>
            </a:r>
            <a:r>
              <a:rPr lang="en-US" sz="2800" b="1" smtClean="0"/>
              <a:t>b)</a:t>
            </a:r>
            <a:r>
              <a:rPr lang="en-US" sz="2800" smtClean="0"/>
              <a:t> number of groomers available</a:t>
            </a:r>
          </a:p>
          <a:p>
            <a:pPr marL="609600" indent="-609600" eaLnBrk="1" hangingPunct="1">
              <a:buFont typeface="Wingdings" pitchFamily="2" charset="2"/>
              <a:buNone/>
              <a:defRPr/>
            </a:pPr>
            <a:r>
              <a:rPr lang="en-US" sz="2800" smtClean="0"/>
              <a:t>	</a:t>
            </a:r>
            <a:r>
              <a:rPr lang="en-US" sz="2800" b="1" smtClean="0"/>
              <a:t>c) </a:t>
            </a:r>
            <a:r>
              <a:rPr lang="en-US" sz="2800" smtClean="0"/>
              <a:t>total miles/kilometers of trail to be groomed</a:t>
            </a:r>
          </a:p>
          <a:p>
            <a:pPr marL="609600" indent="-609600" eaLnBrk="1" hangingPunct="1">
              <a:buFont typeface="Wingdings" pitchFamily="2" charset="2"/>
              <a:buNone/>
              <a:defRPr/>
            </a:pPr>
            <a:r>
              <a:rPr lang="en-US" sz="2800" smtClean="0"/>
              <a:t>	</a:t>
            </a:r>
            <a:r>
              <a:rPr lang="en-US" sz="2800" b="1" smtClean="0"/>
              <a:t>d)</a:t>
            </a:r>
            <a:r>
              <a:rPr lang="en-US" sz="2800" smtClean="0"/>
              <a:t> snowmobile traffic patterns</a:t>
            </a:r>
          </a:p>
          <a:p>
            <a:pPr marL="609600" indent="-609600" eaLnBrk="1" hangingPunct="1">
              <a:buFont typeface="Wingdings" pitchFamily="2" charset="2"/>
              <a:buNone/>
              <a:defRPr/>
            </a:pPr>
            <a:r>
              <a:rPr lang="en-US" sz="2800" smtClean="0"/>
              <a:t>	</a:t>
            </a:r>
            <a:r>
              <a:rPr lang="en-US" sz="2800" b="1" smtClean="0"/>
              <a:t>e)</a:t>
            </a:r>
            <a:r>
              <a:rPr lang="en-US" sz="2800" smtClean="0"/>
              <a:t> locations of businesses, parking areas &amp; attractions</a:t>
            </a:r>
          </a:p>
          <a:p>
            <a:pPr marL="609600" indent="-609600" eaLnBrk="1" hangingPunct="1">
              <a:buFont typeface="Wingdings" pitchFamily="2" charset="2"/>
              <a:buNone/>
              <a:defRPr/>
            </a:pPr>
            <a:r>
              <a:rPr lang="en-US" sz="2800" smtClean="0"/>
              <a:t>	</a:t>
            </a:r>
            <a:r>
              <a:rPr lang="en-US" sz="2800" b="1" smtClean="0"/>
              <a:t>f)</a:t>
            </a:r>
            <a:r>
              <a:rPr lang="en-US" sz="2800" smtClean="0"/>
              <a:t> length of season, snow conditions, weather patterns</a:t>
            </a:r>
          </a:p>
          <a:p>
            <a:pPr marL="609600" indent="-609600" eaLnBrk="1" hangingPunct="1">
              <a:buFont typeface="Wingdings" pitchFamily="2" charset="2"/>
              <a:buNone/>
              <a:defRPr/>
            </a:pPr>
            <a:r>
              <a:rPr lang="en-US" sz="2800" smtClean="0"/>
              <a:t>	</a:t>
            </a:r>
            <a:r>
              <a:rPr lang="en-US" sz="2800" b="1" smtClean="0"/>
              <a:t>g)</a:t>
            </a:r>
            <a:r>
              <a:rPr lang="en-US" sz="2800" smtClean="0"/>
              <a:t> all of the above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5"/>
          <p:cNvSpPr>
            <a:spLocks noGrp="1"/>
          </p:cNvSpPr>
          <p:nvPr>
            <p:ph type="ftr" sz="quarter" idx="12"/>
          </p:nvPr>
        </p:nvSpPr>
        <p:spPr>
          <a:noFill/>
        </p:spPr>
        <p:txBody>
          <a:bodyPr/>
          <a:lstStyle/>
          <a:p>
            <a:r>
              <a:rPr lang="en-US"/>
              <a:t>International Association of Snowmobile Administrators</a:t>
            </a:r>
          </a:p>
        </p:txBody>
      </p:sp>
      <p:sp>
        <p:nvSpPr>
          <p:cNvPr id="143362"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3 Quiz</a:t>
            </a:r>
          </a:p>
        </p:txBody>
      </p:sp>
      <p:sp>
        <p:nvSpPr>
          <p:cNvPr id="143363" name="Rectangle 3"/>
          <p:cNvSpPr>
            <a:spLocks noGrp="1" noChangeArrowheads="1"/>
          </p:cNvSpPr>
          <p:nvPr>
            <p:ph type="body" idx="1"/>
          </p:nvPr>
        </p:nvSpPr>
        <p:spPr>
          <a:xfrm>
            <a:off x="457200" y="1295400"/>
            <a:ext cx="8229600" cy="4830763"/>
          </a:xfrm>
        </p:spPr>
        <p:txBody>
          <a:bodyPr/>
          <a:lstStyle/>
          <a:p>
            <a:pPr marL="609600" indent="-609600" eaLnBrk="1" hangingPunct="1">
              <a:buSzTx/>
              <a:buFont typeface="Wingdings" pitchFamily="2" charset="2"/>
              <a:buAutoNum type="arabicPeriod" startAt="8"/>
              <a:defRPr/>
            </a:pPr>
            <a:r>
              <a:rPr lang="en-US" smtClean="0">
                <a:solidFill>
                  <a:schemeClr val="hlink"/>
                </a:solidFill>
              </a:rPr>
              <a:t>The following factors should be considered when establishing grooming priorities:</a:t>
            </a:r>
          </a:p>
          <a:p>
            <a:pPr marL="609600" indent="-609600" eaLnBrk="1" hangingPunct="1">
              <a:buFont typeface="Wingdings" pitchFamily="2" charset="2"/>
              <a:buNone/>
              <a:defRPr/>
            </a:pPr>
            <a:r>
              <a:rPr lang="en-US" sz="2800" smtClean="0"/>
              <a:t>	</a:t>
            </a:r>
            <a:r>
              <a:rPr lang="en-US" sz="2800" b="1" smtClean="0"/>
              <a:t>a)</a:t>
            </a:r>
            <a:r>
              <a:rPr lang="en-US" sz="2800" smtClean="0"/>
              <a:t> available labor and operating budget</a:t>
            </a:r>
          </a:p>
          <a:p>
            <a:pPr marL="609600" indent="-609600" eaLnBrk="1" hangingPunct="1">
              <a:buFont typeface="Wingdings" pitchFamily="2" charset="2"/>
              <a:buNone/>
              <a:defRPr/>
            </a:pPr>
            <a:r>
              <a:rPr lang="en-US" sz="2800" smtClean="0"/>
              <a:t>	</a:t>
            </a:r>
            <a:r>
              <a:rPr lang="en-US" sz="2800" b="1" smtClean="0"/>
              <a:t>b)</a:t>
            </a:r>
            <a:r>
              <a:rPr lang="en-US" sz="2800" smtClean="0"/>
              <a:t> number of groomers available</a:t>
            </a:r>
          </a:p>
          <a:p>
            <a:pPr marL="609600" indent="-609600" eaLnBrk="1" hangingPunct="1">
              <a:buFont typeface="Wingdings" pitchFamily="2" charset="2"/>
              <a:buNone/>
              <a:defRPr/>
            </a:pPr>
            <a:r>
              <a:rPr lang="en-US" sz="2800" smtClean="0"/>
              <a:t>	</a:t>
            </a:r>
            <a:r>
              <a:rPr lang="en-US" sz="2800" b="1" smtClean="0"/>
              <a:t>c) </a:t>
            </a:r>
            <a:r>
              <a:rPr lang="en-US" sz="2800" smtClean="0"/>
              <a:t>total miles/kilometers of trail to be groomed</a:t>
            </a:r>
          </a:p>
          <a:p>
            <a:pPr marL="609600" indent="-609600" eaLnBrk="1" hangingPunct="1">
              <a:buFont typeface="Wingdings" pitchFamily="2" charset="2"/>
              <a:buNone/>
              <a:defRPr/>
            </a:pPr>
            <a:r>
              <a:rPr lang="en-US" sz="2800" smtClean="0"/>
              <a:t>	</a:t>
            </a:r>
            <a:r>
              <a:rPr lang="en-US" sz="2800" b="1" smtClean="0"/>
              <a:t>d)</a:t>
            </a:r>
            <a:r>
              <a:rPr lang="en-US" sz="2800" smtClean="0"/>
              <a:t> snowmobile traffic patterns</a:t>
            </a:r>
          </a:p>
          <a:p>
            <a:pPr marL="609600" indent="-609600" eaLnBrk="1" hangingPunct="1">
              <a:buFont typeface="Wingdings" pitchFamily="2" charset="2"/>
              <a:buNone/>
              <a:defRPr/>
            </a:pPr>
            <a:r>
              <a:rPr lang="en-US" sz="2800" smtClean="0"/>
              <a:t>	</a:t>
            </a:r>
            <a:r>
              <a:rPr lang="en-US" sz="2800" b="1" smtClean="0"/>
              <a:t>e)</a:t>
            </a:r>
            <a:r>
              <a:rPr lang="en-US" sz="2800" smtClean="0"/>
              <a:t> locations of businesses, parking areas &amp; attractions</a:t>
            </a:r>
          </a:p>
          <a:p>
            <a:pPr marL="609600" indent="-609600" eaLnBrk="1" hangingPunct="1">
              <a:buFont typeface="Wingdings" pitchFamily="2" charset="2"/>
              <a:buNone/>
              <a:defRPr/>
            </a:pPr>
            <a:r>
              <a:rPr lang="en-US" sz="2800" smtClean="0"/>
              <a:t>	</a:t>
            </a:r>
            <a:r>
              <a:rPr lang="en-US" sz="2800" b="1" smtClean="0"/>
              <a:t>f)</a:t>
            </a:r>
            <a:r>
              <a:rPr lang="en-US" sz="2800" smtClean="0"/>
              <a:t> length of season, snow conditions, weather patterns</a:t>
            </a:r>
          </a:p>
          <a:p>
            <a:pPr marL="609600" indent="-609600" eaLnBrk="1" hangingPunct="1">
              <a:buFont typeface="Wingdings" pitchFamily="2" charset="2"/>
              <a:buNone/>
              <a:defRPr/>
            </a:pPr>
            <a:r>
              <a:rPr lang="en-US" sz="2800" smtClean="0"/>
              <a:t>	</a:t>
            </a:r>
            <a:r>
              <a:rPr lang="en-US" sz="2800" b="1" smtClean="0">
                <a:solidFill>
                  <a:schemeClr val="hlink"/>
                </a:solidFill>
              </a:rPr>
              <a:t>g) all of the above</a:t>
            </a:r>
            <a:r>
              <a:rPr lang="en-US" sz="2800" smtClean="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2"/>
          </p:nvPr>
        </p:nvSpPr>
        <p:spPr>
          <a:noFill/>
        </p:spPr>
        <p:txBody>
          <a:bodyPr/>
          <a:lstStyle/>
          <a:p>
            <a:r>
              <a:rPr lang="en-US"/>
              <a:t>International Association of Snowmobile Administrators</a:t>
            </a:r>
          </a:p>
        </p:txBody>
      </p:sp>
      <p:sp>
        <p:nvSpPr>
          <p:cNvPr id="146434" name="Rectangle 2"/>
          <p:cNvSpPr>
            <a:spLocks noGrp="1" noRot="1" noChangeArrowheads="1"/>
          </p:cNvSpPr>
          <p:nvPr>
            <p:ph type="ctrTitle" idx="4294967295"/>
          </p:nvPr>
        </p:nvSpPr>
        <p:spPr>
          <a:xfrm>
            <a:off x="457200" y="304800"/>
            <a:ext cx="8305800" cy="6096000"/>
          </a:xfrm>
        </p:spPr>
        <p:txBody>
          <a:bodyPr/>
          <a:lstStyle/>
          <a:p>
            <a:pPr eaLnBrk="1" hangingPunct="1">
              <a:defRPr/>
            </a:pPr>
            <a:r>
              <a:rPr lang="en-US" sz="2800" i="1" smtClean="0">
                <a:solidFill>
                  <a:schemeClr val="hlink"/>
                </a:solidFill>
                <a:latin typeface="Arial" charset="0"/>
              </a:rPr>
              <a:t>Chapter 3 – Training Program Photo Credits</a:t>
            </a:r>
            <a:r>
              <a:rPr lang="en-US" sz="2000" i="1" smtClean="0">
                <a:solidFill>
                  <a:schemeClr val="hlink"/>
                </a:solidFill>
                <a:latin typeface="Arial" charset="0"/>
              </a:rPr>
              <a:t> </a:t>
            </a:r>
            <a:r>
              <a:rPr lang="en-US" sz="2000" smtClean="0">
                <a:solidFill>
                  <a:schemeClr val="hlink"/>
                </a:solidFill>
                <a:latin typeface="Arial" charset="0"/>
              </a:rPr>
              <a:t/>
            </a:r>
            <a:br>
              <a:rPr lang="en-US" sz="2000" smtClean="0">
                <a:solidFill>
                  <a:schemeClr val="hlink"/>
                </a:solidFill>
                <a:latin typeface="Arial" charset="0"/>
              </a:rPr>
            </a:br>
            <a:r>
              <a:rPr lang="en-US" sz="2000" smtClean="0">
                <a:solidFill>
                  <a:schemeClr val="hlink"/>
                </a:solidFill>
                <a:latin typeface="Arial" charset="0"/>
              </a:rPr>
              <a:t/>
            </a:r>
            <a:br>
              <a:rPr lang="en-US" sz="2000" smtClean="0">
                <a:solidFill>
                  <a:schemeClr val="hlink"/>
                </a:solidFill>
                <a:latin typeface="Arial" charset="0"/>
              </a:rPr>
            </a:br>
            <a:r>
              <a:rPr lang="en-US" sz="2400" b="0" smtClean="0">
                <a:latin typeface="Arial" charset="0"/>
              </a:rPr>
              <a:t>Kim Raap – Trails Work Consulting</a:t>
            </a:r>
            <a:br>
              <a:rPr lang="en-US" sz="2400" b="0" smtClean="0">
                <a:latin typeface="Arial" charset="0"/>
              </a:rPr>
            </a:br>
            <a:r>
              <a:rPr lang="en-US" sz="2400" b="0" smtClean="0">
                <a:latin typeface="Arial" charset="0"/>
              </a:rPr>
              <a:t>New Hampshire Bureau of Trails</a:t>
            </a:r>
            <a:br>
              <a:rPr lang="en-US" sz="2400" b="0" smtClean="0">
                <a:latin typeface="Arial" charset="0"/>
              </a:rPr>
            </a:br>
            <a:r>
              <a:rPr lang="en-US" sz="2400" b="0" smtClean="0">
                <a:latin typeface="Arial" charset="0"/>
              </a:rPr>
              <a:t>New Hampshire Fish &amp; Game Department</a:t>
            </a:r>
            <a:br>
              <a:rPr lang="en-US" sz="2400" b="0" smtClean="0">
                <a:latin typeface="Arial" charset="0"/>
              </a:rPr>
            </a:br>
            <a:r>
              <a:rPr lang="en-US" sz="2400" b="0" smtClean="0">
                <a:latin typeface="Arial" charset="0"/>
              </a:rPr>
              <a:t>South Dakota Department of Game, Fish &amp; Parks</a:t>
            </a:r>
            <a:br>
              <a:rPr lang="en-US" sz="2400" b="0" smtClean="0">
                <a:latin typeface="Arial" charset="0"/>
              </a:rPr>
            </a:br>
            <a:r>
              <a:rPr lang="en-US" sz="2400" b="0" smtClean="0">
                <a:latin typeface="Arial" charset="0"/>
              </a:rPr>
              <a:t>Wyoming State Trails Program</a:t>
            </a:r>
            <a:r>
              <a:rPr lang="en-US" sz="2000" b="0" smtClean="0">
                <a:latin typeface="Arial" charset="0"/>
              </a:rPr>
              <a:t/>
            </a:r>
            <a:br>
              <a:rPr lang="en-US" sz="2000" b="0" smtClean="0">
                <a:latin typeface="Arial" charset="0"/>
              </a:rPr>
            </a:br>
            <a:r>
              <a:rPr lang="en-US" sz="2000" b="0" smtClean="0">
                <a:latin typeface="Arial" charset="0"/>
              </a:rPr>
              <a:t/>
            </a:r>
            <a:br>
              <a:rPr lang="en-US" sz="2000" b="0" smtClean="0">
                <a:latin typeface="Arial" charset="0"/>
              </a:rPr>
            </a:br>
            <a:r>
              <a:rPr lang="en-US" sz="2000" b="0" smtClean="0">
                <a:latin typeface="Arial" charset="0"/>
              </a:rPr>
              <a:t/>
            </a:r>
            <a:br>
              <a:rPr lang="en-US" sz="2000" b="0" smtClean="0">
                <a:latin typeface="Arial" charset="0"/>
              </a:rPr>
            </a:br>
            <a:r>
              <a:rPr lang="en-US" sz="2400" smtClean="0">
                <a:solidFill>
                  <a:schemeClr val="hlink"/>
                </a:solidFill>
                <a:latin typeface="Arial" charset="0"/>
              </a:rPr>
              <a:t>Project Manager</a:t>
            </a:r>
            <a:r>
              <a:rPr lang="en-US" sz="2400" b="0" smtClean="0">
                <a:latin typeface="Arial" charset="0"/>
              </a:rPr>
              <a:t/>
            </a:r>
            <a:br>
              <a:rPr lang="en-US" sz="2400" b="0" smtClean="0">
                <a:latin typeface="Arial" charset="0"/>
              </a:rPr>
            </a:br>
            <a:r>
              <a:rPr lang="en-US" sz="2400" b="0" smtClean="0">
                <a:latin typeface="Arial" charset="0"/>
              </a:rPr>
              <a:t>Kim Raap – Trails Work Consulting</a:t>
            </a:r>
            <a:br>
              <a:rPr lang="en-US" sz="2400" b="0" smtClean="0">
                <a:latin typeface="Arial" charset="0"/>
              </a:rPr>
            </a:br>
            <a:r>
              <a:rPr lang="en-US" sz="2400" b="0" smtClean="0">
                <a:latin typeface="Arial" charset="0"/>
              </a:rPr>
              <a:t>4015 S. Brady Court – Sioux Falls, SD 57103</a:t>
            </a:r>
            <a:br>
              <a:rPr lang="en-US" sz="2400" b="0" smtClean="0">
                <a:latin typeface="Arial" charset="0"/>
              </a:rPr>
            </a:br>
            <a:r>
              <a:rPr lang="en-US" sz="2400" b="0" smtClean="0">
                <a:latin typeface="Arial" charset="0"/>
              </a:rPr>
              <a:t>(605) 371-9799  </a:t>
            </a:r>
            <a:r>
              <a:rPr lang="en-US" sz="2400" b="0" smtClean="0">
                <a:latin typeface="Arial" charset="0"/>
                <a:hlinkClick r:id="rId3"/>
              </a:rPr>
              <a:t>Trailswork@aol.com</a:t>
            </a:r>
            <a:r>
              <a:rPr lang="en-US" sz="2400" smtClean="0"/>
              <a:t> </a:t>
            </a:r>
            <a:br>
              <a:rPr lang="en-US" sz="2400" smtClean="0"/>
            </a:br>
            <a:r>
              <a:rPr lang="en-US" sz="2400" smtClean="0"/>
              <a:t/>
            </a:r>
            <a:br>
              <a:rPr lang="en-US" sz="2400" smtClean="0"/>
            </a:br>
            <a:r>
              <a:rPr lang="en-US" sz="2400" b="0" smtClean="0">
                <a:latin typeface="Arial" charset="0"/>
              </a:rPr>
              <a:t>Contact IASA at </a:t>
            </a:r>
            <a:r>
              <a:rPr lang="en-US" sz="2400" b="0" smtClean="0">
                <a:latin typeface="Arial" charset="0"/>
                <a:hlinkClick r:id="rId4"/>
              </a:rPr>
              <a:t>www.snowiasa.org</a:t>
            </a:r>
            <a:r>
              <a:rPr lang="en-US" sz="1800" smtClean="0"/>
              <a:t> </a:t>
            </a:r>
            <a:endParaRPr lang="en-US" sz="36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2"/>
          </p:nvPr>
        </p:nvSpPr>
        <p:spPr>
          <a:noFill/>
        </p:spPr>
        <p:txBody>
          <a:bodyPr/>
          <a:lstStyle/>
          <a:p>
            <a:r>
              <a:rPr lang="en-US"/>
              <a:t>International Association of Snowmobile Administrators</a:t>
            </a:r>
          </a:p>
        </p:txBody>
      </p:sp>
      <p:sp>
        <p:nvSpPr>
          <p:cNvPr id="148482" name="Rectangle 2"/>
          <p:cNvSpPr>
            <a:spLocks noGrp="1" noRot="1" noChangeArrowheads="1"/>
          </p:cNvSpPr>
          <p:nvPr>
            <p:ph type="ctrTitle" idx="4294967295"/>
          </p:nvPr>
        </p:nvSpPr>
        <p:spPr>
          <a:xfrm>
            <a:off x="152400" y="304800"/>
            <a:ext cx="8839200" cy="6019800"/>
          </a:xfrm>
        </p:spPr>
        <p:txBody>
          <a:bodyPr/>
          <a:lstStyle/>
          <a:p>
            <a:pPr eaLnBrk="1" hangingPunct="1">
              <a:defRPr/>
            </a:pPr>
            <a:r>
              <a:rPr lang="en-US" sz="2000" smtClean="0">
                <a:solidFill>
                  <a:schemeClr val="hlink"/>
                </a:solidFill>
                <a:latin typeface="Arial" charset="0"/>
              </a:rPr>
              <a:t>ACKNOWLEDGEMENT &amp; DISCLAIMER</a:t>
            </a:r>
            <a:r>
              <a:rPr lang="en-US" sz="1800" smtClean="0">
                <a:solidFill>
                  <a:schemeClr val="hlink"/>
                </a:solidFill>
                <a:latin typeface="Arial" charset="0"/>
              </a:rPr>
              <a:t/>
            </a:r>
            <a:br>
              <a:rPr lang="en-US" sz="1800" smtClean="0">
                <a:solidFill>
                  <a:schemeClr val="hlink"/>
                </a:solidFill>
                <a:latin typeface="Arial" charset="0"/>
              </a:rPr>
            </a:br>
            <a:r>
              <a:rPr lang="en-US" sz="1000" smtClean="0">
                <a:solidFill>
                  <a:schemeClr val="tx1"/>
                </a:solidFill>
                <a:latin typeface="Arial" charset="0"/>
              </a:rPr>
              <a:t/>
            </a:r>
            <a:br>
              <a:rPr lang="en-US" sz="1000" smtClean="0">
                <a:solidFill>
                  <a:schemeClr val="tx1"/>
                </a:solidFill>
                <a:latin typeface="Arial" charset="0"/>
              </a:rPr>
            </a:br>
            <a:r>
              <a:rPr lang="en-US" sz="1800" b="0" smtClean="0">
                <a:solidFill>
                  <a:schemeClr val="tx1"/>
                </a:solidFill>
                <a:effectLst/>
                <a:latin typeface="Arial" charset="0"/>
              </a:rPr>
              <a:t>This series of Power Point training slides has been produced to accompany Chapters 1 – 6 of </a:t>
            </a:r>
            <a:r>
              <a:rPr lang="en-US" sz="1800" b="0" i="1" smtClean="0">
                <a:solidFill>
                  <a:schemeClr val="hlink"/>
                </a:solidFill>
                <a:effectLst/>
                <a:latin typeface="Arial" charset="0"/>
              </a:rPr>
              <a:t>Guidelines for Snowmobile Trail Groomer Operator Training – A Resource Guide for Trail Grooming Managers and Equipment Operators</a:t>
            </a:r>
            <a:r>
              <a:rPr lang="en-US" sz="1800" b="0" smtClean="0">
                <a:solidFill>
                  <a:schemeClr val="tx1"/>
                </a:solidFill>
                <a:effectLst/>
                <a:latin typeface="Arial" charset="0"/>
              </a:rPr>
              <a:t> which was produced by the International Association of Snowmobile Administrators (IASA) in 2005. This project has been produced by IASA, with financial assistance from the Recreational Trails Program administered by the U.S. Federal Highway Administration (FHWA), to aid local operator training. </a:t>
            </a:r>
            <a:br>
              <a:rPr lang="en-US" sz="1800" b="0" smtClean="0">
                <a:solidFill>
                  <a:schemeClr val="tx1"/>
                </a:solidFill>
                <a:effectLst/>
                <a:latin typeface="Arial" charset="0"/>
              </a:rPr>
            </a:br>
            <a:r>
              <a:rPr lang="en-US" sz="1000" b="0" smtClean="0">
                <a:solidFill>
                  <a:schemeClr val="tx1"/>
                </a:solidFill>
                <a:effectLst/>
                <a:latin typeface="Arial" charset="0"/>
              </a:rPr>
              <a:t/>
            </a:r>
            <a:br>
              <a:rPr lang="en-US" sz="1000" b="0" smtClean="0">
                <a:solidFill>
                  <a:schemeClr val="tx1"/>
                </a:solidFill>
                <a:effectLst/>
                <a:latin typeface="Arial" charset="0"/>
              </a:rPr>
            </a:br>
            <a:r>
              <a:rPr lang="en-US" sz="1800" b="0" i="1" smtClean="0">
                <a:solidFill>
                  <a:schemeClr val="tx1"/>
                </a:solidFill>
                <a:effectLst/>
                <a:latin typeface="Arial" charset="0"/>
              </a:rPr>
              <a:t>This training program is disseminated under the sponsorship of the Department of Transportation in the interest of information exchange. The United States Government assumes no liability for the contents or use thereof. The contents of this program do not constitute a standard, specification, or regulation.</a:t>
            </a:r>
            <a:r>
              <a:rPr lang="en-US" sz="1800" b="0" smtClean="0">
                <a:solidFill>
                  <a:schemeClr val="tx1"/>
                </a:solidFill>
                <a:effectLst/>
                <a:latin typeface="Arial" charset="0"/>
              </a:rPr>
              <a:t> </a:t>
            </a:r>
            <a:br>
              <a:rPr lang="en-US" sz="1800" b="0" smtClean="0">
                <a:solidFill>
                  <a:schemeClr val="tx1"/>
                </a:solidFill>
                <a:effectLst/>
                <a:latin typeface="Arial" charset="0"/>
              </a:rPr>
            </a:br>
            <a:r>
              <a:rPr lang="en-US" sz="1000" b="0" smtClean="0">
                <a:solidFill>
                  <a:schemeClr val="tx1"/>
                </a:solidFill>
                <a:effectLst/>
                <a:latin typeface="Arial" charset="0"/>
              </a:rPr>
              <a:t/>
            </a:r>
            <a:br>
              <a:rPr lang="en-US" sz="1000" b="0" smtClean="0">
                <a:solidFill>
                  <a:schemeClr val="tx1"/>
                </a:solidFill>
                <a:effectLst/>
                <a:latin typeface="Arial" charset="0"/>
              </a:rPr>
            </a:br>
            <a:r>
              <a:rPr lang="en-US" sz="1800" b="0" smtClean="0">
                <a:solidFill>
                  <a:schemeClr val="tx1"/>
                </a:solidFill>
                <a:effectLst/>
                <a:latin typeface="Arial" charset="0"/>
              </a:rPr>
              <a:t>Special recognition is given to the many agencies, companies, and individuals whose photos have been used for demonstration purposes in this project. Sponsors of this project do not endorse products or manufacturers. Trade and manufacturer’s names appear in this training program only because they are considered essential to the object of these training slides.</a:t>
            </a:r>
            <a:br>
              <a:rPr lang="en-US" sz="1800" b="0" smtClean="0">
                <a:solidFill>
                  <a:schemeClr val="tx1"/>
                </a:solidFill>
                <a:effectLst/>
                <a:latin typeface="Arial" charset="0"/>
              </a:rPr>
            </a:br>
            <a:r>
              <a:rPr lang="en-US" sz="1000" b="0" smtClean="0">
                <a:solidFill>
                  <a:schemeClr val="tx1"/>
                </a:solidFill>
                <a:effectLst/>
                <a:latin typeface="Arial" charset="0"/>
              </a:rPr>
              <a:t/>
            </a:r>
            <a:br>
              <a:rPr lang="en-US" sz="1000" b="0" smtClean="0">
                <a:solidFill>
                  <a:schemeClr val="tx1"/>
                </a:solidFill>
                <a:effectLst/>
                <a:latin typeface="Arial" charset="0"/>
              </a:rPr>
            </a:br>
            <a:r>
              <a:rPr lang="en-US" sz="1600" b="0" smtClean="0">
                <a:solidFill>
                  <a:schemeClr val="tx1"/>
                </a:solidFill>
                <a:effectLst/>
                <a:latin typeface="Arial" charset="0"/>
              </a:rPr>
              <a:t>Copyright © 2007 Owned by the International Association of Snowmobile Administrators.</a:t>
            </a:r>
            <a:r>
              <a:rPr lang="en-US" sz="1800" b="0" smtClean="0">
                <a:solidFill>
                  <a:schemeClr val="tx1"/>
                </a:solidFill>
                <a:effectLst/>
                <a:latin typeface="Arial" charset="0"/>
              </a:rPr>
              <a:t> </a:t>
            </a:r>
            <a:br>
              <a:rPr lang="en-US" sz="1800" b="0" smtClean="0">
                <a:solidFill>
                  <a:schemeClr val="tx1"/>
                </a:solidFill>
                <a:effectLst/>
                <a:latin typeface="Arial" charset="0"/>
              </a:rPr>
            </a:br>
            <a:r>
              <a:rPr lang="en-US" sz="1600" b="0" smtClean="0">
                <a:solidFill>
                  <a:schemeClr val="tx1"/>
                </a:solidFill>
                <a:effectLst/>
                <a:latin typeface="Arial" charset="0"/>
              </a:rPr>
              <a:t>All Rights Reserved.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6"/>
          <p:cNvSpPr>
            <a:spLocks noGrp="1"/>
          </p:cNvSpPr>
          <p:nvPr>
            <p:ph type="ftr" sz="quarter" idx="12"/>
          </p:nvPr>
        </p:nvSpPr>
        <p:spPr>
          <a:noFill/>
        </p:spPr>
        <p:txBody>
          <a:bodyPr/>
          <a:lstStyle/>
          <a:p>
            <a:r>
              <a:rPr lang="en-US"/>
              <a:t>International Association of Snowmobile Administrators</a:t>
            </a:r>
          </a:p>
        </p:txBody>
      </p:sp>
      <p:sp>
        <p:nvSpPr>
          <p:cNvPr id="18434"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Operator Training</a:t>
            </a:r>
          </a:p>
        </p:txBody>
      </p:sp>
      <p:sp>
        <p:nvSpPr>
          <p:cNvPr id="18439" name="Rectangle 7"/>
          <p:cNvSpPr>
            <a:spLocks noGrp="1" noChangeArrowheads="1"/>
          </p:cNvSpPr>
          <p:nvPr>
            <p:ph type="body" sz="half" idx="1"/>
          </p:nvPr>
        </p:nvSpPr>
        <p:spPr>
          <a:xfrm>
            <a:off x="457200" y="1066800"/>
            <a:ext cx="8229600" cy="2057400"/>
          </a:xfrm>
        </p:spPr>
        <p:txBody>
          <a:bodyPr/>
          <a:lstStyle/>
          <a:p>
            <a:pPr eaLnBrk="1" hangingPunct="1">
              <a:defRPr/>
            </a:pPr>
            <a:r>
              <a:rPr lang="en-US" sz="3600" smtClean="0"/>
              <a:t>Checklist should be used to deliver effective and consistent operator training.</a:t>
            </a:r>
          </a:p>
          <a:p>
            <a:pPr eaLnBrk="1" hangingPunct="1">
              <a:defRPr/>
            </a:pPr>
            <a:r>
              <a:rPr lang="en-US" sz="3600" smtClean="0"/>
              <a:t>Training should include “hands-on” time.</a:t>
            </a:r>
          </a:p>
        </p:txBody>
      </p:sp>
      <p:pic>
        <p:nvPicPr>
          <p:cNvPr id="8197" name="Picture 6" descr="HPIM0809"/>
          <p:cNvPicPr>
            <a:picLocks noGrp="1" noChangeAspect="1" noChangeArrowheads="1"/>
          </p:cNvPicPr>
          <p:nvPr>
            <p:ph sz="half" idx="2"/>
          </p:nvPr>
        </p:nvPicPr>
        <p:blipFill>
          <a:blip r:embed="rId3" cstate="screen"/>
          <a:srcRect/>
          <a:stretch>
            <a:fillRect/>
          </a:stretch>
        </p:blipFill>
        <p:spPr>
          <a:xfrm>
            <a:off x="2438400" y="2971800"/>
            <a:ext cx="4343400" cy="3252788"/>
          </a:xfrm>
          <a:noFill/>
          <a:ln>
            <a:solidFill>
              <a:srgbClr val="000000"/>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5"/>
          <p:cNvSpPr>
            <a:spLocks noGrp="1"/>
          </p:cNvSpPr>
          <p:nvPr>
            <p:ph type="ftr" sz="quarter" idx="12"/>
          </p:nvPr>
        </p:nvSpPr>
        <p:spPr>
          <a:noFill/>
        </p:spPr>
        <p:txBody>
          <a:bodyPr/>
          <a:lstStyle/>
          <a:p>
            <a:r>
              <a:rPr lang="en-US"/>
              <a:t>International Association of Snowmobile Administrators</a:t>
            </a:r>
          </a:p>
        </p:txBody>
      </p:sp>
      <p:sp>
        <p:nvSpPr>
          <p:cNvPr id="22530"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Operator Safety</a:t>
            </a:r>
          </a:p>
        </p:txBody>
      </p:sp>
      <p:sp>
        <p:nvSpPr>
          <p:cNvPr id="22531" name="Rectangle 3"/>
          <p:cNvSpPr>
            <a:spLocks noGrp="1" noChangeArrowheads="1"/>
          </p:cNvSpPr>
          <p:nvPr>
            <p:ph type="body" idx="1"/>
          </p:nvPr>
        </p:nvSpPr>
        <p:spPr>
          <a:xfrm>
            <a:off x="457200" y="1295400"/>
            <a:ext cx="8229600" cy="4830763"/>
          </a:xfrm>
        </p:spPr>
        <p:txBody>
          <a:bodyPr/>
          <a:lstStyle/>
          <a:p>
            <a:pPr eaLnBrk="1" hangingPunct="1">
              <a:defRPr/>
            </a:pPr>
            <a:r>
              <a:rPr lang="en-US" sz="4000" b="1" dirty="0" smtClean="0">
                <a:solidFill>
                  <a:schemeClr val="hlink"/>
                </a:solidFill>
              </a:rPr>
              <a:t>Always wear seat belts with shoulder straps</a:t>
            </a:r>
            <a:r>
              <a:rPr lang="en-US" sz="4000" dirty="0" smtClean="0"/>
              <a:t> </a:t>
            </a:r>
            <a:r>
              <a:rPr lang="en-US" sz="3600" dirty="0" smtClean="0"/>
              <a:t>– operators and passengers can be launched into the windshield if vehicle hits fixed objects like rocks and stumps, which can cause a very abrupt, dangerous stop.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5"/>
          <p:cNvSpPr>
            <a:spLocks noGrp="1"/>
          </p:cNvSpPr>
          <p:nvPr>
            <p:ph type="ftr" sz="quarter" idx="12"/>
          </p:nvPr>
        </p:nvSpPr>
        <p:spPr>
          <a:noFill/>
        </p:spPr>
        <p:txBody>
          <a:bodyPr/>
          <a:lstStyle/>
          <a:p>
            <a:r>
              <a:rPr lang="en-US"/>
              <a:t>International Association of Snowmobile Administrators</a:t>
            </a:r>
          </a:p>
        </p:txBody>
      </p:sp>
      <p:sp>
        <p:nvSpPr>
          <p:cNvPr id="24578"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Operator Safety</a:t>
            </a:r>
          </a:p>
        </p:txBody>
      </p:sp>
      <p:sp>
        <p:nvSpPr>
          <p:cNvPr id="24579" name="Rectangle 3"/>
          <p:cNvSpPr>
            <a:spLocks noGrp="1" noChangeArrowheads="1"/>
          </p:cNvSpPr>
          <p:nvPr>
            <p:ph type="body" idx="1"/>
          </p:nvPr>
        </p:nvSpPr>
        <p:spPr>
          <a:xfrm>
            <a:off x="457200" y="1295400"/>
            <a:ext cx="8229600" cy="4830763"/>
          </a:xfrm>
        </p:spPr>
        <p:txBody>
          <a:bodyPr/>
          <a:lstStyle/>
          <a:p>
            <a:pPr eaLnBrk="1" hangingPunct="1">
              <a:defRPr/>
            </a:pPr>
            <a:r>
              <a:rPr lang="en-US" sz="4000" b="1" smtClean="0">
                <a:solidFill>
                  <a:schemeClr val="hlink"/>
                </a:solidFill>
              </a:rPr>
              <a:t>Be visible to snowmobilers</a:t>
            </a:r>
            <a:r>
              <a:rPr lang="en-US" sz="4000" smtClean="0"/>
              <a:t> </a:t>
            </a:r>
            <a:r>
              <a:rPr lang="en-US" sz="3600" smtClean="0"/>
              <a:t>– always use reflective surfaces on equipment and operate with front and rear lights and top-mounted amber beacon or strobe light “</a:t>
            </a:r>
            <a:r>
              <a:rPr lang="en-US" sz="3600" b="1" smtClean="0"/>
              <a:t>ON”</a:t>
            </a:r>
            <a:r>
              <a:rPr lang="en-US" sz="3600" smtClean="0"/>
              <a:t> at all times – day or night.</a:t>
            </a:r>
          </a:p>
          <a:p>
            <a:pPr eaLnBrk="1" hangingPunct="1">
              <a:defRPr/>
            </a:pPr>
            <a:r>
              <a:rPr lang="en-US" sz="3600" smtClean="0"/>
              <a:t>Also operate a Communicator Radio Beacon  in the tractor at all times.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5"/>
          <p:cNvSpPr>
            <a:spLocks noGrp="1"/>
          </p:cNvSpPr>
          <p:nvPr>
            <p:ph type="ftr" sz="quarter" idx="12"/>
          </p:nvPr>
        </p:nvSpPr>
        <p:spPr>
          <a:noFill/>
        </p:spPr>
        <p:txBody>
          <a:bodyPr/>
          <a:lstStyle/>
          <a:p>
            <a:r>
              <a:rPr lang="en-US"/>
              <a:t>International Association of Snowmobile Administrators</a:t>
            </a:r>
          </a:p>
        </p:txBody>
      </p:sp>
      <p:sp>
        <p:nvSpPr>
          <p:cNvPr id="25602"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Operator Safety</a:t>
            </a:r>
          </a:p>
        </p:txBody>
      </p:sp>
      <p:sp>
        <p:nvSpPr>
          <p:cNvPr id="25603" name="Rectangle 3"/>
          <p:cNvSpPr>
            <a:spLocks noGrp="1" noChangeArrowheads="1"/>
          </p:cNvSpPr>
          <p:nvPr>
            <p:ph type="body" idx="1"/>
          </p:nvPr>
        </p:nvSpPr>
        <p:spPr>
          <a:xfrm>
            <a:off x="457200" y="1371600"/>
            <a:ext cx="8229600" cy="4754563"/>
          </a:xfrm>
        </p:spPr>
        <p:txBody>
          <a:bodyPr/>
          <a:lstStyle/>
          <a:p>
            <a:pPr eaLnBrk="1" hangingPunct="1">
              <a:defRPr/>
            </a:pPr>
            <a:r>
              <a:rPr lang="en-US" sz="4000" b="1" smtClean="0">
                <a:solidFill>
                  <a:schemeClr val="hlink"/>
                </a:solidFill>
              </a:rPr>
              <a:t>Be prepared for trouble</a:t>
            </a:r>
            <a:r>
              <a:rPr lang="en-US" sz="4000" smtClean="0"/>
              <a:t> </a:t>
            </a:r>
            <a:r>
              <a:rPr lang="en-US" sz="3600" smtClean="0"/>
              <a:t>– grooming equipment </a:t>
            </a:r>
            <a:r>
              <a:rPr lang="en-US" sz="3600" b="1" smtClean="0"/>
              <a:t>WILL</a:t>
            </a:r>
            <a:r>
              <a:rPr lang="en-US" sz="3600" smtClean="0"/>
              <a:t> malfunction, break and get stuck, so contemplate all potential problems. Have emergency procedures in place and carry tools, spare parts, supplies, first aid kits, GPS, etc.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955</TotalTime>
  <Words>2883</Words>
  <Application>Microsoft Office PowerPoint</Application>
  <PresentationFormat>On-screen Show (4:3)</PresentationFormat>
  <Paragraphs>415</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Stream</vt:lpstr>
      <vt:lpstr>Groomer Operator Training Resource Guide</vt:lpstr>
      <vt:lpstr>Grooming Operations</vt:lpstr>
      <vt:lpstr>Establishing Grooming Priorities: Factors to Consider</vt:lpstr>
      <vt:lpstr>Operator Selection</vt:lpstr>
      <vt:lpstr>Operator Training</vt:lpstr>
      <vt:lpstr>Operator Training</vt:lpstr>
      <vt:lpstr>Operator Safety</vt:lpstr>
      <vt:lpstr>Operator Safety</vt:lpstr>
      <vt:lpstr>Operator Safety</vt:lpstr>
      <vt:lpstr>Essential Tools to Always Carry</vt:lpstr>
      <vt:lpstr>Safety/Emergency Equipment to Also Consider Carrying in Groomer</vt:lpstr>
      <vt:lpstr>Safety/Emergency Equipment to Also Consider Carrying in Groomer</vt:lpstr>
      <vt:lpstr>Operator Safety</vt:lpstr>
      <vt:lpstr>Operator Safety</vt:lpstr>
      <vt:lpstr>Operator Safety</vt:lpstr>
      <vt:lpstr>Operator Safety</vt:lpstr>
      <vt:lpstr>Operator Safety</vt:lpstr>
      <vt:lpstr>Stopping on the Trail: PLANNED STOPS</vt:lpstr>
      <vt:lpstr>Stopping on the Trail: UNPLANNED FULL STOPS</vt:lpstr>
      <vt:lpstr>Snowmobiles Approaching Groomer from Front</vt:lpstr>
      <vt:lpstr>Informational Stop by Snowmobiler in Unsafe Area</vt:lpstr>
      <vt:lpstr>Stops for Repairs to Trail or Removing Blow-Downs</vt:lpstr>
      <vt:lpstr>Stops for Repairs to Trail or Removing Blow-Downs</vt:lpstr>
      <vt:lpstr>Mechanical Failure of Groomer or Stuck on the Trail</vt:lpstr>
      <vt:lpstr>Assistance to Disabled Snowmobile</vt:lpstr>
      <vt:lpstr>Crash Related Stop</vt:lpstr>
      <vt:lpstr>Crash Related Stop</vt:lpstr>
      <vt:lpstr>Crash Related Stop</vt:lpstr>
      <vt:lpstr>Crash Related Stop</vt:lpstr>
      <vt:lpstr>Crash Related Stop – If situation is not being handled, take control and:</vt:lpstr>
      <vt:lpstr>Crash Related Stop – If situation is not being handled, take control and:</vt:lpstr>
      <vt:lpstr>Operator Guidelines and Policies</vt:lpstr>
      <vt:lpstr>Operator Guidelines and Policies</vt:lpstr>
      <vt:lpstr>Operator Guidelines and Policies</vt:lpstr>
      <vt:lpstr>Preparing the Trail</vt:lpstr>
      <vt:lpstr>Preparing the Trail</vt:lpstr>
      <vt:lpstr>Preparing the Trail</vt:lpstr>
      <vt:lpstr>Preparing the Trail</vt:lpstr>
      <vt:lpstr>Preparing the Trail</vt:lpstr>
      <vt:lpstr>Early Season Trail Preparation</vt:lpstr>
      <vt:lpstr>Early Season Trail Preparation</vt:lpstr>
      <vt:lpstr>Early Season Trail Preparation</vt:lpstr>
      <vt:lpstr>Early Season Trail Preparation</vt:lpstr>
      <vt:lpstr>Chapter 3 Quiz</vt:lpstr>
      <vt:lpstr>Chapter 3 Quiz</vt:lpstr>
      <vt:lpstr>Chapter 3 Quiz</vt:lpstr>
      <vt:lpstr>Chapter 3 Quiz</vt:lpstr>
      <vt:lpstr>Chapter 3 Quiz</vt:lpstr>
      <vt:lpstr>Chapter 3 Quiz</vt:lpstr>
      <vt:lpstr>Chapter 3 Quiz</vt:lpstr>
      <vt:lpstr>Chapter 3 Quiz</vt:lpstr>
      <vt:lpstr>Chapter 3 Quiz</vt:lpstr>
      <vt:lpstr>Chapter 3 Quiz</vt:lpstr>
      <vt:lpstr>Chapter 3 Quiz</vt:lpstr>
      <vt:lpstr>Chapter 3 Quiz</vt:lpstr>
      <vt:lpstr>Chapter 3 – Training Program Photo Credits   Kim Raap – Trails Work Consulting New Hampshire Bureau of Trails New Hampshire Fish &amp; Game Department South Dakota Department of Game, Fish &amp; Parks Wyoming State Trails Program   Project Manager Kim Raap – Trails Work Consulting 4015 S. Brady Court – Sioux Falls, SD 57103 (605) 371-9799  Trailswork@aol.com   Contact IASA at www.snowiasa.org </vt:lpstr>
      <vt:lpstr>ACKNOWLEDGEMENT &amp; DISCLAIMER  This series of Power Point training slides has been produced to accompany Chapters 1 – 6 of Guidelines for Snowmobile Trail Groomer Operator Training – A Resource Guide for Trail Grooming Managers and Equipment Operators which was produced by the International Association of Snowmobile Administrators (IASA) in 2005. This project has been produced by IASA, with financial assistance from the Recreational Trails Program administered by the U.S. Federal Highway Administration (FHWA), to aid local operator training.   This training program is disseminated under the sponsorship of the Department of Transportation in the interest of information exchange. The United States Government assumes no liability for the contents or use thereof. The contents of this program do not constitute a standard, specification, or regulation.   Special recognition is given to the many agencies, companies, and individuals whose photos have been used for demonstration purposes in this project. Sponsors of this project do not endorse products or manufacturers. Trade and manufacturer’s names appear in this training program only because they are considered essential to the object of these training slides.  Copyright © 2007 Owned by the International Association of Snowmobile Administrators.  All Rights Reserved.</vt:lpstr>
    </vt:vector>
  </TitlesOfParts>
  <Company> Trails Work Consulting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Groomer Operator Training Resource Guide</dc:title>
  <dc:creator>Kim Raap</dc:creator>
  <cp:lastModifiedBy>Kim</cp:lastModifiedBy>
  <cp:revision>59</cp:revision>
  <dcterms:created xsi:type="dcterms:W3CDTF">2006-12-20T18:20:22Z</dcterms:created>
  <dcterms:modified xsi:type="dcterms:W3CDTF">2012-08-07T19:36:52Z</dcterms:modified>
</cp:coreProperties>
</file>