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6"/>
  </p:notesMasterIdLst>
  <p:sldIdLst>
    <p:sldId id="474" r:id="rId2"/>
    <p:sldId id="271" r:id="rId3"/>
    <p:sldId id="256" r:id="rId4"/>
    <p:sldId id="272" r:id="rId5"/>
    <p:sldId id="259" r:id="rId6"/>
    <p:sldId id="260" r:id="rId7"/>
    <p:sldId id="261" r:id="rId8"/>
    <p:sldId id="273" r:id="rId9"/>
    <p:sldId id="262" r:id="rId10"/>
    <p:sldId id="274" r:id="rId11"/>
    <p:sldId id="476" r:id="rId12"/>
    <p:sldId id="275" r:id="rId13"/>
    <p:sldId id="263" r:id="rId14"/>
    <p:sldId id="264" r:id="rId15"/>
    <p:sldId id="276" r:id="rId16"/>
    <p:sldId id="265" r:id="rId17"/>
    <p:sldId id="266" r:id="rId18"/>
    <p:sldId id="277" r:id="rId19"/>
    <p:sldId id="269" r:id="rId20"/>
    <p:sldId id="270" r:id="rId21"/>
    <p:sldId id="267" r:id="rId22"/>
    <p:sldId id="470" r:id="rId23"/>
    <p:sldId id="280" r:id="rId24"/>
    <p:sldId id="281" r:id="rId25"/>
    <p:sldId id="460" r:id="rId26"/>
    <p:sldId id="283" r:id="rId27"/>
    <p:sldId id="284" r:id="rId28"/>
    <p:sldId id="285" r:id="rId29"/>
    <p:sldId id="287" r:id="rId30"/>
    <p:sldId id="291" r:id="rId31"/>
    <p:sldId id="292" r:id="rId32"/>
    <p:sldId id="293" r:id="rId33"/>
    <p:sldId id="294" r:id="rId34"/>
    <p:sldId id="295" r:id="rId35"/>
    <p:sldId id="296" r:id="rId36"/>
    <p:sldId id="286" r:id="rId37"/>
    <p:sldId id="461" r:id="rId38"/>
    <p:sldId id="299" r:id="rId39"/>
    <p:sldId id="300" r:id="rId40"/>
    <p:sldId id="301" r:id="rId41"/>
    <p:sldId id="302" r:id="rId42"/>
    <p:sldId id="304" r:id="rId43"/>
    <p:sldId id="305" r:id="rId44"/>
    <p:sldId id="306" r:id="rId45"/>
    <p:sldId id="307" r:id="rId46"/>
    <p:sldId id="477" r:id="rId47"/>
    <p:sldId id="462" r:id="rId48"/>
    <p:sldId id="471" r:id="rId49"/>
    <p:sldId id="463" r:id="rId50"/>
    <p:sldId id="312" r:id="rId51"/>
    <p:sldId id="313" r:id="rId52"/>
    <p:sldId id="314" r:id="rId53"/>
    <p:sldId id="315" r:id="rId54"/>
    <p:sldId id="316" r:id="rId55"/>
    <p:sldId id="317" r:id="rId56"/>
    <p:sldId id="318" r:id="rId57"/>
    <p:sldId id="503" r:id="rId58"/>
    <p:sldId id="464" r:id="rId59"/>
    <p:sldId id="465" r:id="rId60"/>
    <p:sldId id="466" r:id="rId61"/>
    <p:sldId id="323" r:id="rId62"/>
    <p:sldId id="472" r:id="rId63"/>
    <p:sldId id="324" r:id="rId64"/>
    <p:sldId id="478" r:id="rId65"/>
    <p:sldId id="326" r:id="rId66"/>
    <p:sldId id="467" r:id="rId67"/>
    <p:sldId id="468" r:id="rId68"/>
    <p:sldId id="328" r:id="rId69"/>
    <p:sldId id="329" r:id="rId70"/>
    <p:sldId id="331" r:id="rId71"/>
    <p:sldId id="330" r:id="rId72"/>
    <p:sldId id="332" r:id="rId73"/>
    <p:sldId id="333" r:id="rId74"/>
    <p:sldId id="334" r:id="rId75"/>
    <p:sldId id="335" r:id="rId76"/>
    <p:sldId id="336" r:id="rId77"/>
    <p:sldId id="337" r:id="rId78"/>
    <p:sldId id="338" r:id="rId79"/>
    <p:sldId id="340" r:id="rId80"/>
    <p:sldId id="341" r:id="rId81"/>
    <p:sldId id="342" r:id="rId82"/>
    <p:sldId id="343" r:id="rId83"/>
    <p:sldId id="344" r:id="rId84"/>
    <p:sldId id="346" r:id="rId85"/>
    <p:sldId id="347" r:id="rId86"/>
    <p:sldId id="345" r:id="rId87"/>
    <p:sldId id="348" r:id="rId88"/>
    <p:sldId id="349" r:id="rId89"/>
    <p:sldId id="350" r:id="rId90"/>
    <p:sldId id="351" r:id="rId91"/>
    <p:sldId id="352" r:id="rId92"/>
    <p:sldId id="354" r:id="rId93"/>
    <p:sldId id="353" r:id="rId94"/>
    <p:sldId id="355" r:id="rId95"/>
    <p:sldId id="357" r:id="rId96"/>
    <p:sldId id="358" r:id="rId97"/>
    <p:sldId id="359" r:id="rId98"/>
    <p:sldId id="356" r:id="rId99"/>
    <p:sldId id="360" r:id="rId100"/>
    <p:sldId id="361" r:id="rId101"/>
    <p:sldId id="362" r:id="rId102"/>
    <p:sldId id="504" r:id="rId103"/>
    <p:sldId id="469" r:id="rId104"/>
    <p:sldId id="365" r:id="rId105"/>
    <p:sldId id="367" r:id="rId106"/>
    <p:sldId id="479" r:id="rId107"/>
    <p:sldId id="366" r:id="rId108"/>
    <p:sldId id="368" r:id="rId109"/>
    <p:sldId id="369" r:id="rId110"/>
    <p:sldId id="475" r:id="rId111"/>
    <p:sldId id="370" r:id="rId112"/>
    <p:sldId id="371" r:id="rId113"/>
    <p:sldId id="372" r:id="rId114"/>
    <p:sldId id="373" r:id="rId115"/>
    <p:sldId id="374" r:id="rId116"/>
    <p:sldId id="375" r:id="rId117"/>
    <p:sldId id="377" r:id="rId118"/>
    <p:sldId id="378" r:id="rId119"/>
    <p:sldId id="379" r:id="rId120"/>
    <p:sldId id="380" r:id="rId121"/>
    <p:sldId id="381" r:id="rId122"/>
    <p:sldId id="382" r:id="rId123"/>
    <p:sldId id="384" r:id="rId124"/>
    <p:sldId id="385" r:id="rId125"/>
    <p:sldId id="386" r:id="rId126"/>
    <p:sldId id="387" r:id="rId127"/>
    <p:sldId id="388" r:id="rId128"/>
    <p:sldId id="389" r:id="rId129"/>
    <p:sldId id="390" r:id="rId130"/>
    <p:sldId id="392" r:id="rId131"/>
    <p:sldId id="393" r:id="rId132"/>
    <p:sldId id="394"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0" r:id="rId167"/>
    <p:sldId id="432" r:id="rId168"/>
    <p:sldId id="433" r:id="rId169"/>
    <p:sldId id="434" r:id="rId170"/>
    <p:sldId id="435" r:id="rId171"/>
    <p:sldId id="436" r:id="rId172"/>
    <p:sldId id="480" r:id="rId173"/>
    <p:sldId id="437" r:id="rId174"/>
    <p:sldId id="438" r:id="rId175"/>
    <p:sldId id="481" r:id="rId176"/>
    <p:sldId id="440" r:id="rId177"/>
    <p:sldId id="482" r:id="rId178"/>
    <p:sldId id="441" r:id="rId179"/>
    <p:sldId id="483" r:id="rId180"/>
    <p:sldId id="442" r:id="rId181"/>
    <p:sldId id="484" r:id="rId182"/>
    <p:sldId id="443" r:id="rId183"/>
    <p:sldId id="485" r:id="rId184"/>
    <p:sldId id="444" r:id="rId185"/>
    <p:sldId id="486" r:id="rId186"/>
    <p:sldId id="446" r:id="rId187"/>
    <p:sldId id="487" r:id="rId188"/>
    <p:sldId id="447" r:id="rId189"/>
    <p:sldId id="488" r:id="rId190"/>
    <p:sldId id="448" r:id="rId191"/>
    <p:sldId id="489" r:id="rId192"/>
    <p:sldId id="449" r:id="rId193"/>
    <p:sldId id="490" r:id="rId194"/>
    <p:sldId id="450" r:id="rId195"/>
    <p:sldId id="491" r:id="rId196"/>
    <p:sldId id="451" r:id="rId197"/>
    <p:sldId id="492" r:id="rId198"/>
    <p:sldId id="452" r:id="rId199"/>
    <p:sldId id="493" r:id="rId200"/>
    <p:sldId id="453" r:id="rId201"/>
    <p:sldId id="494" r:id="rId202"/>
    <p:sldId id="454" r:id="rId203"/>
    <p:sldId id="495" r:id="rId204"/>
    <p:sldId id="455" r:id="rId205"/>
    <p:sldId id="456" r:id="rId206"/>
    <p:sldId id="496" r:id="rId207"/>
    <p:sldId id="457" r:id="rId208"/>
    <p:sldId id="497" r:id="rId209"/>
    <p:sldId id="459" r:id="rId210"/>
    <p:sldId id="498" r:id="rId211"/>
    <p:sldId id="458" r:id="rId212"/>
    <p:sldId id="499" r:id="rId213"/>
    <p:sldId id="501" r:id="rId214"/>
    <p:sldId id="502" r:id="rId2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CC99"/>
    <a:srgbClr val="800080"/>
    <a:srgbClr val="FF33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14"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notesMaster" Target="notesMasters/notes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22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85326A41-E4F3-4CE6-8B86-DB90410265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DE8171DA-08BA-4ED9-AFAB-D38A6A154711}" type="slidenum">
              <a:rPr lang="en-US"/>
              <a:pPr/>
              <a:t>1</a:t>
            </a:fld>
            <a:endParaRPr lang="en-US"/>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r>
              <a:rPr lang="en-US" smtClean="0"/>
              <a:t>See pages 1-22 of manual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9D689AF3-49C3-4789-B6B2-E5CEFEC9B337}" type="slidenum">
              <a:rPr lang="en-US"/>
              <a:pPr/>
              <a:t>10</a:t>
            </a:fld>
            <a:endParaRPr lang="en-US"/>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B96BC36D-4A7C-41F2-B78C-45AE1D3C9BF1}" type="slidenum">
              <a:rPr lang="en-US"/>
              <a:pPr/>
              <a:t>100</a:t>
            </a:fld>
            <a:endParaRPr lang="en-US"/>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r>
              <a:rPr lang="en-US" smtClean="0"/>
              <a:t>See page 68 of manual</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EC5067E9-F619-4BAF-B790-C1C9CBEB0670}" type="slidenum">
              <a:rPr lang="en-US"/>
              <a:pPr/>
              <a:t>101</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r>
              <a:rPr lang="en-US" smtClean="0"/>
              <a:t>See page 68 of manual</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8AB8D251-9E7C-4514-AB9A-FA1330AA99B4}" type="slidenum">
              <a:rPr lang="en-US"/>
              <a:pPr/>
              <a:t>102</a:t>
            </a:fld>
            <a:endParaRPr lang="en-US"/>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A5E53F09-8792-46D3-ADED-8A74095069E2}" type="slidenum">
              <a:rPr lang="en-US"/>
              <a:pPr/>
              <a:t>103</a:t>
            </a:fld>
            <a:endParaRPr lang="en-US"/>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EC9E9B60-FE83-465B-A4C7-54BEEE8AED91}" type="slidenum">
              <a:rPr lang="en-US"/>
              <a:pPr/>
              <a:t>104</a:t>
            </a:fld>
            <a:endParaRPr lang="en-US"/>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D241C7F2-3114-48CB-9804-BD245D2EED11}" type="slidenum">
              <a:rPr lang="en-US"/>
              <a:pPr/>
              <a:t>105</a:t>
            </a:fld>
            <a:endParaRPr lang="en-US"/>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D22802EA-8113-4B92-A7DD-8BEECA476137}" type="slidenum">
              <a:rPr lang="en-US"/>
              <a:pPr/>
              <a:t>106</a:t>
            </a:fld>
            <a:endParaRPr lang="en-US"/>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7C5062DC-B771-4434-83AE-D5EA48B949CC}" type="slidenum">
              <a:rPr lang="en-US"/>
              <a:pPr/>
              <a:t>107</a:t>
            </a:fld>
            <a:endParaRPr lang="en-US"/>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0FA21822-9881-4D5F-AFF5-D0F1B6F73844}" type="slidenum">
              <a:rPr lang="en-US"/>
              <a:pPr/>
              <a:t>108</a:t>
            </a:fld>
            <a:endParaRPr lang="en-US"/>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063D5F75-F196-407F-B434-C9866E66AF3C}" type="slidenum">
              <a:rPr lang="en-US"/>
              <a:pPr/>
              <a:t>109</a:t>
            </a:fld>
            <a:endParaRPr lang="en-US"/>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9ECBBBD0-0229-4335-B682-BCDE724B01BD}" type="slidenum">
              <a:rPr lang="en-US"/>
              <a:pPr/>
              <a:t>11</a:t>
            </a:fld>
            <a:endParaRPr lang="en-US"/>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B231611B-93B4-4613-AA02-7589F098EEF8}" type="slidenum">
              <a:rPr lang="en-US"/>
              <a:pPr/>
              <a:t>110</a:t>
            </a:fld>
            <a:endParaRPr lang="en-US"/>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42526BFF-BA99-4043-94D0-647955CF8A83}" type="slidenum">
              <a:rPr lang="en-US"/>
              <a:pPr/>
              <a:t>111</a:t>
            </a:fld>
            <a:endParaRPr lang="en-US"/>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E1881125-6E75-4C8A-8944-F9C6387AAA42}" type="slidenum">
              <a:rPr lang="en-US"/>
              <a:pPr/>
              <a:t>112</a:t>
            </a:fld>
            <a:endParaRPr lang="en-US"/>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r>
              <a:rPr lang="en-US" smtClean="0"/>
              <a:t>See page 69 of manual</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98608289-AFDD-4DEA-950C-C1E9781CA9A0}" type="slidenum">
              <a:rPr lang="en-US"/>
              <a:pPr/>
              <a:t>113</a:t>
            </a:fld>
            <a:endParaRPr lang="en-US"/>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r>
              <a:rPr lang="en-US" smtClean="0"/>
              <a:t>See pages 69-70 of manual</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58B3A77F-6492-43EC-9E35-128834B8BBE5}" type="slidenum">
              <a:rPr lang="en-US"/>
              <a:pPr/>
              <a:t>114</a:t>
            </a:fld>
            <a:endParaRPr lang="en-US"/>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eaLnBrk="1" hangingPunct="1"/>
            <a:r>
              <a:rPr lang="en-US" smtClean="0"/>
              <a:t>See page 70 of manual</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77518C9F-D7F7-4D8A-842F-626D98766A49}" type="slidenum">
              <a:rPr lang="en-US"/>
              <a:pPr/>
              <a:t>115</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r>
              <a:rPr lang="en-US" smtClean="0"/>
              <a:t>See page 70 of manual</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86956266-EA1F-428A-8DAA-A9F519954B09}" type="slidenum">
              <a:rPr lang="en-US"/>
              <a:pPr/>
              <a:t>116</a:t>
            </a:fld>
            <a:endParaRPr lang="en-US"/>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r>
              <a:rPr lang="en-US" smtClean="0"/>
              <a:t>See page 70 of manual</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D1CEB1FC-80BF-4D38-BE1C-CBA53983FD6A}" type="slidenum">
              <a:rPr lang="en-US"/>
              <a:pPr/>
              <a:t>117</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r>
              <a:rPr lang="en-US" smtClean="0"/>
              <a:t>See page 70 of manual</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4875DD46-4212-4CA8-AEF0-39AC41337CDB}" type="slidenum">
              <a:rPr lang="en-US"/>
              <a:pPr/>
              <a:t>118</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r>
              <a:rPr lang="en-US" smtClean="0"/>
              <a:t>See page 70 of manual</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0C85B5ED-1F7A-49D6-B3B7-1AB025491A09}" type="slidenum">
              <a:rPr lang="en-US"/>
              <a:pPr/>
              <a:t>119</a:t>
            </a:fld>
            <a:endParaRPr lang="en-US"/>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r>
              <a:rPr lang="en-US" smtClean="0"/>
              <a:t>See page 70 of manual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CB25FB4A-E688-49C3-A40F-2FA5A23B58D4}" type="slidenum">
              <a:rPr lang="en-US"/>
              <a:pPr/>
              <a:t>12</a:t>
            </a:fld>
            <a:endParaRPr lang="en-US"/>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2F660B95-812B-4301-914A-A29A507647D0}" type="slidenum">
              <a:rPr lang="en-US"/>
              <a:pPr/>
              <a:t>120</a:t>
            </a:fld>
            <a:endParaRPr lang="en-US"/>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r>
              <a:rPr lang="en-US" smtClean="0"/>
              <a:t>See page 70 of manual</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A4991DD4-E131-4330-AB0F-00D41C3A5DF6}" type="slidenum">
              <a:rPr lang="en-US"/>
              <a:pPr/>
              <a:t>121</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r>
              <a:rPr lang="en-US" smtClean="0"/>
              <a:t>See page 70 of manual</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A4AFFE05-C01F-4156-BF13-39E7342E3428}" type="slidenum">
              <a:rPr lang="en-US"/>
              <a:pPr/>
              <a:t>122</a:t>
            </a:fld>
            <a:endParaRPr lang="en-US"/>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r>
              <a:rPr lang="en-US" smtClean="0"/>
              <a:t>See pages 70-71 of manual</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7DD0BBC5-6E8F-44B1-8D7D-B4CC70C48888}" type="slidenum">
              <a:rPr lang="en-US"/>
              <a:pPr/>
              <a:t>123</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r>
              <a:rPr lang="en-US" smtClean="0"/>
              <a:t>See page 71 of manual</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D5EF5525-FA99-4C80-B342-E53954DDFEC2}" type="slidenum">
              <a:rPr lang="en-US"/>
              <a:pPr/>
              <a:t>124</a:t>
            </a:fld>
            <a:endParaRPr lang="en-US"/>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r>
              <a:rPr lang="en-US" smtClean="0"/>
              <a:t>See page 71 of manual</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4C323A35-1958-431E-93F5-0CAFFBA7FFC0}" type="slidenum">
              <a:rPr lang="en-US"/>
              <a:pPr/>
              <a:t>125</a:t>
            </a:fld>
            <a:endParaRPr lang="en-US"/>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r>
              <a:rPr lang="en-US" smtClean="0"/>
              <a:t>See page 71 of manual</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7F2A0319-9C1F-4774-820F-3B2FFA679169}" type="slidenum">
              <a:rPr lang="en-US"/>
              <a:pPr/>
              <a:t>126</a:t>
            </a:fld>
            <a:endParaRPr lang="en-US"/>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r>
              <a:rPr lang="en-US" smtClean="0"/>
              <a:t>See page 71 of manual</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B4B7708A-6546-419D-8E7B-80B1553CF3E2}" type="slidenum">
              <a:rPr lang="en-US"/>
              <a:pPr/>
              <a:t>127</a:t>
            </a:fld>
            <a:endParaRPr lang="en-US"/>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r>
              <a:rPr lang="en-US" smtClean="0"/>
              <a:t>See page 71 of manual</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9F084813-8BBD-431E-9CB2-05B40735AD6D}" type="slidenum">
              <a:rPr lang="en-US"/>
              <a:pPr/>
              <a:t>128</a:t>
            </a:fld>
            <a:endParaRPr lang="en-US"/>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r>
              <a:rPr lang="en-US" smtClean="0"/>
              <a:t>See page 72 of manual</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C61A9AC2-7644-4289-A3B2-343EDAC56C48}" type="slidenum">
              <a:rPr lang="en-US"/>
              <a:pPr/>
              <a:t>129</a:t>
            </a:fld>
            <a:endParaRPr lang="en-US"/>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r>
              <a:rPr lang="en-US" smtClean="0"/>
              <a:t>See page 72 of manual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81B76982-AC43-4FA4-AAC9-4AA7BFF6F339}" type="slidenum">
              <a:rPr lang="en-US"/>
              <a:pPr/>
              <a:t>13</a:t>
            </a:fld>
            <a:endParaRPr lang="en-US"/>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879C2507-DA83-4B9A-8B4B-464B43C81861}" type="slidenum">
              <a:rPr lang="en-US"/>
              <a:pPr/>
              <a:t>130</a:t>
            </a:fld>
            <a:endParaRPr lang="en-US"/>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r>
              <a:rPr lang="en-US" smtClean="0"/>
              <a:t>See page 72 of manual</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CB481278-57FC-412D-9D88-788364895539}" type="slidenum">
              <a:rPr lang="en-US"/>
              <a:pPr/>
              <a:t>131</a:t>
            </a:fld>
            <a:endParaRPr lang="en-US"/>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r>
              <a:rPr lang="en-US" smtClean="0"/>
              <a:t>See page 72 of manual</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3335FCC3-220E-4A91-8A66-12007341776A}" type="slidenum">
              <a:rPr lang="en-US"/>
              <a:pPr/>
              <a:t>132</a:t>
            </a:fld>
            <a:endParaRPr lang="en-US"/>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r>
              <a:rPr lang="en-US" smtClean="0"/>
              <a:t>See page 72 of manual</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A211A4E9-C40C-449D-94A5-DFE41AAA6661}" type="slidenum">
              <a:rPr lang="en-US"/>
              <a:pPr/>
              <a:t>133</a:t>
            </a:fld>
            <a:endParaRPr lang="en-US"/>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r>
              <a:rPr lang="en-US" smtClean="0"/>
              <a:t>See page 72 of manual</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2E0B49C8-1A9D-4AAA-AAFC-6FD7911C1822}" type="slidenum">
              <a:rPr lang="en-US"/>
              <a:pPr/>
              <a:t>134</a:t>
            </a:fld>
            <a:endParaRPr lang="en-US"/>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r>
              <a:rPr lang="en-US" smtClean="0"/>
              <a:t>See page 72 of manual</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3234B81C-FB71-4020-BF31-FFDAF732E3A5}" type="slidenum">
              <a:rPr lang="en-US"/>
              <a:pPr/>
              <a:t>135</a:t>
            </a:fld>
            <a:endParaRPr lang="en-US"/>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r>
              <a:rPr lang="en-US" smtClean="0"/>
              <a:t>See page 72 of manual</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290375D2-0DDC-412F-B433-813C6B409AC4}" type="slidenum">
              <a:rPr lang="en-US"/>
              <a:pPr/>
              <a:t>136</a:t>
            </a:fld>
            <a:endParaRPr lang="en-US"/>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8CB386A8-0A94-49F4-BA4B-CF78CDD38FF1}" type="slidenum">
              <a:rPr lang="en-US"/>
              <a:pPr/>
              <a:t>137</a:t>
            </a:fld>
            <a:endParaRPr lang="en-US"/>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544DE5D0-7CBC-4A64-89E0-0B5B5E478C57}" type="slidenum">
              <a:rPr lang="en-US"/>
              <a:pPr/>
              <a:t>138</a:t>
            </a:fld>
            <a:endParaRPr lang="en-US"/>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B27F0A9E-002B-4A77-B736-4396BFFD30B9}" type="slidenum">
              <a:rPr lang="en-US"/>
              <a:pPr/>
              <a:t>139</a:t>
            </a:fld>
            <a:endParaRPr lang="en-US"/>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EC901288-DD6E-411D-8C0B-CCA99A2E2A38}" type="slidenum">
              <a:rPr lang="en-US"/>
              <a:pPr/>
              <a:t>14</a:t>
            </a:fld>
            <a:endParaRPr lang="en-US"/>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73608BF6-6398-4ED7-B339-B3278D648BE0}" type="slidenum">
              <a:rPr lang="en-US"/>
              <a:pPr/>
              <a:t>140</a:t>
            </a:fld>
            <a:endParaRPr lang="en-US"/>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205DF6B8-A87C-4DEB-87FD-248D92256980}" type="slidenum">
              <a:rPr lang="en-US"/>
              <a:pPr/>
              <a:t>141</a:t>
            </a:fld>
            <a:endParaRPr lang="en-US"/>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8CD44EE7-7322-4C2F-9C7A-2D2F385D89D1}" type="slidenum">
              <a:rPr lang="en-US"/>
              <a:pPr/>
              <a:t>142</a:t>
            </a:fld>
            <a:endParaRPr lang="en-US"/>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0CF1C27E-418E-49A0-8D9C-4C7135BFC44F}" type="slidenum">
              <a:rPr lang="en-US"/>
              <a:pPr/>
              <a:t>143</a:t>
            </a:fld>
            <a:endParaRPr lang="en-US"/>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4163F950-C65D-4DC0-A90A-FD8EC9E86399}" type="slidenum">
              <a:rPr lang="en-US"/>
              <a:pPr/>
              <a:t>144</a:t>
            </a:fld>
            <a:endParaRPr lang="en-US"/>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43099770-6AAB-4A03-8EED-3CCABBA7333E}" type="slidenum">
              <a:rPr lang="en-US"/>
              <a:pPr/>
              <a:t>145</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r>
              <a:rPr lang="en-US" smtClean="0"/>
              <a:t>See page 73 of manual</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505EB33C-98CB-4149-A414-4A0E7B0B0B11}" type="slidenum">
              <a:rPr lang="en-US"/>
              <a:pPr/>
              <a:t>146</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r>
              <a:rPr lang="en-US" smtClean="0"/>
              <a:t>See page 74 of manual</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FD5CC4D7-F0CA-4D71-AEF3-268B71E90048}" type="slidenum">
              <a:rPr lang="en-US"/>
              <a:pPr/>
              <a:t>147</a:t>
            </a:fld>
            <a:endParaRPr lang="en-US"/>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r>
              <a:rPr lang="en-US" smtClean="0"/>
              <a:t>See page 74 of manual</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FB676B65-F4D2-45C2-B380-EA1894BAA957}" type="slidenum">
              <a:rPr lang="en-US"/>
              <a:pPr/>
              <a:t>148</a:t>
            </a:fld>
            <a:endParaRPr lang="en-US"/>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r>
              <a:rPr lang="en-US" smtClean="0"/>
              <a:t>See page 74 of manual</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A7A923D9-834D-42A2-87F0-E339975FB437}" type="slidenum">
              <a:rPr lang="en-US"/>
              <a:pPr/>
              <a:t>149</a:t>
            </a:fld>
            <a:endParaRPr lang="en-US"/>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r>
              <a:rPr lang="en-US" smtClean="0"/>
              <a:t>See page 74 of manual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AF1B6FE2-D032-4E85-81F6-E60D7DE62C62}" type="slidenum">
              <a:rPr lang="en-US"/>
              <a:pPr/>
              <a:t>15</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DE8CD52A-B909-4472-9965-2C4C649A3BE8}" type="slidenum">
              <a:rPr lang="en-US"/>
              <a:pPr/>
              <a:t>150</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r>
              <a:rPr lang="en-US" smtClean="0"/>
              <a:t>See page 74 of manual</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7302573B-A16A-4CDC-8095-0768AE7F1B0A}" type="slidenum">
              <a:rPr lang="en-US"/>
              <a:pPr/>
              <a:t>151</a:t>
            </a:fld>
            <a:endParaRPr lang="en-US"/>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r>
              <a:rPr lang="en-US" smtClean="0"/>
              <a:t>See page 74 of manual</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53B29645-A19F-439A-8E37-80485C5F552D}" type="slidenum">
              <a:rPr lang="en-US"/>
              <a:pPr/>
              <a:t>152</a:t>
            </a:fld>
            <a:endParaRPr lang="en-US"/>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r>
              <a:rPr lang="en-US" smtClean="0"/>
              <a:t>See page 74 of manual</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2165DBDE-5248-48B9-9612-7930804D46D0}" type="slidenum">
              <a:rPr lang="en-US"/>
              <a:pPr/>
              <a:t>153</a:t>
            </a:fld>
            <a:endParaRPr lang="en-US"/>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r>
              <a:rPr lang="en-US" smtClean="0"/>
              <a:t>See page 75 of manual</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471A5B02-2191-495F-87F3-9D9E79891CB1}" type="slidenum">
              <a:rPr lang="en-US"/>
              <a:pPr/>
              <a:t>154</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r>
              <a:rPr lang="en-US" smtClean="0"/>
              <a:t>See page 75 of manual</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0883AF5B-236B-4893-AC20-61313C595CDF}" type="slidenum">
              <a:rPr lang="en-US"/>
              <a:pPr/>
              <a:t>155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r>
              <a:rPr lang="en-US" smtClean="0"/>
              <a:t>See page 75 of manual</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E00E86ED-5723-4D50-AA2B-386A72CA91B3}" type="slidenum">
              <a:rPr lang="en-US"/>
              <a:pPr/>
              <a:t>156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r>
              <a:rPr lang="en-US" smtClean="0"/>
              <a:t>See page 75 of manual</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2D5EA5FA-94BB-459B-8C92-EEC249491843}" type="slidenum">
              <a:rPr lang="en-US"/>
              <a:pPr/>
              <a:t>157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r>
              <a:rPr lang="en-US" smtClean="0"/>
              <a:t>See page 75 of manual</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E1C5A5C3-C168-4386-AD4B-CBE866B5C781}" type="slidenum">
              <a:rPr lang="en-US"/>
              <a:pPr/>
              <a:t>158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r>
              <a:rPr lang="en-US" smtClean="0"/>
              <a:t>See page 75 of manual</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36F49AEB-8DBC-4656-A8A9-CA4891D9FFA7}" type="slidenum">
              <a:rPr lang="en-US"/>
              <a:pPr/>
              <a:t>159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r>
              <a:rPr lang="en-US" smtClean="0"/>
              <a:t>See page 75 of manual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6752A907-B4F1-41B7-BDC0-E99B63DFDF3A}" type="slidenum">
              <a:rPr lang="en-US"/>
              <a:pPr/>
              <a:t>16</a:t>
            </a:fld>
            <a:endParaRPr lang="en-US"/>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644827E4-A36C-4C40-98D7-A5618990B6B0}" type="slidenum">
              <a:rPr lang="en-US"/>
              <a:pPr/>
              <a:t>160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pPr eaLnBrk="1" hangingPunct="1"/>
            <a:r>
              <a:rPr lang="en-US" smtClean="0"/>
              <a:t>See page 76 of manual</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4211B4DD-F246-4A7C-8A5C-0AA7C3C79ED2}" type="slidenum">
              <a:rPr lang="en-US"/>
              <a:pPr/>
              <a:t>161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r>
              <a:rPr lang="en-US" smtClean="0"/>
              <a:t>See page 76 of manual</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AC3344CF-97DA-46E5-8BEE-69E99048638F}" type="slidenum">
              <a:rPr lang="en-US"/>
              <a:pPr/>
              <a:t>162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r>
              <a:rPr lang="en-US" smtClean="0"/>
              <a:t>See page 76 of manual</a:t>
            </a: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2E5D4186-1D1B-469A-8C8F-16D09403DA32}" type="slidenum">
              <a:rPr lang="en-US"/>
              <a:pPr/>
              <a:t>163</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r>
              <a:rPr lang="en-US" smtClean="0"/>
              <a:t>See page 76 of manual</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C9FD8E5C-2BBF-48D4-856A-7C0A5A1D353B}" type="slidenum">
              <a:rPr lang="en-US"/>
              <a:pPr/>
              <a:t>164</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eaLnBrk="1" hangingPunct="1"/>
            <a:r>
              <a:rPr lang="en-US" smtClean="0"/>
              <a:t>See page 76 of manual</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55611ADF-D597-4DD5-96E6-8AFB4ED38BAD}" type="slidenum">
              <a:rPr lang="en-US"/>
              <a:pPr/>
              <a:t>165</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pPr eaLnBrk="1" hangingPunct="1"/>
            <a:r>
              <a:rPr lang="en-US" smtClean="0"/>
              <a:t>See page 76 of manual</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31536132-9E63-43B0-8ECB-4AE044B69A1C}" type="slidenum">
              <a:rPr lang="en-US"/>
              <a:pPr/>
              <a:t>166</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pPr eaLnBrk="1" hangingPunct="1"/>
            <a:r>
              <a:rPr lang="en-US" smtClean="0"/>
              <a:t>See page 77 of manual</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F7D5AFE5-8456-499E-887A-DFA1B07C0D5F}" type="slidenum">
              <a:rPr lang="en-US"/>
              <a:pPr/>
              <a:t>167</a:t>
            </a:fld>
            <a:endParaRPr lang="en-US"/>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pPr eaLnBrk="1" hangingPunct="1"/>
            <a:r>
              <a:rPr lang="en-US" smtClean="0"/>
              <a:t>See page 77 of manual</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D681C597-B476-499B-BCAC-BB5942084358}" type="slidenum">
              <a:rPr lang="en-US"/>
              <a:pPr/>
              <a:t>168</a:t>
            </a:fld>
            <a:endParaRPr lang="en-US"/>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pPr eaLnBrk="1" hangingPunct="1"/>
            <a:r>
              <a:rPr lang="en-US" smtClean="0"/>
              <a:t>See page 77 of manual</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980E318C-FBBA-40AF-B08D-4663804334DB}" type="slidenum">
              <a:rPr lang="en-US"/>
              <a:pPr/>
              <a:t>169</a:t>
            </a:fld>
            <a:endParaRPr lang="en-US"/>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pPr eaLnBrk="1" hangingPunct="1"/>
            <a:r>
              <a:rPr lang="en-US" smtClean="0"/>
              <a:t>See page 77 of manual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730E2C2D-38C4-48F4-8F71-9F857630EC3C}" type="slidenum">
              <a:rPr lang="en-US"/>
              <a:pPr/>
              <a:t>17</a:t>
            </a:fld>
            <a:endParaRPr lang="en-US"/>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1040AB03-1D03-4F86-ACCE-36E5DFD95EA0}" type="slidenum">
              <a:rPr lang="en-US"/>
              <a:pPr/>
              <a:t>170</a:t>
            </a:fld>
            <a:endParaRPr lang="en-US"/>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pPr eaLnBrk="1" hangingPunct="1"/>
            <a:r>
              <a:rPr lang="en-US" smtClean="0"/>
              <a:t>See page 77 of manual</a:t>
            </a: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DEA66092-520D-4B67-A8B1-2BC98C979B97}" type="slidenum">
              <a:rPr lang="en-US"/>
              <a:pPr/>
              <a:t>171</a:t>
            </a:fld>
            <a:endParaRPr lang="en-US"/>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pPr eaLnBrk="1" hangingPunct="1"/>
            <a:r>
              <a:rPr lang="en-US" smtClean="0"/>
              <a:t>1. False, 2. False</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8F7A21B7-81FC-4642-9FBB-B60F8E33D46A}" type="slidenum">
              <a:rPr lang="en-US"/>
              <a:pPr/>
              <a:t>172</a:t>
            </a:fld>
            <a:endParaRPr lang="en-US"/>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pPr eaLnBrk="1" hangingPunct="1"/>
            <a:r>
              <a:rPr lang="en-US" smtClean="0"/>
              <a:t>1. False, 2. False</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F5C3FE10-6449-4CE5-A0B1-C354700F9682}" type="slidenum">
              <a:rPr lang="en-US"/>
              <a:pPr/>
              <a:t>173</a:t>
            </a:fld>
            <a:endParaRPr 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pPr eaLnBrk="1" hangingPunct="1"/>
            <a:r>
              <a:rPr lang="en-US" smtClean="0"/>
              <a:t>See next slide</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D24BFD0D-F2D2-4557-B7CC-6A679F8E2EA3}" type="slidenum">
              <a:rPr lang="en-US"/>
              <a:pPr/>
              <a:t>174</a:t>
            </a:fld>
            <a:endParaRPr lang="en-US"/>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p:spPr>
        <p:txBody>
          <a:bodyPr/>
          <a:lstStyle/>
          <a:p>
            <a:pPr eaLnBrk="1" hangingPunct="1"/>
            <a:r>
              <a:rPr lang="en-US" smtClean="0"/>
              <a:t>c) 12 inches (30 cm)</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0733AEBD-72FE-4CA0-95CE-7170657669CA}" type="slidenum">
              <a:rPr lang="en-US"/>
              <a:pPr/>
              <a:t>175</a:t>
            </a:fld>
            <a:endParaRPr lang="en-US"/>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pPr eaLnBrk="1" hangingPunct="1"/>
            <a:r>
              <a:rPr lang="en-US" smtClean="0"/>
              <a:t>See next slide</a:t>
            </a: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851E6824-FAAF-45F9-A262-201F8E822F67}" type="slidenum">
              <a:rPr lang="en-US"/>
              <a:pPr/>
              <a:t>176</a:t>
            </a:fld>
            <a:endParaRPr lang="en-US"/>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pPr eaLnBrk="1" hangingPunct="1"/>
            <a:r>
              <a:rPr lang="en-US" smtClean="0"/>
              <a:t>4. False, 5. True</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F228B03E-0C82-4C6D-B5DF-9B14614EBC43}" type="slidenum">
              <a:rPr lang="en-US"/>
              <a:pPr/>
              <a:t>177</a:t>
            </a:fld>
            <a:endParaRPr lang="en-US"/>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r>
              <a:rPr lang="en-US" smtClean="0"/>
              <a:t>4. False, 5. True</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E1976B8C-4C6D-44AF-8DC2-844D477B27CB}" type="slidenum">
              <a:rPr lang="en-US"/>
              <a:pPr/>
              <a:t>178</a:t>
            </a:fld>
            <a:endParaRPr lang="en-US"/>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r>
              <a:rPr lang="en-US" smtClean="0"/>
              <a:t>6. False, 7. True</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D4E618E0-1EFD-4A3E-8082-6B972BCEF19B}" type="slidenum">
              <a:rPr lang="en-US"/>
              <a:pPr/>
              <a:t>179</a:t>
            </a:fld>
            <a:endParaRPr lang="en-US"/>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r>
              <a:rPr lang="en-US" smtClean="0"/>
              <a:t>6. False, 7. True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4FFFFE51-BC16-4B6D-A084-BA57C766CC46}" type="slidenum">
              <a:rPr lang="en-US"/>
              <a:pPr/>
              <a:t>18</a:t>
            </a:fld>
            <a:endParaRPr lang="en-US"/>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169B8557-CD23-48CB-BD74-BED8CA5A66E2}" type="slidenum">
              <a:rPr lang="en-US"/>
              <a:pPr/>
              <a:t>180</a:t>
            </a:fld>
            <a:endParaRPr lang="en-US"/>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r>
              <a:rPr lang="en-US" smtClean="0"/>
              <a:t>b) 5 to 7 mph (8 to 11 kph)</a:t>
            </a:r>
          </a:p>
          <a:p>
            <a:pPr eaLnBrk="1" hangingPunct="1"/>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6271E6F6-8A2E-49C0-B294-EEB7AF7E30E4}" type="slidenum">
              <a:rPr lang="en-US"/>
              <a:pPr/>
              <a:t>181</a:t>
            </a:fld>
            <a:endParaRPr lang="en-US"/>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r>
              <a:rPr lang="en-US" smtClean="0"/>
              <a:t>b) 5 to 7 mph (8 to 11 kph)</a:t>
            </a:r>
          </a:p>
          <a:p>
            <a:pPr eaLnBrk="1" hangingPunct="1"/>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345DFC65-B66E-41E7-A6B3-2C58BCF0CE5E}" type="slidenum">
              <a:rPr lang="en-US"/>
              <a:pPr/>
              <a:t>182</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r>
              <a:rPr lang="en-US" smtClean="0"/>
              <a:t>9. True</a:t>
            </a: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A613EDB9-1085-4656-A915-3539BCFFA0D4}" type="slidenum">
              <a:rPr lang="en-US"/>
              <a:pPr/>
              <a:t>183</a:t>
            </a:fld>
            <a:endParaRPr lang="en-US"/>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r>
              <a:rPr lang="en-US" smtClean="0"/>
              <a:t>9. True</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A99F3447-594D-4824-B4A8-62AC5FCA1A66}" type="slidenum">
              <a:rPr lang="en-US"/>
              <a:pPr/>
              <a:t>184</a:t>
            </a:fld>
            <a:endParaRPr lang="en-US"/>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r>
              <a:rPr lang="en-US" smtClean="0"/>
              <a:t>10. False, 11. False</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AA67976D-F465-44D6-B0A2-4ACF38ED32A3}" type="slidenum">
              <a:rPr lang="en-US"/>
              <a:pPr/>
              <a:t>185</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r>
              <a:rPr lang="en-US" smtClean="0"/>
              <a:t>10. False, 11. False</a:t>
            </a: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DFA771B5-D672-40F6-8842-AFD33E1D1736}" type="slidenum">
              <a:rPr lang="en-US"/>
              <a:pPr/>
              <a:t>186</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pPr eaLnBrk="1" hangingPunct="1"/>
            <a:r>
              <a:rPr lang="en-US" smtClean="0"/>
              <a:t>12. True, 13. True</a:t>
            </a: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C30848E4-5EA8-4D9D-A9B0-24ED6DB5ADE7}" type="slidenum">
              <a:rPr lang="en-US"/>
              <a:pPr/>
              <a:t>187</a:t>
            </a:fld>
            <a:endParaRPr lang="en-US"/>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r>
              <a:rPr lang="en-US" smtClean="0"/>
              <a:t>12. True, 13. True</a:t>
            </a: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53D73B0D-C727-4B03-BA96-EF15B5BD1492}" type="slidenum">
              <a:rPr lang="en-US"/>
              <a:pPr/>
              <a:t>188</a:t>
            </a:fld>
            <a:endParaRPr lang="en-US"/>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r>
              <a:rPr lang="en-US" smtClean="0"/>
              <a:t>f) All of the above except a</a:t>
            </a:r>
          </a:p>
          <a:p>
            <a:pPr eaLnBrk="1" hangingPunct="1"/>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9E420248-9D06-4E24-9C5C-C4C9344E1C92}" type="slidenum">
              <a:rPr lang="en-US"/>
              <a:pPr/>
              <a:t>189</a:t>
            </a:fld>
            <a:endParaRPr lang="en-US"/>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r>
              <a:rPr lang="en-US" smtClean="0"/>
              <a:t>f) All of the above except a</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61AB31B6-AACA-4F98-82F2-19FCBD00F82A}" type="slidenum">
              <a:rPr lang="en-US"/>
              <a:pPr/>
              <a:t>19</a:t>
            </a:fld>
            <a:endParaRPr lang="en-US"/>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r>
              <a:rPr lang="en-US" smtClean="0"/>
              <a:t>See pages 58-59 of manual</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E63184-6322-40AE-AF9A-4176946969DC}" type="slidenum">
              <a:rPr lang="en-US"/>
              <a:pPr/>
              <a:t>190</a:t>
            </a:fld>
            <a:endParaRPr lang="en-US"/>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p:spPr>
        <p:txBody>
          <a:bodyPr/>
          <a:lstStyle/>
          <a:p>
            <a:pPr eaLnBrk="1" hangingPunct="1"/>
            <a:r>
              <a:rPr lang="en-US" smtClean="0"/>
              <a:t>15. False</a:t>
            </a: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F1C3E643-2062-4AE3-A633-502BA9984A4F}" type="slidenum">
              <a:rPr lang="en-US"/>
              <a:pPr/>
              <a:t>191</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r>
              <a:rPr lang="en-US" smtClean="0"/>
              <a:t>15. False</a:t>
            </a: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D0ECDDC6-815E-409B-B1CF-A13078229288}" type="slidenum">
              <a:rPr lang="en-US"/>
              <a:pPr/>
              <a:t>192</a:t>
            </a:fld>
            <a:endParaRPr lang="en-US"/>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r>
              <a:rPr lang="en-US" smtClean="0"/>
              <a:t>d) a and c above</a:t>
            </a:r>
          </a:p>
          <a:p>
            <a:pPr eaLnBrk="1" hangingPunct="1"/>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422C08AB-422F-4216-9E8A-46DC7957AE29}" type="slidenum">
              <a:rPr lang="en-US"/>
              <a:pPr/>
              <a:t>193</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r>
              <a:rPr lang="en-US" smtClean="0"/>
              <a:t>d) a and c above</a:t>
            </a:r>
          </a:p>
          <a:p>
            <a:pPr eaLnBrk="1" hangingPunct="1"/>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10FDE61F-7F12-481D-9C84-B1A401292163}" type="slidenum">
              <a:rPr lang="en-US"/>
              <a:pPr/>
              <a:t>194</a:t>
            </a:fld>
            <a:endParaRPr lang="en-US"/>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r>
              <a:rPr lang="en-US" smtClean="0"/>
              <a:t>f) b and d above</a:t>
            </a:r>
          </a:p>
          <a:p>
            <a:pPr eaLnBrk="1" hangingPunct="1"/>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29A6E643-8681-4106-8253-9F3422B9B0D7}" type="slidenum">
              <a:rPr lang="en-US"/>
              <a:pPr/>
              <a:t>195</a:t>
            </a:fld>
            <a:endParaRPr lang="en-US"/>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r>
              <a:rPr lang="en-US" smtClean="0"/>
              <a:t>f) b and d above</a:t>
            </a:r>
          </a:p>
          <a:p>
            <a:pPr eaLnBrk="1" hangingPunct="1"/>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29EEB3DE-BAAF-4E77-A064-1831F766C3D5}" type="slidenum">
              <a:rPr lang="en-US"/>
              <a:pPr/>
              <a:t>196</a:t>
            </a:fld>
            <a:endParaRPr lang="en-US"/>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r>
              <a:rPr lang="en-US" smtClean="0"/>
              <a:t>18. False</a:t>
            </a: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35C2C765-0D27-4637-804F-8B2226BC85F3}" type="slidenum">
              <a:rPr lang="en-US"/>
              <a:pPr/>
              <a:t>197</a:t>
            </a:fld>
            <a:endParaRPr lang="en-US"/>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r>
              <a:rPr lang="en-US" smtClean="0"/>
              <a:t>18. False</a:t>
            </a: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685A3B8E-6BB6-449F-9E31-63AFDF1761D9}" type="slidenum">
              <a:rPr lang="en-US"/>
              <a:pPr/>
              <a:t>198</a:t>
            </a:fld>
            <a:endParaRPr lang="en-US"/>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r>
              <a:rPr lang="en-US" smtClean="0"/>
              <a:t>19. True, 20. True</a:t>
            </a: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8332C1CB-10E2-46D2-9FEC-28E193AB7FE6}" type="slidenum">
              <a:rPr lang="en-US"/>
              <a:pPr/>
              <a:t>199</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pPr eaLnBrk="1" hangingPunct="1"/>
            <a:r>
              <a:rPr lang="en-US" smtClean="0"/>
              <a:t>19. True, 20. True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17E471E4-6529-43EB-BB77-FF460E1FBEE1}" type="slidenum">
              <a:rPr lang="en-US"/>
              <a:pPr/>
              <a:t>2</a:t>
            </a:fld>
            <a:endParaRPr 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r>
              <a:rPr lang="en-US" smtClean="0"/>
              <a:t>See page 57 of manual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9DB1597B-61FE-4407-A1D7-252065375B69}" type="slidenum">
              <a:rPr lang="en-US"/>
              <a:pPr/>
              <a:t>20</a:t>
            </a:fld>
            <a:endParaRPr lang="en-US"/>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r>
              <a:rPr lang="en-US" smtClean="0"/>
              <a:t>See pages 58-59 of manual</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B46E6651-0520-4F5A-9338-370EB20A50DD}" type="slidenum">
              <a:rPr lang="en-US"/>
              <a:pPr/>
              <a:t>200</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r>
              <a:rPr lang="en-US" smtClean="0"/>
              <a:t>d) unauthorized modifications</a:t>
            </a:r>
          </a:p>
          <a:p>
            <a:pPr eaLnBrk="1" hangingPunct="1"/>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27181996-0A2B-4951-90A3-C30F2BF211E1}" type="slidenum">
              <a:rPr lang="en-US"/>
              <a:pPr/>
              <a:t>201</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eaLnBrk="1" hangingPunct="1"/>
            <a:r>
              <a:rPr lang="en-US" smtClean="0"/>
              <a:t>d) unauthorized modifications</a:t>
            </a:r>
          </a:p>
          <a:p>
            <a:pPr eaLnBrk="1" hangingPunct="1"/>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DE751EAD-FD40-4BC8-BAAE-DE85F2F97E18}" type="slidenum">
              <a:rPr lang="en-US"/>
              <a:pPr/>
              <a:t>202</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pPr eaLnBrk="1" hangingPunct="1"/>
            <a:r>
              <a:rPr lang="en-US" smtClean="0"/>
              <a:t>e) a, b and c above</a:t>
            </a:r>
          </a:p>
          <a:p>
            <a:pPr eaLnBrk="1" hangingPunct="1"/>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BABB669D-74B8-465D-916E-3F6027E3CA69}" type="slidenum">
              <a:rPr lang="en-US"/>
              <a:pPr/>
              <a:t>203</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pPr eaLnBrk="1" hangingPunct="1"/>
            <a:r>
              <a:rPr lang="en-US" smtClean="0"/>
              <a:t>e) a, b and c above</a:t>
            </a:r>
          </a:p>
          <a:p>
            <a:pPr eaLnBrk="1" hangingPunct="1"/>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D69C134F-7874-4045-BE8B-87CA456F3196}" type="slidenum">
              <a:rPr lang="en-US"/>
              <a:pPr/>
              <a:t>204</a:t>
            </a:fld>
            <a:endParaRPr lang="en-US"/>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pPr eaLnBrk="1" hangingPunct="1"/>
            <a:r>
              <a:rPr lang="en-US" smtClean="0"/>
              <a:t>See next slide</a:t>
            </a:r>
          </a:p>
          <a:p>
            <a:pPr eaLnBrk="1" hangingPunct="1"/>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87EA1A9F-00C9-4B9B-B7B4-D2429658A654}" type="slidenum">
              <a:rPr lang="en-US"/>
              <a:pPr/>
              <a:t>205</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r>
              <a:rPr lang="en-US" smtClean="0"/>
              <a:t>e) a, b and c above </a:t>
            </a:r>
          </a:p>
          <a:p>
            <a:pPr eaLnBrk="1" hangingPunct="1"/>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23437EBD-5A88-490C-BDD4-B3BFCE3FE695}" type="slidenum">
              <a:rPr lang="en-US"/>
              <a:pPr/>
              <a:t>206</a:t>
            </a:fld>
            <a:endParaRPr lang="en-US"/>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pPr eaLnBrk="1" hangingPunct="1"/>
            <a:r>
              <a:rPr lang="en-US" smtClean="0"/>
              <a:t>e) a, b and c above </a:t>
            </a:r>
          </a:p>
          <a:p>
            <a:pPr eaLnBrk="1" hangingPunct="1"/>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p>
            <a:fld id="{EBD73497-3918-4508-A25F-3D56B36213DD}" type="slidenum">
              <a:rPr lang="en-US"/>
              <a:pPr/>
              <a:t>207</a:t>
            </a:fld>
            <a:endParaRPr lang="en-US"/>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p:spPr>
        <p:txBody>
          <a:bodyPr/>
          <a:lstStyle/>
          <a:p>
            <a:pPr eaLnBrk="1" hangingPunct="1"/>
            <a:r>
              <a:rPr lang="en-US" smtClean="0"/>
              <a:t>24. False</a:t>
            </a: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8B7CB772-5017-41D8-8B49-7EB26E1CB3DC}" type="slidenum">
              <a:rPr lang="en-US"/>
              <a:pPr/>
              <a:t>208</a:t>
            </a:fld>
            <a:endParaRPr lang="en-US"/>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pPr eaLnBrk="1" hangingPunct="1"/>
            <a:r>
              <a:rPr lang="en-US" smtClean="0"/>
              <a:t>24. False</a:t>
            </a: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17D18EB4-F566-4335-BD71-2707C785974D}" type="slidenum">
              <a:rPr lang="en-US"/>
              <a:pPr/>
              <a:t>209</a:t>
            </a:fld>
            <a:endParaRPr lang="en-US"/>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p:spPr>
        <p:txBody>
          <a:bodyPr/>
          <a:lstStyle/>
          <a:p>
            <a:pPr eaLnBrk="1" hangingPunct="1"/>
            <a:r>
              <a:rPr lang="en-US" smtClean="0"/>
              <a:t>f) all of the above </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C052955D-1BBF-435E-8332-385224574ADD}" type="slidenum">
              <a:rPr lang="en-US"/>
              <a:pPr/>
              <a:t>21</a:t>
            </a:fld>
            <a:endParaRPr lang="en-US"/>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r>
              <a:rPr lang="en-US" smtClean="0"/>
              <a:t>See pages 58-59 of manual</a:t>
            </a: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249D2674-21EC-4EC6-8BA7-D71298E4836B}" type="slidenum">
              <a:rPr lang="en-US"/>
              <a:pPr/>
              <a:t>210</a:t>
            </a:fld>
            <a:endParaRPr lang="en-US"/>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pPr eaLnBrk="1" hangingPunct="1"/>
            <a:r>
              <a:rPr lang="en-US" smtClean="0"/>
              <a:t>f) all of the above </a:t>
            </a:r>
          </a:p>
          <a:p>
            <a:pPr eaLnBrk="1" hangingPunct="1"/>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p>
            <a:fld id="{E086A38F-67C1-4BF7-A30B-F27C96C3C60E}" type="slidenum">
              <a:rPr lang="en-US"/>
              <a:pPr/>
              <a:t>211</a:t>
            </a:fld>
            <a:endParaRPr 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p:spPr>
        <p:txBody>
          <a:bodyPr/>
          <a:lstStyle/>
          <a:p>
            <a:pPr eaLnBrk="1" hangingPunct="1"/>
            <a:r>
              <a:rPr lang="en-US" smtClean="0"/>
              <a:t>26.True</a:t>
            </a: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C2594C3C-DE30-42E6-8509-6F988133E14B}" type="slidenum">
              <a:rPr lang="en-US"/>
              <a:pPr/>
              <a:t>212</a:t>
            </a:fld>
            <a:endParaRPr lang="en-US"/>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pPr eaLnBrk="1" hangingPunct="1"/>
            <a:r>
              <a:rPr lang="en-US" smtClean="0"/>
              <a:t>26.True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EDAAB8B1-F302-42EE-913A-F008138FE3C7}" type="slidenum">
              <a:rPr lang="en-US"/>
              <a:pPr/>
              <a:t>22</a:t>
            </a:fld>
            <a:endParaRPr lang="en-US"/>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smtClean="0"/>
              <a:t>See pages 58-59 of manual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3A2BA08-8D1D-40AA-84BE-287966B5E566}" type="slidenum">
              <a:rPr lang="en-US"/>
              <a:pPr/>
              <a:t>23</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smtClean="0"/>
              <a:t>See page 59 of manual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2525A0F-A8FF-4D18-A3DC-5D84A20E4902}" type="slidenum">
              <a:rPr lang="en-US"/>
              <a:pPr/>
              <a:t>24</a:t>
            </a:fld>
            <a:endParaRPr 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smtClean="0"/>
              <a:t>See page 59 of manual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6515F461-D5B9-4DBC-B7ED-25E90E69FC7C}" type="slidenum">
              <a:rPr lang="en-US"/>
              <a:pPr/>
              <a:t>25</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smtClean="0"/>
              <a:t>See page 59 of manual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1AFD83CB-EEEC-4A50-A2F2-50206326FD18}" type="slidenum">
              <a:rPr lang="en-US"/>
              <a:pPr/>
              <a:t>26</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r>
              <a:rPr lang="en-US" smtClean="0"/>
              <a:t>See page 59 of manual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9D001F6F-EB5E-402C-A47F-BB9F5C4C97EE}" type="slidenum">
              <a:rPr lang="en-US"/>
              <a:pPr/>
              <a:t>27</a:t>
            </a:fld>
            <a:endParaRPr lang="en-US"/>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r>
              <a:rPr lang="en-US" smtClean="0"/>
              <a:t>See page 13 of manual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A6E29F52-2CFB-4B68-A152-954E91F62052}" type="slidenum">
              <a:rPr lang="en-US"/>
              <a:pPr/>
              <a:t>28</a:t>
            </a:fld>
            <a:endParaRPr lang="en-US"/>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r>
              <a:rPr lang="en-US" smtClean="0"/>
              <a:t>See page 13 of manual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F7008A09-3CA6-4F39-B2F0-101CA7F5C531}" type="slidenum">
              <a:rPr lang="en-US"/>
              <a:pPr/>
              <a:t>29</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r>
              <a:rPr lang="en-US" smtClean="0"/>
              <a:t>See page 59 of manual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9CC73D9F-7862-4987-80F9-186C7B331CFF}" type="slidenum">
              <a:rPr lang="en-US"/>
              <a:pPr/>
              <a:t>3</a:t>
            </a:fld>
            <a:endParaRPr lang="en-US"/>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r>
              <a:rPr lang="en-US" smtClean="0"/>
              <a:t>See page 57 of manual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A22FC041-AA95-498B-A22C-C1DC2740FE13}" type="slidenum">
              <a:rPr lang="en-US"/>
              <a:pPr/>
              <a:t>30</a:t>
            </a:fld>
            <a:endParaRPr lang="en-US"/>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smtClean="0"/>
              <a:t>See page 59 of manual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52F58665-3DE0-488F-9AF5-E702F8E3CCAB}" type="slidenum">
              <a:rPr lang="en-US"/>
              <a:pPr/>
              <a:t>31</a:t>
            </a:fld>
            <a:endParaRPr 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r>
              <a:rPr lang="en-US" smtClean="0"/>
              <a:t>See pages 59-60 of manual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2B04D1FF-1099-427A-905A-3D3DDBBA738D}" type="slidenum">
              <a:rPr lang="en-US"/>
              <a:pPr/>
              <a:t>32</a:t>
            </a:fld>
            <a:endParaRPr lang="en-US"/>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r>
              <a:rPr lang="en-US" smtClean="0"/>
              <a:t>See page 60 of manual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E6BF74C0-870B-48C1-8E79-EC8B82FEF113}" type="slidenum">
              <a:rPr lang="en-US"/>
              <a:pPr/>
              <a:t>33</a:t>
            </a:fld>
            <a:endParaRPr 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r>
              <a:rPr lang="en-US" smtClean="0"/>
              <a:t>See page 60 of manual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4A170A79-9B76-4C5A-9FF2-1ABEDFDEC6B8}" type="slidenum">
              <a:rPr lang="en-US"/>
              <a:pPr/>
              <a:t>34</a:t>
            </a:fld>
            <a:endParaRPr lang="en-US"/>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US" smtClean="0"/>
              <a:t>See page 60 of manual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AC35DD06-97F2-4BAB-A506-76C2F7122718}" type="slidenum">
              <a:rPr lang="en-US"/>
              <a:pPr/>
              <a:t>35</a:t>
            </a:fld>
            <a:endParaRPr lang="en-US"/>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r>
              <a:rPr lang="en-US" smtClean="0"/>
              <a:t>See page 60 of manual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DC57D84-E329-4D0F-8C55-100257321771}" type="slidenum">
              <a:rPr lang="en-US"/>
              <a:pPr/>
              <a:t>36</a:t>
            </a:fld>
            <a:endParaRPr lang="en-US"/>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r>
              <a:rPr lang="en-US" smtClean="0"/>
              <a:t>See page 60 of manual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D9E9C66-8E1D-4436-ACC1-66C1880CAF79}" type="slidenum">
              <a:rPr lang="en-US"/>
              <a:pPr/>
              <a:t>37</a:t>
            </a:fld>
            <a:endParaRPr lang="en-US"/>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r>
              <a:rPr lang="en-US" smtClean="0"/>
              <a:t>See page 60 of manual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E05C8571-2BFA-4D47-8E50-8EF3DB1BF5DE}" type="slidenum">
              <a:rPr lang="en-US"/>
              <a:pPr/>
              <a:t>38</a:t>
            </a:fld>
            <a:endParaRPr lang="en-US"/>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r>
              <a:rPr lang="en-US" smtClean="0"/>
              <a:t>See page 60 of manual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9759645F-8618-426F-AD9C-BA90F45B85C8}" type="slidenum">
              <a:rPr lang="en-US"/>
              <a:pPr/>
              <a:t>39</a:t>
            </a:fld>
            <a:endParaRPr lang="en-US"/>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smtClean="0"/>
              <a:t>See page 60 of manual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27E40FB8-4D55-4016-93A6-4085BEA45C5B}" type="slidenum">
              <a:rPr lang="en-US"/>
              <a:pPr/>
              <a:t>4</a:t>
            </a:fld>
            <a:endParaRPr lang="en-US"/>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smtClean="0"/>
              <a:t>See page 57 of manual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98216207-ED27-4C57-A79D-63C91CA79C1B}" type="slidenum">
              <a:rPr lang="en-US"/>
              <a:pPr/>
              <a:t>40</a:t>
            </a:fld>
            <a:endParaRPr lang="en-US"/>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D07F5785-6038-41BB-9021-7A1F4FCAECF1}" type="slidenum">
              <a:rPr lang="en-US"/>
              <a:pPr/>
              <a:t>41</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93CF9CE3-73EC-4AB7-9B26-75342C430A87}" type="slidenum">
              <a:rPr lang="en-US"/>
              <a:pPr/>
              <a:t>42</a:t>
            </a:fld>
            <a:endParaRPr lang="en-US"/>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05B546E5-A525-4FDA-9269-07F0E1A3BD03}" type="slidenum">
              <a:rPr lang="en-US"/>
              <a:pPr/>
              <a:t>43</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5EB60CBF-F496-4B3A-8062-3EBFB776840F}" type="slidenum">
              <a:rPr lang="en-US"/>
              <a:pPr/>
              <a:t>44</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D481D05-1098-4DCE-BE21-4E7B13A1B6DF}" type="slidenum">
              <a:rPr lang="en-US"/>
              <a:pPr/>
              <a:t>45</a:t>
            </a:fld>
            <a:endParaRPr lang="en-US"/>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39ADE51E-F265-4615-866F-48B9E901DB07}" type="slidenum">
              <a:rPr lang="en-US"/>
              <a:pPr/>
              <a:t>46</a:t>
            </a:fld>
            <a:endParaRPr lang="en-US"/>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AA1312CA-F082-4672-884F-CF68B8520683}" type="slidenum">
              <a:rPr lang="en-US"/>
              <a:pPr/>
              <a:t>47</a:t>
            </a:fld>
            <a:endParaRPr lang="en-US"/>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0B588074-99BD-4D34-9F62-FDFDCA8D00D0}" type="slidenum">
              <a:rPr lang="en-US"/>
              <a:pPr/>
              <a:t>48</a:t>
            </a:fld>
            <a:endParaRPr 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F656AB91-B2D3-4EA5-BDDD-0AA8BDCD0797}" type="slidenum">
              <a:rPr lang="en-US"/>
              <a:pPr/>
              <a:t>49</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r>
              <a:rPr lang="en-US" smtClean="0"/>
              <a:t>See page 61 of manual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E4526AE8-A205-4B4E-A0B0-B2453178898B}" type="slidenum">
              <a:rPr lang="en-US"/>
              <a:pPr/>
              <a:t>5</a:t>
            </a:fld>
            <a:endParaRPr lang="en-US"/>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r>
              <a:rPr lang="en-US" smtClean="0"/>
              <a:t>See page 57 of manual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9729EC86-284D-46E9-B414-B85784F04980}" type="slidenum">
              <a:rPr lang="en-US"/>
              <a:pPr/>
              <a:t>50</a:t>
            </a:fld>
            <a:endParaRPr 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3B2190F5-A6A2-4812-B075-C26ADD3AECBF}" type="slidenum">
              <a:rPr lang="en-US"/>
              <a:pPr/>
              <a:t>51</a:t>
            </a:fld>
            <a:endParaRPr lang="en-US"/>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316F397D-9BD8-473E-A3BB-1C1DE55D39C2}" type="slidenum">
              <a:rPr lang="en-US"/>
              <a:pPr/>
              <a:t>52</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2941FEA7-5036-438A-90DE-056ADA5C14EA}" type="slidenum">
              <a:rPr lang="en-US"/>
              <a:pPr/>
              <a:t>53</a:t>
            </a:fld>
            <a:endParaRPr lang="en-US"/>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066E16CC-C3AB-4420-B8DA-B3A689BB3A1B}" type="slidenum">
              <a:rPr lang="en-US"/>
              <a:pPr/>
              <a:t>54</a:t>
            </a:fld>
            <a:endParaRPr 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38459E59-E6D8-4DD3-8330-F2E8DDA51EDD}" type="slidenum">
              <a:rPr lang="en-US"/>
              <a:pPr/>
              <a:t>55</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FBD7A91A-88DE-4EA0-BD6D-FBF1C6712878}" type="slidenum">
              <a:rPr lang="en-US"/>
              <a:pPr/>
              <a:t>56</a:t>
            </a:fld>
            <a:endParaRPr lang="en-US"/>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DF6F9AB7-BBC4-4B6C-9A67-6FCAD5B03870}" type="slidenum">
              <a:rPr lang="en-US"/>
              <a:pPr/>
              <a:t>57</a:t>
            </a:fld>
            <a:endParaRPr lang="en-US"/>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4B7DBDBB-AB24-429C-83D8-AAF8A2BDA4A2}" type="slidenum">
              <a:rPr lang="en-US"/>
              <a:pPr/>
              <a:t>58</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9400E798-52DA-42CF-9B57-F94ADD2FF6D9}" type="slidenum">
              <a:rPr lang="en-US"/>
              <a:pPr/>
              <a:t>59</a:t>
            </a:fld>
            <a:endParaRPr lang="en-US"/>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r>
              <a:rPr lang="en-US" smtClean="0"/>
              <a:t>See pages 62-63 of manual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BE308BFD-E2BE-48A8-8A65-EAA2C97396EE}" type="slidenum">
              <a:rPr lang="en-US"/>
              <a:pPr/>
              <a:t>6</a:t>
            </a:fld>
            <a:endParaRPr 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smtClean="0"/>
              <a:t>See page 57 of manual</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AB64553B-3C9A-436A-A381-4BC9B6CF4788}" type="slidenum">
              <a:rPr lang="en-US"/>
              <a:pPr/>
              <a:t>60</a:t>
            </a:fld>
            <a:endParaRPr lang="en-US"/>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r>
              <a:rPr lang="en-US" smtClean="0"/>
              <a:t>See pages 62-63 of manual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275306AB-CF5F-4FBA-8DCF-10905D37F692}" type="slidenum">
              <a:rPr lang="en-US"/>
              <a:pPr/>
              <a:t>61</a:t>
            </a:fld>
            <a:endParaRPr lang="en-US"/>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r>
              <a:rPr lang="en-US" smtClean="0"/>
              <a:t>See pages 62-63 of manual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70C5A35E-E3DD-4C41-B3FB-8F72FFBC6B1F}" type="slidenum">
              <a:rPr lang="en-US"/>
              <a:pPr/>
              <a:t>62</a:t>
            </a:fld>
            <a:endParaRPr lang="en-US"/>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r>
              <a:rPr lang="en-US" smtClean="0"/>
              <a:t>See page 63 of manual</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C0D3864D-18BB-45F3-8517-99DC5BB98C2E}" type="slidenum">
              <a:rPr lang="en-US"/>
              <a:pPr/>
              <a:t>63</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smtClean="0"/>
              <a:t>See page 63 of manual</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3D38F241-32BA-480B-A632-135E972579F5}" type="slidenum">
              <a:rPr lang="en-US"/>
              <a:pPr/>
              <a:t>64</a:t>
            </a:fld>
            <a:endParaRPr 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r>
              <a:rPr lang="en-US" smtClean="0"/>
              <a:t>See page 63 of manual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A4794D43-2230-428D-A239-D8055C3AB1D9}" type="slidenum">
              <a:rPr lang="en-US"/>
              <a:pPr/>
              <a:t>65</a:t>
            </a:fld>
            <a:endParaRPr lang="en-US"/>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r>
              <a:rPr lang="en-US" smtClean="0"/>
              <a:t>See page 63 of manual</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8A7059FF-9684-44F0-A09F-3D0C3F187F3C}" type="slidenum">
              <a:rPr lang="en-US"/>
              <a:pPr/>
              <a:t>66</a:t>
            </a:fld>
            <a:endParaRPr lang="en-US"/>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55AEADCE-0D77-48F0-A89D-E2133A6C8CA0}" type="slidenum">
              <a:rPr lang="en-US"/>
              <a:pPr/>
              <a:t>67</a:t>
            </a:fld>
            <a:endParaRPr lang="en-US"/>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r>
              <a:rPr lang="en-US" smtClean="0"/>
              <a:t>See page 62 of manual</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4B69E15D-12FB-426F-BB9E-8BCD5E03E254}" type="slidenum">
              <a:rPr lang="en-US"/>
              <a:pPr/>
              <a:t>68</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r>
              <a:rPr lang="en-US" smtClean="0"/>
              <a:t>See page 63 of manual</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216DA864-B897-4AD7-9543-2FA6B9056ACB}" type="slidenum">
              <a:rPr lang="en-US"/>
              <a:pPr/>
              <a:t>69</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r>
              <a:rPr lang="en-US" smtClean="0"/>
              <a:t>See page 63 of manual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140996B-51A6-44E7-AABE-9F0CF47263D7}" type="slidenum">
              <a:rPr lang="en-US"/>
              <a:pPr/>
              <a:t>7</a:t>
            </a:fld>
            <a:endParaRPr lang="en-US"/>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r>
              <a:rPr lang="en-US" smtClean="0"/>
              <a:t>See page 57 of manual</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28E98CC9-D3B9-4DFB-9AF8-74832171A0AE}" type="slidenum">
              <a:rPr lang="en-US"/>
              <a:pPr/>
              <a:t>70</a:t>
            </a:fld>
            <a:endParaRPr lang="en-US"/>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r>
              <a:rPr lang="en-US" smtClean="0"/>
              <a:t>See page 63 of manual</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71846D6B-9DAA-4C40-901D-9E0216AC7427}" type="slidenum">
              <a:rPr lang="en-US"/>
              <a:pPr/>
              <a:t>71</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r>
              <a:rPr lang="en-US" smtClean="0"/>
              <a:t>See page 63 of manual</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674F1660-CF3C-46DD-B86A-58A8175C0696}" type="slidenum">
              <a:rPr lang="en-US"/>
              <a:pPr/>
              <a:t>72</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r>
              <a:rPr lang="en-US" smtClean="0"/>
              <a:t>See page 64 of manual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60F2E0D9-EA76-45AE-AFF6-82D786A8C562}" type="slidenum">
              <a:rPr lang="en-US"/>
              <a:pPr/>
              <a:t>73</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r>
              <a:rPr lang="en-US" smtClean="0"/>
              <a:t>See page 64 of manual</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3FD753E7-4C59-4AC0-889F-831CD06695A5}" type="slidenum">
              <a:rPr lang="en-US"/>
              <a:pPr/>
              <a:t>74</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r>
              <a:rPr lang="en-US" smtClean="0"/>
              <a:t>See page 64 of manual</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1299867F-DDB9-4BE9-A9F8-0CEB44DA8BCB}" type="slidenum">
              <a:rPr lang="en-US"/>
              <a:pPr/>
              <a:t>75</a:t>
            </a:fld>
            <a:endParaRPr lang="en-US"/>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r>
              <a:rPr lang="en-US" smtClean="0"/>
              <a:t>See page 64 of manual</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719F4155-FAEA-41DE-BA7C-2BCBB2BB7DBA}" type="slidenum">
              <a:rPr lang="en-US"/>
              <a:pPr/>
              <a:t>76</a:t>
            </a:fld>
            <a:endParaRPr lang="en-US"/>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r>
              <a:rPr lang="en-US" smtClean="0"/>
              <a:t>See page 65 of manual</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5CF32C1D-40C5-4507-861B-3EC46C3DD777}" type="slidenum">
              <a:rPr lang="en-US"/>
              <a:pPr/>
              <a:t>77</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r>
              <a:rPr lang="en-US" smtClean="0"/>
              <a:t>See page 65 of manual</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30D9391D-381A-478E-90A7-E10EBA4954CE}" type="slidenum">
              <a:rPr lang="en-US"/>
              <a:pPr/>
              <a:t>78</a:t>
            </a:fld>
            <a:endParaRPr lang="en-US"/>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r>
              <a:rPr lang="en-US" smtClean="0"/>
              <a:t>See page 65 of manual</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C07F33AC-ADC3-4A19-AD1B-2480073526DA}" type="slidenum">
              <a:rPr lang="en-US"/>
              <a:pPr/>
              <a:t>79</a:t>
            </a:fld>
            <a:endParaRPr lang="en-US"/>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r>
              <a:rPr lang="en-US" smtClean="0"/>
              <a:t>See page 65 of manual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35F64B89-7B84-4FAE-BB4D-DCEAD04385F0}" type="slidenum">
              <a:rPr lang="en-US"/>
              <a:pPr/>
              <a:t>8</a:t>
            </a:fld>
            <a:endParaRPr lang="en-US"/>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r>
              <a:rPr lang="en-US" smtClean="0"/>
              <a:t>See page 57 of manual</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37198EA5-73A3-4BCC-A021-E0311944F6E3}" type="slidenum">
              <a:rPr lang="en-US"/>
              <a:pPr/>
              <a:t>80</a:t>
            </a:fld>
            <a:endParaRPr lang="en-US"/>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28044D26-12DC-4449-AD7A-DD73F2088F7A}" type="slidenum">
              <a:rPr lang="en-US"/>
              <a:pPr/>
              <a:t>81</a:t>
            </a:fld>
            <a:endParaRPr lang="en-US"/>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65B81DBE-F25B-4B9D-85B7-3C8517B5EA33}" type="slidenum">
              <a:rPr lang="en-US"/>
              <a:pPr/>
              <a:t>82</a:t>
            </a:fld>
            <a:endParaRPr lang="en-US"/>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F4A8CC20-C47E-466B-A87B-A4EC82C7EBEB}" type="slidenum">
              <a:rPr lang="en-US"/>
              <a:pPr/>
              <a:t>83</a:t>
            </a:fld>
            <a:endParaRPr lang="en-US"/>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2780C0E8-B95F-41A3-B7BE-F085E7C3DF22}" type="slidenum">
              <a:rPr lang="en-US"/>
              <a:pPr/>
              <a:t>84</a:t>
            </a:fld>
            <a:endParaRPr lang="en-US"/>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8E765FBD-64AE-46AE-8EA9-722F2DB271BB}" type="slidenum">
              <a:rPr lang="en-US"/>
              <a:pPr/>
              <a:t>85</a:t>
            </a:fld>
            <a:endParaRPr lang="en-US"/>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B3432965-2DB2-4463-95E8-1BEC5FBDD1BD}" type="slidenum">
              <a:rPr lang="en-US"/>
              <a:pPr/>
              <a:t>86</a:t>
            </a:fld>
            <a:endParaRPr lang="en-US"/>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D2DF8FD0-166C-408C-B3D8-34412B209CB2}" type="slidenum">
              <a:rPr lang="en-US"/>
              <a:pPr/>
              <a:t>87</a:t>
            </a:fld>
            <a:endParaRPr lang="en-US"/>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98C13DF9-290E-4C43-AC9C-020682197897}" type="slidenum">
              <a:rPr lang="en-US"/>
              <a:pPr/>
              <a:t>88</a:t>
            </a:fld>
            <a:endParaRPr lang="en-US"/>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r>
              <a:rPr lang="en-US" smtClean="0"/>
              <a:t>See page 66 of manual</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6ADAC2D9-5F0B-4A29-B021-69521132E8B3}" type="slidenum">
              <a:rPr lang="en-US"/>
              <a:pPr/>
              <a:t>89</a:t>
            </a:fld>
            <a:endParaRPr lang="en-US"/>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r>
              <a:rPr lang="en-US" smtClean="0"/>
              <a:t>See pages 66-67 of manual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67C0571E-30E8-43A1-A5DD-335F50385AE9}" type="slidenum">
              <a:rPr lang="en-US"/>
              <a:pPr/>
              <a:t>9</a:t>
            </a:fld>
            <a:endParaRPr lang="en-US"/>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r>
              <a:rPr lang="en-US" smtClean="0"/>
              <a:t>See page 58 of manual</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A69722D5-EB81-48FD-9356-4EA8E6E75015}" type="slidenum">
              <a:rPr lang="en-US"/>
              <a:pPr/>
              <a:t>90</a:t>
            </a:fld>
            <a:endParaRPr lang="en-US"/>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r>
              <a:rPr lang="en-US" smtClean="0"/>
              <a:t>See page 67 of manual</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E5D0C9A1-58D4-49F8-9214-6AE3A9EE7D07}" type="slidenum">
              <a:rPr lang="en-US"/>
              <a:pPr/>
              <a:t>91</a:t>
            </a:fld>
            <a:endParaRPr lang="en-US"/>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r>
              <a:rPr lang="en-US" smtClean="0"/>
              <a:t>See page 67 of manual</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F4F9A38A-A86E-4CA9-BA1E-05BC46DDF2C4}" type="slidenum">
              <a:rPr lang="en-US"/>
              <a:pPr/>
              <a:t>92</a:t>
            </a:fld>
            <a:endParaRPr lang="en-US"/>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r>
              <a:rPr lang="en-US" smtClean="0"/>
              <a:t>See page 67 of manual</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2A00BB2C-6430-422D-B677-0B6A811D1439}" type="slidenum">
              <a:rPr lang="en-US"/>
              <a:pPr/>
              <a:t>93</a:t>
            </a:fld>
            <a:endParaRPr lang="en-US"/>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r>
              <a:rPr lang="en-US" smtClean="0"/>
              <a:t>See page 67 of manual</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847B920F-1FF9-485A-BA6C-A9436896702E}" type="slidenum">
              <a:rPr lang="en-US"/>
              <a:pPr/>
              <a:t>94</a:t>
            </a:fld>
            <a:endParaRPr lang="en-US"/>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r>
              <a:rPr lang="en-US" smtClean="0"/>
              <a:t>See page 67 of manual</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508F1D49-C803-4174-86D7-5E88511695AD}" type="slidenum">
              <a:rPr lang="en-US"/>
              <a:pPr/>
              <a:t>95</a:t>
            </a:fld>
            <a:endParaRPr lang="en-US"/>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r>
              <a:rPr lang="en-US" smtClean="0"/>
              <a:t>See pages 67-68 of manual</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1643BBDC-D9A4-4C92-B5E9-4830F37AB082}" type="slidenum">
              <a:rPr lang="en-US"/>
              <a:pPr/>
              <a:t>96</a:t>
            </a:fld>
            <a:endParaRPr lang="en-US"/>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mtClean="0"/>
              <a:t>See pages 67-68 of manual</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474F6F6E-CF83-44AB-8843-62C0212A6B57}" type="slidenum">
              <a:rPr lang="en-US"/>
              <a:pPr/>
              <a:t>97</a:t>
            </a:fld>
            <a:endParaRPr lang="en-US"/>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r>
              <a:rPr lang="en-US" smtClean="0"/>
              <a:t>See pages 67-68 of manual</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36A14AA1-9311-44E6-95AE-BCB4B9AFDBC8}" type="slidenum">
              <a:rPr lang="en-US"/>
              <a:pPr/>
              <a:t>98</a:t>
            </a:fld>
            <a:endParaRPr lang="en-US"/>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r>
              <a:rPr lang="en-US" smtClean="0"/>
              <a:t>See pages 67-68 of manual</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41E5EFB4-DFC9-4FC1-939D-932DE04DFB84}" type="slidenum">
              <a:rPr lang="en-US"/>
              <a:pPr/>
              <a:t>99</a:t>
            </a:fld>
            <a:endParaRPr lang="en-US"/>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r>
              <a:rPr lang="en-US" smtClean="0"/>
              <a:t>See procedure narrative in second paragraph on page 68 of manual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97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r>
              <a:rPr lang="en-US"/>
              <a:t>International Association of Snowmobile Administrators</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98D74888-318A-438A-9C1F-4648A05984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5075511-3749-4FC7-8862-F5DF269928F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463F19F-786C-41AC-93FC-2049BF63619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C88359D-507F-48CE-BAF0-A7CA9A126ED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B9EB039-A89F-47F7-97C4-81B3C2C69E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409A93B3-B50A-40CB-B701-06008B9E760C}"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3946B6F-4298-4AB4-9EC3-FF7BB7CF223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E35CA437-0AA3-42DF-8A74-C6E5586A8164}"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36A6930-348B-4A8B-AFFF-4AAF55996FB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25768FF-0858-4AC2-913D-5A19FA115EC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15848A0-67D5-4ADF-B0A1-341990D73D1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85311E2-CC32-4BDC-8EFC-9D770E6257B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C7B43D5-785F-4BE0-8865-6A0304E2E30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ACB5722-391A-40A3-96DA-D4EDC24A8E9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216FD96-5269-475A-9767-1FFB275BE7E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F2158DE-A103-4BF7-A2FA-5605E534295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86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7F6C4E7A-0B8D-40A3-8972-238937FC7C25}"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86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286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286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286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286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286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286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86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86" name="Rectangle 14"/>
          <p:cNvSpPr>
            <a:spLocks noGrp="1" noChangeArrowheads="1"/>
          </p:cNvSpPr>
          <p:nvPr>
            <p:ph type="ftr" sz="quarter" idx="3"/>
          </p:nvPr>
        </p:nvSpPr>
        <p:spPr bwMode="auto">
          <a:xfrm>
            <a:off x="2286000" y="6248400"/>
            <a:ext cx="4572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r>
              <a:rPr lang="en-US"/>
              <a:t>International Association of Snowmobile Administrators</a:t>
            </a:r>
          </a:p>
        </p:txBody>
      </p:sp>
      <p:sp>
        <p:nvSpPr>
          <p:cNvPr id="286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6"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2.xml"/><Relationship Id="rId1" Type="http://schemas.openxmlformats.org/officeDocument/2006/relationships/slideLayout" Target="../slideLayouts/slideLayout13.xml"/><Relationship Id="rId4" Type="http://schemas.openxmlformats.org/officeDocument/2006/relationships/image" Target="../media/image61.wmf"/></Relationships>
</file>

<file path=ppt/slides/_rels/slide10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4.xml"/><Relationship Id="rId1" Type="http://schemas.openxmlformats.org/officeDocument/2006/relationships/slideLayout" Target="../slideLayouts/slideLayout13.xml"/><Relationship Id="rId4" Type="http://schemas.openxmlformats.org/officeDocument/2006/relationships/image" Target="../media/image61.wmf"/></Relationships>
</file>

<file path=ppt/slides/_rels/slide10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hyperlink" Target="http://www.snowiasa.org/" TargetMode="External"/><Relationship Id="rId2" Type="http://schemas.openxmlformats.org/officeDocument/2006/relationships/hyperlink" Target="mailto:Trailswork@aol.com" TargetMode="Externa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6"/>
          <p:cNvSpPr>
            <a:spLocks noGrp="1"/>
          </p:cNvSpPr>
          <p:nvPr>
            <p:ph type="ftr" sz="quarter" idx="12"/>
          </p:nvPr>
        </p:nvSpPr>
        <p:spPr>
          <a:noFill/>
        </p:spPr>
        <p:txBody>
          <a:bodyPr/>
          <a:lstStyle/>
          <a:p>
            <a:r>
              <a:rPr lang="en-US"/>
              <a:t>International Association of Snowmobile Administrators</a:t>
            </a:r>
          </a:p>
        </p:txBody>
      </p:sp>
      <p:sp>
        <p:nvSpPr>
          <p:cNvPr id="536578" name="Rectangle 2"/>
          <p:cNvSpPr>
            <a:spLocks noGrp="1" noRot="1" noChangeArrowheads="1"/>
          </p:cNvSpPr>
          <p:nvPr>
            <p:ph type="title"/>
          </p:nvPr>
        </p:nvSpPr>
        <p:spPr>
          <a:xfrm>
            <a:off x="457200" y="1676400"/>
            <a:ext cx="8229600" cy="1828800"/>
          </a:xfrm>
        </p:spPr>
        <p:txBody>
          <a:bodyPr/>
          <a:lstStyle/>
          <a:p>
            <a:pPr eaLnBrk="1" hangingPunct="1">
              <a:defRPr/>
            </a:pPr>
            <a:r>
              <a:rPr lang="en-US" sz="5400" smtClean="0">
                <a:solidFill>
                  <a:schemeClr val="hlink"/>
                </a:solidFill>
              </a:rPr>
              <a:t>Groomer Operator Training Resource Guide</a:t>
            </a:r>
          </a:p>
        </p:txBody>
      </p:sp>
      <p:sp>
        <p:nvSpPr>
          <p:cNvPr id="536579" name="Rectangle 3"/>
          <p:cNvSpPr>
            <a:spLocks noGrp="1" noChangeArrowheads="1"/>
          </p:cNvSpPr>
          <p:nvPr>
            <p:ph type="body" sz="half" idx="1"/>
          </p:nvPr>
        </p:nvSpPr>
        <p:spPr>
          <a:xfrm>
            <a:off x="457200" y="3581400"/>
            <a:ext cx="8229600" cy="2438400"/>
          </a:xfrm>
        </p:spPr>
        <p:txBody>
          <a:bodyPr/>
          <a:lstStyle/>
          <a:p>
            <a:pPr algn="ctr" eaLnBrk="1" hangingPunct="1">
              <a:buFont typeface="Wingdings" pitchFamily="2" charset="2"/>
              <a:buNone/>
              <a:defRPr/>
            </a:pPr>
            <a:r>
              <a:rPr lang="en-US" sz="4000" smtClean="0"/>
              <a:t>Chapter 4:</a:t>
            </a:r>
          </a:p>
          <a:p>
            <a:pPr algn="ctr" eaLnBrk="1" hangingPunct="1">
              <a:buFont typeface="Wingdings" pitchFamily="2" charset="2"/>
              <a:buNone/>
              <a:defRPr/>
            </a:pPr>
            <a:r>
              <a:rPr lang="en-US" sz="4800" b="1" smtClean="0"/>
              <a:t>Operating Grooming Equipment</a:t>
            </a:r>
          </a:p>
        </p:txBody>
      </p:sp>
      <p:pic>
        <p:nvPicPr>
          <p:cNvPr id="3077" name="Picture 4" descr="IASA"/>
          <p:cNvPicPr>
            <a:picLocks noChangeAspect="1" noChangeArrowheads="1"/>
          </p:cNvPicPr>
          <p:nvPr/>
        </p:nvPicPr>
        <p:blipFill>
          <a:blip r:embed="rId3" cstate="screen"/>
          <a:srcRect/>
          <a:stretch>
            <a:fillRect/>
          </a:stretch>
        </p:blipFill>
        <p:spPr bwMode="auto">
          <a:xfrm>
            <a:off x="1066800" y="304800"/>
            <a:ext cx="7010400" cy="1227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2"/>
          </p:nvPr>
        </p:nvSpPr>
        <p:spPr>
          <a:noFill/>
        </p:spPr>
        <p:txBody>
          <a:bodyPr/>
          <a:lstStyle/>
          <a:p>
            <a:r>
              <a:rPr lang="en-US"/>
              <a:t>International Association of Snowmobile Administrators</a:t>
            </a:r>
          </a:p>
        </p:txBody>
      </p:sp>
      <p:sp>
        <p:nvSpPr>
          <p:cNvPr id="77826"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General Operating Guidelines:</a:t>
            </a:r>
          </a:p>
        </p:txBody>
      </p:sp>
      <p:sp>
        <p:nvSpPr>
          <p:cNvPr id="77827" name="Rectangle 3"/>
          <p:cNvSpPr>
            <a:spLocks noGrp="1" noChangeArrowheads="1"/>
          </p:cNvSpPr>
          <p:nvPr>
            <p:ph type="body" idx="1"/>
          </p:nvPr>
        </p:nvSpPr>
        <p:spPr>
          <a:xfrm>
            <a:off x="457200" y="1066800"/>
            <a:ext cx="8229600" cy="5059363"/>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Stay on the Trail!</a:t>
            </a:r>
            <a:endParaRPr lang="en-US" sz="4400" b="1" smtClean="0"/>
          </a:p>
          <a:p>
            <a:pPr eaLnBrk="1" hangingPunct="1">
              <a:defRPr/>
            </a:pPr>
            <a:r>
              <a:rPr lang="en-US" sz="3600" smtClean="0"/>
              <a:t>Turn around only where you know the snow base will support the equipment. Get out and walk to check depth and firmness of snowpack if you’re not certain.</a:t>
            </a:r>
          </a:p>
          <a:p>
            <a:pPr eaLnBrk="1" hangingPunct="1">
              <a:defRPr/>
            </a:pPr>
            <a:r>
              <a:rPr lang="en-US" sz="3600" smtClean="0"/>
              <a:t>If possible, use areas where turnarounds have been made before.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5"/>
          <p:cNvSpPr>
            <a:spLocks noGrp="1"/>
          </p:cNvSpPr>
          <p:nvPr>
            <p:ph type="ftr" sz="quarter" idx="12"/>
          </p:nvPr>
        </p:nvSpPr>
        <p:spPr>
          <a:noFill/>
        </p:spPr>
        <p:txBody>
          <a:bodyPr/>
          <a:lstStyle/>
          <a:p>
            <a:r>
              <a:rPr lang="en-US"/>
              <a:t>International Association of Snowmobile Administrators</a:t>
            </a:r>
          </a:p>
        </p:txBody>
      </p:sp>
      <p:sp>
        <p:nvSpPr>
          <p:cNvPr id="276482"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Making a Double Pass</a:t>
            </a:r>
            <a:endParaRPr lang="en-US" sz="4000" smtClean="0">
              <a:solidFill>
                <a:schemeClr val="hlink"/>
              </a:solidFill>
            </a:endParaRPr>
          </a:p>
        </p:txBody>
      </p:sp>
      <p:sp>
        <p:nvSpPr>
          <p:cNvPr id="276486" name="Rectangle 6"/>
          <p:cNvSpPr>
            <a:spLocks noGrp="1" noChangeArrowheads="1"/>
          </p:cNvSpPr>
          <p:nvPr>
            <p:ph type="body" idx="1"/>
          </p:nvPr>
        </p:nvSpPr>
        <p:spPr/>
        <p:txBody>
          <a:bodyPr/>
          <a:lstStyle/>
          <a:p>
            <a:pPr eaLnBrk="1" hangingPunct="1">
              <a:defRPr/>
            </a:pPr>
            <a:r>
              <a:rPr lang="en-US" sz="3600" smtClean="0"/>
              <a:t>Can be desirable on rough moguled areas (</a:t>
            </a:r>
            <a:r>
              <a:rPr lang="en-US" smtClean="0"/>
              <a:t>if there is a safe, firm place to turn around</a:t>
            </a:r>
            <a:r>
              <a:rPr lang="en-US" sz="3600" smtClean="0"/>
              <a:t>).</a:t>
            </a:r>
          </a:p>
          <a:p>
            <a:pPr eaLnBrk="1" hangingPunct="1">
              <a:defRPr/>
            </a:pPr>
            <a:r>
              <a:rPr lang="en-US" sz="3600" smtClean="0"/>
              <a:t>Means section will receive </a:t>
            </a:r>
            <a:r>
              <a:rPr lang="en-US" sz="3600" i="1" smtClean="0">
                <a:solidFill>
                  <a:schemeClr val="hlink"/>
                </a:solidFill>
              </a:rPr>
              <a:t>3 grooming reps.</a:t>
            </a:r>
          </a:p>
          <a:p>
            <a:pPr eaLnBrk="1" hangingPunct="1">
              <a:defRPr/>
            </a:pPr>
            <a:r>
              <a:rPr lang="en-US" sz="3600" b="1" smtClean="0">
                <a:solidFill>
                  <a:schemeClr val="hlink"/>
                </a:solidFill>
              </a:rPr>
              <a:t>Pass 1</a:t>
            </a:r>
            <a:r>
              <a:rPr lang="en-US" sz="3600" smtClean="0"/>
              <a:t>: (normal rep through section) go a little faster than normal – drop into bottom of curves and don’t spend extra time grooming.</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5"/>
          <p:cNvSpPr>
            <a:spLocks noGrp="1"/>
          </p:cNvSpPr>
          <p:nvPr>
            <p:ph type="ftr" sz="quarter" idx="12"/>
          </p:nvPr>
        </p:nvSpPr>
        <p:spPr>
          <a:noFill/>
        </p:spPr>
        <p:txBody>
          <a:bodyPr/>
          <a:lstStyle/>
          <a:p>
            <a:r>
              <a:rPr lang="en-US"/>
              <a:t>International Association of Snowmobile Administrators</a:t>
            </a:r>
          </a:p>
        </p:txBody>
      </p:sp>
      <p:sp>
        <p:nvSpPr>
          <p:cNvPr id="28057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Making a Double Pass</a:t>
            </a:r>
            <a:endParaRPr lang="en-US" sz="4000" smtClean="0">
              <a:solidFill>
                <a:schemeClr val="hlink"/>
              </a:solidFill>
            </a:endParaRPr>
          </a:p>
        </p:txBody>
      </p:sp>
      <p:sp>
        <p:nvSpPr>
          <p:cNvPr id="280579" name="Rectangle 3"/>
          <p:cNvSpPr>
            <a:spLocks noGrp="1" noChangeArrowheads="1"/>
          </p:cNvSpPr>
          <p:nvPr>
            <p:ph type="body" idx="1"/>
          </p:nvPr>
        </p:nvSpPr>
        <p:spPr/>
        <p:txBody>
          <a:bodyPr/>
          <a:lstStyle/>
          <a:p>
            <a:pPr eaLnBrk="1" hangingPunct="1">
              <a:lnSpc>
                <a:spcPct val="90000"/>
              </a:lnSpc>
              <a:defRPr/>
            </a:pPr>
            <a:r>
              <a:rPr lang="en-US" sz="3600" b="1" smtClean="0">
                <a:solidFill>
                  <a:schemeClr val="hlink"/>
                </a:solidFill>
              </a:rPr>
              <a:t>Pass 2</a:t>
            </a:r>
            <a:r>
              <a:rPr lang="en-US" sz="3600" smtClean="0"/>
              <a:t>: (return route after turnaround) again make it quick without a lot of extra grooming effort.</a:t>
            </a:r>
          </a:p>
          <a:p>
            <a:pPr eaLnBrk="1" hangingPunct="1">
              <a:lnSpc>
                <a:spcPct val="90000"/>
              </a:lnSpc>
              <a:defRPr/>
            </a:pPr>
            <a:r>
              <a:rPr lang="en-US" sz="3600" b="1" smtClean="0">
                <a:solidFill>
                  <a:schemeClr val="hlink"/>
                </a:solidFill>
              </a:rPr>
              <a:t>Pass 3</a:t>
            </a:r>
            <a:r>
              <a:rPr lang="en-US" sz="3600" smtClean="0"/>
              <a:t>: (return/2</a:t>
            </a:r>
            <a:r>
              <a:rPr lang="en-US" sz="3600" baseline="30000" smtClean="0"/>
              <a:t>nd</a:t>
            </a:r>
            <a:r>
              <a:rPr lang="en-US" sz="3600" smtClean="0"/>
              <a:t> on original rough area) really slow down, work trail carefully, and vary position of groomer as needed to take advantage of windrows created by pass numbers 1 and 2.</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6"/>
          <p:cNvSpPr>
            <a:spLocks noGrp="1"/>
          </p:cNvSpPr>
          <p:nvPr>
            <p:ph type="ftr" sz="quarter" idx="12"/>
          </p:nvPr>
        </p:nvSpPr>
        <p:spPr>
          <a:noFill/>
        </p:spPr>
        <p:txBody>
          <a:bodyPr/>
          <a:lstStyle/>
          <a:p>
            <a:r>
              <a:rPr lang="en-US"/>
              <a:t>International Association of Snowmobile Administrators</a:t>
            </a:r>
          </a:p>
        </p:txBody>
      </p:sp>
      <p:sp>
        <p:nvSpPr>
          <p:cNvPr id="625666"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Don’t Overuse the Front Blade</a:t>
            </a:r>
            <a:endParaRPr lang="en-US" sz="4000" smtClean="0">
              <a:solidFill>
                <a:schemeClr val="hlink"/>
              </a:solidFill>
            </a:endParaRPr>
          </a:p>
        </p:txBody>
      </p:sp>
      <p:sp>
        <p:nvSpPr>
          <p:cNvPr id="625667" name="Rectangle 3"/>
          <p:cNvSpPr>
            <a:spLocks noGrp="1" noChangeArrowheads="1"/>
          </p:cNvSpPr>
          <p:nvPr>
            <p:ph type="body" sz="half" idx="1"/>
          </p:nvPr>
        </p:nvSpPr>
        <p:spPr>
          <a:xfrm>
            <a:off x="457200" y="1828800"/>
            <a:ext cx="3886200" cy="4297363"/>
          </a:xfrm>
        </p:spPr>
        <p:txBody>
          <a:bodyPr/>
          <a:lstStyle/>
          <a:p>
            <a:pPr eaLnBrk="1" hangingPunct="1">
              <a:defRPr/>
            </a:pPr>
            <a:r>
              <a:rPr lang="en-US" smtClean="0"/>
              <a:t>When using a drag – best used only to level drifts or to pull new snow into the trail. Snow is then best processed, compressed, and leveled by the drag.</a:t>
            </a:r>
          </a:p>
        </p:txBody>
      </p:sp>
      <p:pic>
        <p:nvPicPr>
          <p:cNvPr id="106501" name="Picture 11" descr="2000E-26-6_WITH_IDAHO_SPECIAL"/>
          <p:cNvPicPr>
            <a:picLocks noGrp="1" noChangeAspect="1" noChangeArrowheads="1"/>
          </p:cNvPicPr>
          <p:nvPr>
            <p:ph sz="half" idx="2"/>
          </p:nvPr>
        </p:nvPicPr>
        <p:blipFill>
          <a:blip r:embed="rId3" cstate="screen"/>
          <a:srcRect/>
          <a:stretch>
            <a:fillRect/>
          </a:stretch>
        </p:blipFill>
        <p:spPr>
          <a:xfrm>
            <a:off x="4495800" y="2233613"/>
            <a:ext cx="4343400" cy="3257550"/>
          </a:xfrm>
          <a:noFill/>
        </p:spPr>
      </p:pic>
      <p:pic>
        <p:nvPicPr>
          <p:cNvPr id="106502" name="Picture 12" descr="MCj02445170000[1]"/>
          <p:cNvPicPr>
            <a:picLocks noChangeAspect="1" noChangeArrowheads="1"/>
          </p:cNvPicPr>
          <p:nvPr/>
        </p:nvPicPr>
        <p:blipFill>
          <a:blip r:embed="rId4" cstate="screen"/>
          <a:srcRect/>
          <a:stretch>
            <a:fillRect/>
          </a:stretch>
        </p:blipFill>
        <p:spPr bwMode="auto">
          <a:xfrm>
            <a:off x="7543800" y="4267200"/>
            <a:ext cx="1143000" cy="528638"/>
          </a:xfrm>
          <a:prstGeom prst="rect">
            <a:avLst/>
          </a:prstGeom>
          <a:noFill/>
          <a:ln w="9525">
            <a:noFill/>
            <a:miter lim="800000"/>
            <a:headEnd/>
            <a:tailEnd/>
          </a:ln>
        </p:spPr>
      </p:pic>
      <p:sp>
        <p:nvSpPr>
          <p:cNvPr id="106503" name="WordArt 13"/>
          <p:cNvSpPr>
            <a:spLocks noChangeArrowheads="1" noChangeShapeType="1" noTextEdit="1"/>
          </p:cNvSpPr>
          <p:nvPr/>
        </p:nvSpPr>
        <p:spPr bwMode="auto">
          <a:xfrm>
            <a:off x="5105400" y="5029200"/>
            <a:ext cx="3048000" cy="1219200"/>
          </a:xfrm>
          <a:prstGeom prst="rect">
            <a:avLst/>
          </a:prstGeom>
        </p:spPr>
        <p:txBody>
          <a:bodyPr wrap="none" fromWordArt="1">
            <a:prstTxWarp prst="textSlantUp">
              <a:avLst>
                <a:gd name="adj" fmla="val 55556"/>
              </a:avLst>
            </a:prstTxWarp>
          </a:bodyPr>
          <a:lstStyle/>
          <a:p>
            <a:pPr algn="ctr"/>
            <a:r>
              <a:rPr lang="en-US" sz="2400" kern="10">
                <a:ln w="9525">
                  <a:solidFill>
                    <a:srgbClr val="FF3300"/>
                  </a:solidFill>
                  <a:round/>
                  <a:headEnd/>
                  <a:tailEnd/>
                </a:ln>
                <a:solidFill>
                  <a:srgbClr val="FF0000"/>
                </a:solidFill>
                <a:latin typeface="Arial Black"/>
              </a:rPr>
              <a:t>Keep snow on the trail!</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6"/>
          <p:cNvSpPr>
            <a:spLocks noGrp="1"/>
          </p:cNvSpPr>
          <p:nvPr>
            <p:ph type="ftr" sz="quarter" idx="12"/>
          </p:nvPr>
        </p:nvSpPr>
        <p:spPr>
          <a:noFill/>
        </p:spPr>
        <p:txBody>
          <a:bodyPr/>
          <a:lstStyle/>
          <a:p>
            <a:r>
              <a:rPr lang="en-US"/>
              <a:t>International Association of Snowmobile Administrators</a:t>
            </a:r>
          </a:p>
        </p:txBody>
      </p:sp>
      <p:sp>
        <p:nvSpPr>
          <p:cNvPr id="522242"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Don’t Overuse the Front Blade</a:t>
            </a:r>
            <a:endParaRPr lang="en-US" sz="4000" smtClean="0">
              <a:solidFill>
                <a:schemeClr val="hlink"/>
              </a:solidFill>
            </a:endParaRPr>
          </a:p>
        </p:txBody>
      </p:sp>
      <p:sp>
        <p:nvSpPr>
          <p:cNvPr id="522243" name="Rectangle 3"/>
          <p:cNvSpPr>
            <a:spLocks noGrp="1" noChangeArrowheads="1"/>
          </p:cNvSpPr>
          <p:nvPr>
            <p:ph type="body" sz="half" idx="1"/>
          </p:nvPr>
        </p:nvSpPr>
        <p:spPr/>
        <p:txBody>
          <a:bodyPr/>
          <a:lstStyle/>
          <a:p>
            <a:pPr eaLnBrk="1" hangingPunct="1">
              <a:defRPr/>
            </a:pPr>
            <a:r>
              <a:rPr lang="en-US" smtClean="0"/>
              <a:t>Don’t “over groom” by continually raising and lowering the front blade since this can lead to accentuating dips in the trail, as well as create rolling trail surfaces.</a:t>
            </a:r>
          </a:p>
        </p:txBody>
      </p:sp>
      <p:pic>
        <p:nvPicPr>
          <p:cNvPr id="107525" name="Picture 6" descr="blade4"/>
          <p:cNvPicPr>
            <a:picLocks noGrp="1" noChangeAspect="1" noChangeArrowheads="1"/>
          </p:cNvPicPr>
          <p:nvPr>
            <p:ph sz="half" idx="2"/>
          </p:nvPr>
        </p:nvPicPr>
        <p:blipFill>
          <a:blip r:embed="rId3" cstate="screen"/>
          <a:srcRect/>
          <a:stretch>
            <a:fillRect/>
          </a:stretch>
        </p:blipFill>
        <p:spPr>
          <a:xfrm>
            <a:off x="2438400" y="3810000"/>
            <a:ext cx="4572000" cy="2441575"/>
          </a:xfr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6"/>
          <p:cNvSpPr>
            <a:spLocks noGrp="1"/>
          </p:cNvSpPr>
          <p:nvPr>
            <p:ph type="ftr" sz="quarter" idx="12"/>
          </p:nvPr>
        </p:nvSpPr>
        <p:spPr>
          <a:noFill/>
        </p:spPr>
        <p:txBody>
          <a:bodyPr/>
          <a:lstStyle/>
          <a:p>
            <a:r>
              <a:rPr lang="en-US"/>
              <a:t>International Association of Snowmobile Administrators</a:t>
            </a:r>
          </a:p>
        </p:txBody>
      </p:sp>
      <p:sp>
        <p:nvSpPr>
          <p:cNvPr id="287746"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Don’t Overuse the Front Blade</a:t>
            </a:r>
            <a:endParaRPr lang="en-US" sz="4000" smtClean="0">
              <a:solidFill>
                <a:schemeClr val="hlink"/>
              </a:solidFill>
            </a:endParaRPr>
          </a:p>
        </p:txBody>
      </p:sp>
      <p:sp>
        <p:nvSpPr>
          <p:cNvPr id="287747" name="Rectangle 3"/>
          <p:cNvSpPr>
            <a:spLocks noGrp="1" noChangeArrowheads="1"/>
          </p:cNvSpPr>
          <p:nvPr>
            <p:ph type="body" sz="half" idx="1"/>
          </p:nvPr>
        </p:nvSpPr>
        <p:spPr>
          <a:xfrm>
            <a:off x="457200" y="1676400"/>
            <a:ext cx="4343400" cy="4449763"/>
          </a:xfrm>
        </p:spPr>
        <p:txBody>
          <a:bodyPr/>
          <a:lstStyle/>
          <a:p>
            <a:pPr eaLnBrk="1" hangingPunct="1">
              <a:defRPr/>
            </a:pPr>
            <a:r>
              <a:rPr lang="en-US" smtClean="0"/>
              <a:t>Trail leveling is best accomplished by the planer effect of a drag. </a:t>
            </a:r>
          </a:p>
          <a:p>
            <a:pPr eaLnBrk="1" hangingPunct="1">
              <a:defRPr/>
            </a:pPr>
            <a:r>
              <a:rPr lang="en-US" b="1" smtClean="0">
                <a:solidFill>
                  <a:srgbClr val="FF3300"/>
                </a:solidFill>
              </a:rPr>
              <a:t>Don’t “groom” with the front blade.</a:t>
            </a:r>
            <a:r>
              <a:rPr lang="en-US" smtClean="0"/>
              <a:t> Rather, let the drag blades do the real leveling work.</a:t>
            </a:r>
          </a:p>
        </p:txBody>
      </p:sp>
      <p:pic>
        <p:nvPicPr>
          <p:cNvPr id="108549" name="Picture 4" descr="IslandParkFeatureTaylorCreek"/>
          <p:cNvPicPr>
            <a:picLocks noGrp="1" noChangeAspect="1" noChangeArrowheads="1"/>
          </p:cNvPicPr>
          <p:nvPr>
            <p:ph sz="half" idx="2"/>
          </p:nvPr>
        </p:nvPicPr>
        <p:blipFill>
          <a:blip r:embed="rId3" cstate="screen"/>
          <a:srcRect/>
          <a:stretch>
            <a:fillRect/>
          </a:stretch>
        </p:blipFill>
        <p:spPr>
          <a:xfrm>
            <a:off x="5257800" y="1676400"/>
            <a:ext cx="3359150" cy="4495800"/>
          </a:xfrm>
          <a:noFill/>
        </p:spPr>
      </p:pic>
      <p:sp>
        <p:nvSpPr>
          <p:cNvPr id="108550" name="WordArt 5"/>
          <p:cNvSpPr>
            <a:spLocks noChangeArrowheads="1" noChangeShapeType="1" noTextEdit="1"/>
          </p:cNvSpPr>
          <p:nvPr/>
        </p:nvSpPr>
        <p:spPr bwMode="auto">
          <a:xfrm>
            <a:off x="1524000" y="5562600"/>
            <a:ext cx="6591300" cy="708025"/>
          </a:xfrm>
          <a:prstGeom prst="rect">
            <a:avLst/>
          </a:prstGeom>
        </p:spPr>
        <p:txBody>
          <a:bodyPr wrap="none" fromWordArt="1">
            <a:prstTxWarp prst="textSlantUp">
              <a:avLst>
                <a:gd name="adj" fmla="val 55556"/>
              </a:avLst>
            </a:prstTxWarp>
          </a:bodyPr>
          <a:lstStyle/>
          <a:p>
            <a:pPr algn="ctr"/>
            <a:r>
              <a:rPr lang="en-US" kern="10">
                <a:ln w="9525">
                  <a:solidFill>
                    <a:srgbClr val="FF3300"/>
                  </a:solidFill>
                  <a:round/>
                  <a:headEnd/>
                  <a:tailEnd/>
                </a:ln>
                <a:solidFill>
                  <a:srgbClr val="FF3300"/>
                </a:solidFill>
                <a:latin typeface="Arial Black"/>
              </a:rPr>
              <a:t>A smooth trail doesn't require use of the front blade!</a:t>
            </a:r>
          </a:p>
        </p:txBody>
      </p:sp>
      <p:pic>
        <p:nvPicPr>
          <p:cNvPr id="108551" name="Picture 6" descr="MCj02445170000[1]"/>
          <p:cNvPicPr>
            <a:picLocks noChangeAspect="1" noChangeArrowheads="1"/>
          </p:cNvPicPr>
          <p:nvPr/>
        </p:nvPicPr>
        <p:blipFill>
          <a:blip r:embed="rId4" cstate="screen"/>
          <a:srcRect/>
          <a:stretch>
            <a:fillRect/>
          </a:stretch>
        </p:blipFill>
        <p:spPr bwMode="auto">
          <a:xfrm>
            <a:off x="6248400" y="5059363"/>
            <a:ext cx="838200"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6"/>
          <p:cNvSpPr>
            <a:spLocks noGrp="1"/>
          </p:cNvSpPr>
          <p:nvPr>
            <p:ph type="ftr" sz="quarter" idx="12"/>
          </p:nvPr>
        </p:nvSpPr>
        <p:spPr>
          <a:noFill/>
        </p:spPr>
        <p:txBody>
          <a:bodyPr/>
          <a:lstStyle/>
          <a:p>
            <a:r>
              <a:rPr lang="en-US"/>
              <a:t>International Association of Snowmobile Administrators</a:t>
            </a:r>
          </a:p>
        </p:txBody>
      </p:sp>
      <p:sp>
        <p:nvSpPr>
          <p:cNvPr id="292866"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Don’t Overuse the Front Blade</a:t>
            </a:r>
            <a:endParaRPr lang="en-US" sz="4000" smtClean="0">
              <a:solidFill>
                <a:schemeClr val="hlink"/>
              </a:solidFill>
            </a:endParaRPr>
          </a:p>
        </p:txBody>
      </p:sp>
      <p:sp>
        <p:nvSpPr>
          <p:cNvPr id="292867" name="Rectangle 3"/>
          <p:cNvSpPr>
            <a:spLocks noGrp="1" noChangeArrowheads="1"/>
          </p:cNvSpPr>
          <p:nvPr>
            <p:ph type="body" sz="half" idx="1"/>
          </p:nvPr>
        </p:nvSpPr>
        <p:spPr>
          <a:xfrm>
            <a:off x="304800" y="1524000"/>
            <a:ext cx="8534400" cy="2262188"/>
          </a:xfrm>
        </p:spPr>
        <p:txBody>
          <a:bodyPr/>
          <a:lstStyle/>
          <a:p>
            <a:pPr eaLnBrk="1" hangingPunct="1">
              <a:lnSpc>
                <a:spcPct val="90000"/>
              </a:lnSpc>
              <a:defRPr/>
            </a:pPr>
            <a:r>
              <a:rPr lang="en-US" smtClean="0"/>
              <a:t>It is particularly important to </a:t>
            </a:r>
            <a:r>
              <a:rPr lang="en-US" b="1" i="1" smtClean="0"/>
              <a:t>not</a:t>
            </a:r>
            <a:r>
              <a:rPr lang="en-US" smtClean="0"/>
              <a:t> continually raise and lower the front blade; it </a:t>
            </a:r>
            <a:r>
              <a:rPr lang="en-US" b="1" smtClean="0"/>
              <a:t>w</a:t>
            </a:r>
            <a:r>
              <a:rPr lang="en-US" b="1" i="1" smtClean="0"/>
              <a:t>ill</a:t>
            </a:r>
            <a:r>
              <a:rPr lang="en-US" smtClean="0"/>
              <a:t>  lead to an uneven trail surface since there is no “planer effect” to help level the trail.</a:t>
            </a:r>
          </a:p>
          <a:p>
            <a:pPr eaLnBrk="1" hangingPunct="1">
              <a:lnSpc>
                <a:spcPct val="90000"/>
              </a:lnSpc>
              <a:defRPr/>
            </a:pPr>
            <a:r>
              <a:rPr lang="en-US" smtClean="0"/>
              <a:t>Use the TILT adjustment instead of UP/DOWN.</a:t>
            </a:r>
          </a:p>
        </p:txBody>
      </p:sp>
      <p:pic>
        <p:nvPicPr>
          <p:cNvPr id="109573" name="Picture 10" descr="HPIM3816"/>
          <p:cNvPicPr>
            <a:picLocks noGrp="1" noChangeAspect="1" noChangeArrowheads="1"/>
          </p:cNvPicPr>
          <p:nvPr>
            <p:ph sz="half" idx="2"/>
          </p:nvPr>
        </p:nvPicPr>
        <p:blipFill>
          <a:blip r:embed="rId3" cstate="screen"/>
          <a:srcRect/>
          <a:stretch>
            <a:fillRect/>
          </a:stretch>
        </p:blipFill>
        <p:spPr>
          <a:xfrm>
            <a:off x="2895600" y="3962400"/>
            <a:ext cx="3352800" cy="2509838"/>
          </a:xfr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6"/>
          <p:cNvSpPr>
            <a:spLocks noGrp="1"/>
          </p:cNvSpPr>
          <p:nvPr>
            <p:ph type="ftr" sz="quarter" idx="12"/>
          </p:nvPr>
        </p:nvSpPr>
        <p:spPr>
          <a:noFill/>
        </p:spPr>
        <p:txBody>
          <a:bodyPr/>
          <a:lstStyle/>
          <a:p>
            <a:r>
              <a:rPr lang="en-US"/>
              <a:t>International Association of Snowmobile Administrators</a:t>
            </a:r>
          </a:p>
        </p:txBody>
      </p:sp>
      <p:sp>
        <p:nvSpPr>
          <p:cNvPr id="573442"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Front Blade Use with Tiller</a:t>
            </a:r>
            <a:endParaRPr lang="en-US" sz="4000" smtClean="0">
              <a:solidFill>
                <a:schemeClr val="hlink"/>
              </a:solidFill>
            </a:endParaRPr>
          </a:p>
        </p:txBody>
      </p:sp>
      <p:sp>
        <p:nvSpPr>
          <p:cNvPr id="573443" name="Rectangle 3"/>
          <p:cNvSpPr>
            <a:spLocks noGrp="1" noChangeArrowheads="1"/>
          </p:cNvSpPr>
          <p:nvPr>
            <p:ph type="body" sz="half" idx="1"/>
          </p:nvPr>
        </p:nvSpPr>
        <p:spPr>
          <a:xfrm>
            <a:off x="457200" y="1752600"/>
            <a:ext cx="3886200" cy="4373563"/>
          </a:xfrm>
        </p:spPr>
        <p:txBody>
          <a:bodyPr/>
          <a:lstStyle/>
          <a:p>
            <a:pPr eaLnBrk="1" hangingPunct="1">
              <a:defRPr/>
            </a:pPr>
            <a:r>
              <a:rPr lang="en-US" smtClean="0"/>
              <a:t>When using a tiller, the front blade must perform the important process of removing moguls. The front blade needs to be in use nearly fulltime. </a:t>
            </a:r>
          </a:p>
        </p:txBody>
      </p:sp>
      <p:pic>
        <p:nvPicPr>
          <p:cNvPr id="110597" name="Picture 4" descr="HPIM3791"/>
          <p:cNvPicPr>
            <a:picLocks noGrp="1" noChangeAspect="1" noChangeArrowheads="1"/>
          </p:cNvPicPr>
          <p:nvPr>
            <p:ph sz="half" idx="2"/>
          </p:nvPr>
        </p:nvPicPr>
        <p:blipFill>
          <a:blip r:embed="rId3" cstate="screen"/>
          <a:srcRect/>
          <a:stretch>
            <a:fillRect/>
          </a:stretch>
        </p:blipFill>
        <p:spPr>
          <a:xfrm>
            <a:off x="4495800" y="2179638"/>
            <a:ext cx="4419600" cy="3308350"/>
          </a:xfr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6"/>
          <p:cNvSpPr>
            <a:spLocks noGrp="1"/>
          </p:cNvSpPr>
          <p:nvPr>
            <p:ph type="ftr" sz="quarter" idx="12"/>
          </p:nvPr>
        </p:nvSpPr>
        <p:spPr>
          <a:noFill/>
        </p:spPr>
        <p:txBody>
          <a:bodyPr/>
          <a:lstStyle/>
          <a:p>
            <a:r>
              <a:rPr lang="en-US"/>
              <a:t>International Association of Snowmobile Administrators</a:t>
            </a:r>
          </a:p>
        </p:txBody>
      </p:sp>
      <p:sp>
        <p:nvSpPr>
          <p:cNvPr id="289794"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Front Blade Use with Tiller</a:t>
            </a:r>
            <a:endParaRPr lang="en-US" sz="4000" smtClean="0">
              <a:solidFill>
                <a:schemeClr val="hlink"/>
              </a:solidFill>
            </a:endParaRPr>
          </a:p>
        </p:txBody>
      </p:sp>
      <p:sp>
        <p:nvSpPr>
          <p:cNvPr id="289795" name="Rectangle 3"/>
          <p:cNvSpPr>
            <a:spLocks noGrp="1" noChangeArrowheads="1"/>
          </p:cNvSpPr>
          <p:nvPr>
            <p:ph type="body" sz="half" idx="1"/>
          </p:nvPr>
        </p:nvSpPr>
        <p:spPr>
          <a:xfrm>
            <a:off x="457200" y="1600200"/>
            <a:ext cx="3886200" cy="4525963"/>
          </a:xfrm>
        </p:spPr>
        <p:txBody>
          <a:bodyPr/>
          <a:lstStyle/>
          <a:p>
            <a:pPr eaLnBrk="1" hangingPunct="1">
              <a:defRPr/>
            </a:pPr>
            <a:r>
              <a:rPr lang="en-US" smtClean="0"/>
              <a:t>When using a front blade to help remove moguls while tilling, snow should be rolling and churning in front of the blade – just as is desired for processing in a drag.</a:t>
            </a:r>
          </a:p>
        </p:txBody>
      </p:sp>
      <p:pic>
        <p:nvPicPr>
          <p:cNvPr id="111621" name="Picture 10" descr="almostperfectroll"/>
          <p:cNvPicPr>
            <a:picLocks noGrp="1" noChangeAspect="1" noChangeArrowheads="1"/>
          </p:cNvPicPr>
          <p:nvPr>
            <p:ph sz="half" idx="2"/>
          </p:nvPr>
        </p:nvPicPr>
        <p:blipFill>
          <a:blip r:embed="rId3" cstate="screen"/>
          <a:srcRect/>
          <a:stretch>
            <a:fillRect/>
          </a:stretch>
        </p:blipFill>
        <p:spPr>
          <a:xfrm>
            <a:off x="4495800" y="2057400"/>
            <a:ext cx="4419600" cy="3314700"/>
          </a:xfr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5"/>
          <p:cNvSpPr>
            <a:spLocks noGrp="1"/>
          </p:cNvSpPr>
          <p:nvPr>
            <p:ph type="ftr" sz="quarter" idx="12"/>
          </p:nvPr>
        </p:nvSpPr>
        <p:spPr>
          <a:noFill/>
        </p:spPr>
        <p:txBody>
          <a:bodyPr/>
          <a:lstStyle/>
          <a:p>
            <a:r>
              <a:rPr lang="en-US"/>
              <a:t>International Association of Snowmobile Administrators</a:t>
            </a:r>
          </a:p>
        </p:txBody>
      </p:sp>
      <p:sp>
        <p:nvSpPr>
          <p:cNvPr id="294914"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Beware of Hazards</a:t>
            </a:r>
            <a:endParaRPr lang="en-US" sz="4000" smtClean="0">
              <a:solidFill>
                <a:schemeClr val="hlink"/>
              </a:solidFill>
            </a:endParaRPr>
          </a:p>
        </p:txBody>
      </p:sp>
      <p:sp>
        <p:nvSpPr>
          <p:cNvPr id="294918" name="Rectangle 6"/>
          <p:cNvSpPr>
            <a:spLocks noGrp="1" noChangeArrowheads="1"/>
          </p:cNvSpPr>
          <p:nvPr>
            <p:ph type="body" idx="1"/>
          </p:nvPr>
        </p:nvSpPr>
        <p:spPr>
          <a:xfrm>
            <a:off x="228600" y="1600200"/>
            <a:ext cx="8534400" cy="4525963"/>
          </a:xfrm>
        </p:spPr>
        <p:txBody>
          <a:bodyPr/>
          <a:lstStyle/>
          <a:p>
            <a:pPr eaLnBrk="1" hangingPunct="1">
              <a:defRPr/>
            </a:pPr>
            <a:r>
              <a:rPr lang="en-US" sz="3600" smtClean="0"/>
              <a:t>Watch for rocks and stumps since hitting these hazards can put a great deal of stress on the tractor.</a:t>
            </a:r>
          </a:p>
          <a:p>
            <a:pPr eaLnBrk="1" hangingPunct="1">
              <a:defRPr/>
            </a:pPr>
            <a:r>
              <a:rPr lang="en-US" sz="3600" smtClean="0"/>
              <a:t>If the blade or tracks hit something, let go of the steering wheel momentarily; this can reduce stress on critical parts by allowing some give in the steering system.</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6"/>
          <p:cNvSpPr>
            <a:spLocks noGrp="1"/>
          </p:cNvSpPr>
          <p:nvPr>
            <p:ph type="ftr" sz="quarter" idx="12"/>
          </p:nvPr>
        </p:nvSpPr>
        <p:spPr>
          <a:noFill/>
        </p:spPr>
        <p:txBody>
          <a:bodyPr/>
          <a:lstStyle/>
          <a:p>
            <a:r>
              <a:rPr lang="en-US"/>
              <a:t>International Association of Snowmobile Administrators</a:t>
            </a:r>
          </a:p>
        </p:txBody>
      </p:sp>
      <p:sp>
        <p:nvSpPr>
          <p:cNvPr id="297986"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Cutting Tracks Across a Side Hill</a:t>
            </a:r>
            <a:endParaRPr lang="en-US" sz="4000" smtClean="0">
              <a:solidFill>
                <a:schemeClr val="hlink"/>
              </a:solidFill>
            </a:endParaRPr>
          </a:p>
        </p:txBody>
      </p:sp>
      <p:sp>
        <p:nvSpPr>
          <p:cNvPr id="297987" name="Rectangle 3"/>
          <p:cNvSpPr>
            <a:spLocks noGrp="1" noChangeArrowheads="1"/>
          </p:cNvSpPr>
          <p:nvPr>
            <p:ph type="body" sz="half" idx="1"/>
          </p:nvPr>
        </p:nvSpPr>
        <p:spPr/>
        <p:txBody>
          <a:bodyPr/>
          <a:lstStyle/>
          <a:p>
            <a:pPr eaLnBrk="1" hangingPunct="1">
              <a:defRPr/>
            </a:pPr>
            <a:r>
              <a:rPr lang="en-US" smtClean="0"/>
              <a:t>Approach the upper steeply inclined slope transversely and use the laterally swiveled blade to push snow – thereby creating a flat track in front of the                                               tractor.</a:t>
            </a:r>
          </a:p>
          <a:p>
            <a:pPr eaLnBrk="1" hangingPunct="1">
              <a:buFont typeface="Wingdings" pitchFamily="2" charset="2"/>
              <a:buNone/>
              <a:defRPr/>
            </a:pPr>
            <a:endParaRPr lang="en-US" smtClean="0"/>
          </a:p>
        </p:txBody>
      </p:sp>
      <p:pic>
        <p:nvPicPr>
          <p:cNvPr id="113669" name="Picture 5" descr="cuttingadriftonsidehill"/>
          <p:cNvPicPr>
            <a:picLocks noGrp="1" noChangeAspect="1" noChangeArrowheads="1"/>
          </p:cNvPicPr>
          <p:nvPr>
            <p:ph sz="half" idx="2"/>
          </p:nvPr>
        </p:nvPicPr>
        <p:blipFill>
          <a:blip r:embed="rId3" cstate="screen"/>
          <a:srcRect/>
          <a:stretch>
            <a:fillRect/>
          </a:stretch>
        </p:blipFill>
        <p:spPr>
          <a:xfrm>
            <a:off x="3276600" y="3276600"/>
            <a:ext cx="5410200" cy="300831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7"/>
          <p:cNvSpPr>
            <a:spLocks noGrp="1"/>
          </p:cNvSpPr>
          <p:nvPr>
            <p:ph type="ftr" sz="quarter" idx="12"/>
          </p:nvPr>
        </p:nvSpPr>
        <p:spPr>
          <a:noFill/>
        </p:spPr>
        <p:txBody>
          <a:bodyPr/>
          <a:lstStyle/>
          <a:p>
            <a:r>
              <a:rPr lang="en-US"/>
              <a:t>International Association of Snowmobile Administrators</a:t>
            </a:r>
          </a:p>
        </p:txBody>
      </p:sp>
      <p:sp>
        <p:nvSpPr>
          <p:cNvPr id="557058" name="Rectangle 2"/>
          <p:cNvSpPr>
            <a:spLocks noGrp="1" noRot="1" noChangeArrowheads="1"/>
          </p:cNvSpPr>
          <p:nvPr>
            <p:ph type="title"/>
          </p:nvPr>
        </p:nvSpPr>
        <p:spPr>
          <a:xfrm>
            <a:off x="457200" y="274638"/>
            <a:ext cx="8229600" cy="1096962"/>
          </a:xfrm>
        </p:spPr>
        <p:txBody>
          <a:bodyPr/>
          <a:lstStyle/>
          <a:p>
            <a:pPr eaLnBrk="1" hangingPunct="1">
              <a:defRPr/>
            </a:pPr>
            <a:r>
              <a:rPr lang="en-US" sz="3200" smtClean="0">
                <a:solidFill>
                  <a:schemeClr val="hlink"/>
                </a:solidFill>
              </a:rPr>
              <a:t>General Operating Guidelines:</a:t>
            </a:r>
            <a:r>
              <a:rPr lang="en-US" sz="4000" smtClean="0">
                <a:solidFill>
                  <a:schemeClr val="hlink"/>
                </a:solidFill>
              </a:rPr>
              <a:t> </a:t>
            </a:r>
            <a:br>
              <a:rPr lang="en-US" sz="4000" smtClean="0">
                <a:solidFill>
                  <a:schemeClr val="hlink"/>
                </a:solidFill>
              </a:rPr>
            </a:br>
            <a:r>
              <a:rPr lang="en-US" sz="4000" smtClean="0">
                <a:solidFill>
                  <a:schemeClr val="hlink"/>
                </a:solidFill>
              </a:rPr>
              <a:t> </a:t>
            </a:r>
            <a:r>
              <a:rPr lang="en-US" smtClean="0">
                <a:solidFill>
                  <a:schemeClr val="hlink"/>
                </a:solidFill>
              </a:rPr>
              <a:t>Know the Trail and Stay on It</a:t>
            </a:r>
          </a:p>
        </p:txBody>
      </p:sp>
      <p:sp>
        <p:nvSpPr>
          <p:cNvPr id="557059" name="Rectangle 3"/>
          <p:cNvSpPr>
            <a:spLocks noGrp="1" noChangeArrowheads="1"/>
          </p:cNvSpPr>
          <p:nvPr>
            <p:ph type="body" sz="half" idx="3"/>
          </p:nvPr>
        </p:nvSpPr>
        <p:spPr>
          <a:xfrm>
            <a:off x="457200" y="4495800"/>
            <a:ext cx="8229600" cy="1676400"/>
          </a:xfrm>
        </p:spPr>
        <p:txBody>
          <a:bodyPr/>
          <a:lstStyle/>
          <a:p>
            <a:pPr algn="ctr" eaLnBrk="1" hangingPunct="1">
              <a:lnSpc>
                <a:spcPct val="80000"/>
              </a:lnSpc>
              <a:buFont typeface="Wingdings" pitchFamily="2" charset="2"/>
              <a:buNone/>
              <a:defRPr/>
            </a:pPr>
            <a:r>
              <a:rPr lang="en-US" sz="3600" b="1" smtClean="0">
                <a:solidFill>
                  <a:schemeClr val="hlink"/>
                </a:solidFill>
              </a:rPr>
              <a:t>Don’t follow snowmobile tracks unless you’re </a:t>
            </a:r>
            <a:r>
              <a:rPr lang="en-US" sz="3600" b="1" u="sng" smtClean="0">
                <a:solidFill>
                  <a:schemeClr val="hlink"/>
                </a:solidFill>
              </a:rPr>
              <a:t>positive</a:t>
            </a:r>
            <a:r>
              <a:rPr lang="en-US" sz="3600" b="1" smtClean="0">
                <a:solidFill>
                  <a:schemeClr val="hlink"/>
                </a:solidFill>
              </a:rPr>
              <a:t> </a:t>
            </a:r>
          </a:p>
          <a:p>
            <a:pPr algn="ctr" eaLnBrk="1" hangingPunct="1">
              <a:lnSpc>
                <a:spcPct val="80000"/>
              </a:lnSpc>
              <a:buFont typeface="Wingdings" pitchFamily="2" charset="2"/>
              <a:buNone/>
              <a:defRPr/>
            </a:pPr>
            <a:r>
              <a:rPr lang="en-US" sz="3600" b="1" smtClean="0">
                <a:solidFill>
                  <a:schemeClr val="hlink"/>
                </a:solidFill>
              </a:rPr>
              <a:t>they’re on the trail!</a:t>
            </a:r>
          </a:p>
        </p:txBody>
      </p:sp>
      <p:pic>
        <p:nvPicPr>
          <p:cNvPr id="13317" name="Picture 4" descr="sled tracks"/>
          <p:cNvPicPr>
            <a:picLocks noGrp="1" noChangeAspect="1" noChangeArrowheads="1"/>
          </p:cNvPicPr>
          <p:nvPr>
            <p:ph sz="quarter" idx="1"/>
          </p:nvPr>
        </p:nvPicPr>
        <p:blipFill>
          <a:blip r:embed="rId3" cstate="screen"/>
          <a:srcRect/>
          <a:stretch>
            <a:fillRect/>
          </a:stretch>
        </p:blipFill>
        <p:spPr>
          <a:xfrm>
            <a:off x="304800" y="1676400"/>
            <a:ext cx="4191000" cy="2811463"/>
          </a:xfrm>
          <a:noFill/>
        </p:spPr>
      </p:pic>
      <p:sp>
        <p:nvSpPr>
          <p:cNvPr id="13318" name="WordArt 7"/>
          <p:cNvSpPr>
            <a:spLocks noChangeArrowheads="1" noChangeShapeType="1" noTextEdit="1"/>
          </p:cNvSpPr>
          <p:nvPr/>
        </p:nvSpPr>
        <p:spPr bwMode="auto">
          <a:xfrm>
            <a:off x="1143000" y="3886200"/>
            <a:ext cx="552450" cy="47625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0066CC"/>
                </a:solidFill>
                <a:effectLst>
                  <a:outerShdw dist="35921" dir="2700000" algn="ctr" rotWithShape="0">
                    <a:srgbClr val="990000"/>
                  </a:outerShdw>
                </a:effectLst>
                <a:latin typeface="Haettenschweiler"/>
              </a:rPr>
              <a:t>Yes</a:t>
            </a:r>
          </a:p>
        </p:txBody>
      </p:sp>
      <p:sp>
        <p:nvSpPr>
          <p:cNvPr id="13319" name="WordArt 8"/>
          <p:cNvSpPr>
            <a:spLocks noChangeArrowheads="1" noChangeShapeType="1" noTextEdit="1"/>
          </p:cNvSpPr>
          <p:nvPr/>
        </p:nvSpPr>
        <p:spPr bwMode="auto">
          <a:xfrm>
            <a:off x="3429000" y="3886200"/>
            <a:ext cx="371475" cy="47625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FF3300"/>
                </a:solidFill>
                <a:effectLst>
                  <a:outerShdw dist="35921" dir="2700000" algn="ctr" rotWithShape="0">
                    <a:srgbClr val="990000"/>
                  </a:outerShdw>
                </a:effectLst>
                <a:latin typeface="Haettenschweiler"/>
              </a:rPr>
              <a:t>No</a:t>
            </a:r>
          </a:p>
        </p:txBody>
      </p:sp>
      <p:sp>
        <p:nvSpPr>
          <p:cNvPr id="13320" name="Line 9"/>
          <p:cNvSpPr>
            <a:spLocks noChangeShapeType="1"/>
          </p:cNvSpPr>
          <p:nvPr/>
        </p:nvSpPr>
        <p:spPr bwMode="auto">
          <a:xfrm>
            <a:off x="2286000" y="3581400"/>
            <a:ext cx="0" cy="0"/>
          </a:xfrm>
          <a:prstGeom prst="line">
            <a:avLst/>
          </a:prstGeom>
          <a:noFill/>
          <a:ln w="9525">
            <a:solidFill>
              <a:schemeClr val="tx1"/>
            </a:solidFill>
            <a:round/>
            <a:headEnd/>
            <a:tailEnd type="triangle" w="med" len="med"/>
          </a:ln>
        </p:spPr>
        <p:txBody>
          <a:bodyPr/>
          <a:lstStyle/>
          <a:p>
            <a:endParaRPr lang="en-US"/>
          </a:p>
        </p:txBody>
      </p:sp>
      <p:sp>
        <p:nvSpPr>
          <p:cNvPr id="13321" name="Line 10"/>
          <p:cNvSpPr>
            <a:spLocks noChangeShapeType="1"/>
          </p:cNvSpPr>
          <p:nvPr/>
        </p:nvSpPr>
        <p:spPr bwMode="auto">
          <a:xfrm>
            <a:off x="2286000" y="3733800"/>
            <a:ext cx="0" cy="0"/>
          </a:xfrm>
          <a:prstGeom prst="line">
            <a:avLst/>
          </a:prstGeom>
          <a:noFill/>
          <a:ln w="9525">
            <a:solidFill>
              <a:schemeClr val="tx1"/>
            </a:solidFill>
            <a:round/>
            <a:headEnd/>
            <a:tailEnd type="triangle" w="med" len="med"/>
          </a:ln>
        </p:spPr>
        <p:txBody>
          <a:bodyPr/>
          <a:lstStyle/>
          <a:p>
            <a:endParaRPr lang="en-US"/>
          </a:p>
        </p:txBody>
      </p:sp>
      <p:sp>
        <p:nvSpPr>
          <p:cNvPr id="13322" name="AutoShape 11"/>
          <p:cNvSpPr>
            <a:spLocks noChangeArrowheads="1"/>
          </p:cNvSpPr>
          <p:nvPr/>
        </p:nvSpPr>
        <p:spPr bwMode="auto">
          <a:xfrm rot="-2798195">
            <a:off x="1929607" y="3709193"/>
            <a:ext cx="635000" cy="74613"/>
          </a:xfrm>
          <a:prstGeom prst="rightArrow">
            <a:avLst>
              <a:gd name="adj1" fmla="val 50000"/>
              <a:gd name="adj2" fmla="val 212765"/>
            </a:avLst>
          </a:prstGeom>
          <a:solidFill>
            <a:srgbClr val="0000FF"/>
          </a:solidFill>
          <a:ln w="76200">
            <a:solidFill>
              <a:srgbClr val="0000FF"/>
            </a:solidFill>
            <a:miter lim="800000"/>
            <a:headEnd/>
            <a:tailEnd/>
          </a:ln>
        </p:spPr>
        <p:txBody>
          <a:bodyPr wrap="none" anchor="ctr"/>
          <a:lstStyle/>
          <a:p>
            <a:endParaRPr lang="en-US"/>
          </a:p>
        </p:txBody>
      </p:sp>
      <p:sp>
        <p:nvSpPr>
          <p:cNvPr id="13323" name="AutoShape 12"/>
          <p:cNvSpPr>
            <a:spLocks noChangeArrowheads="1"/>
          </p:cNvSpPr>
          <p:nvPr/>
        </p:nvSpPr>
        <p:spPr bwMode="auto">
          <a:xfrm rot="-6916521">
            <a:off x="3758407" y="3937793"/>
            <a:ext cx="635000" cy="74613"/>
          </a:xfrm>
          <a:prstGeom prst="rightArrow">
            <a:avLst>
              <a:gd name="adj1" fmla="val 50000"/>
              <a:gd name="adj2" fmla="val 212765"/>
            </a:avLst>
          </a:prstGeom>
          <a:solidFill>
            <a:schemeClr val="bg1"/>
          </a:solidFill>
          <a:ln w="76200">
            <a:solidFill>
              <a:srgbClr val="FF3300"/>
            </a:solidFill>
            <a:miter lim="800000"/>
            <a:headEnd/>
            <a:tailEnd/>
          </a:ln>
        </p:spPr>
        <p:txBody>
          <a:bodyPr wrap="none" anchor="ctr"/>
          <a:lstStyle/>
          <a:p>
            <a:endParaRPr lang="en-US"/>
          </a:p>
        </p:txBody>
      </p:sp>
      <p:pic>
        <p:nvPicPr>
          <p:cNvPr id="13324" name="Picture 14" descr="HPIM3906"/>
          <p:cNvPicPr>
            <a:picLocks noGrp="1" noChangeAspect="1" noChangeArrowheads="1"/>
          </p:cNvPicPr>
          <p:nvPr>
            <p:ph sz="quarter" idx="2"/>
          </p:nvPr>
        </p:nvPicPr>
        <p:blipFill>
          <a:blip r:embed="rId4" cstate="screen"/>
          <a:srcRect/>
          <a:stretch>
            <a:fillRect/>
          </a:stretch>
        </p:blipFill>
        <p:spPr>
          <a:xfrm>
            <a:off x="4953000" y="1676400"/>
            <a:ext cx="3733800" cy="2795588"/>
          </a:xfrm>
          <a:noFill/>
        </p:spPr>
      </p:pic>
      <p:sp>
        <p:nvSpPr>
          <p:cNvPr id="13325" name="WordArt 15"/>
          <p:cNvSpPr>
            <a:spLocks noChangeArrowheads="1" noChangeShapeType="1" noTextEdit="1"/>
          </p:cNvSpPr>
          <p:nvPr/>
        </p:nvSpPr>
        <p:spPr bwMode="auto">
          <a:xfrm>
            <a:off x="5105400" y="3886200"/>
            <a:ext cx="552450" cy="47625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0066CC"/>
                </a:solidFill>
                <a:effectLst>
                  <a:outerShdw dist="35921" dir="2700000" algn="ctr" rotWithShape="0">
                    <a:srgbClr val="990000"/>
                  </a:outerShdw>
                </a:effectLst>
                <a:latin typeface="Haettenschweiler"/>
              </a:rPr>
              <a:t>Yes</a:t>
            </a:r>
          </a:p>
        </p:txBody>
      </p:sp>
      <p:sp>
        <p:nvSpPr>
          <p:cNvPr id="13326" name="AutoShape 16"/>
          <p:cNvSpPr>
            <a:spLocks noChangeArrowheads="1"/>
          </p:cNvSpPr>
          <p:nvPr/>
        </p:nvSpPr>
        <p:spPr bwMode="auto">
          <a:xfrm rot="-5400000">
            <a:off x="5206207" y="3175793"/>
            <a:ext cx="635000" cy="74613"/>
          </a:xfrm>
          <a:prstGeom prst="rightArrow">
            <a:avLst>
              <a:gd name="adj1" fmla="val 50000"/>
              <a:gd name="adj2" fmla="val 212765"/>
            </a:avLst>
          </a:prstGeom>
          <a:solidFill>
            <a:srgbClr val="0000FF"/>
          </a:solidFill>
          <a:ln w="76200">
            <a:solidFill>
              <a:srgbClr val="0000FF"/>
            </a:solidFill>
            <a:miter lim="800000"/>
            <a:headEnd/>
            <a:tailEnd/>
          </a:ln>
        </p:spPr>
        <p:txBody>
          <a:bodyPr wrap="none" anchor="ctr"/>
          <a:lstStyle/>
          <a:p>
            <a:endParaRPr lang="en-US"/>
          </a:p>
        </p:txBody>
      </p:sp>
      <p:sp>
        <p:nvSpPr>
          <p:cNvPr id="13327" name="WordArt 17"/>
          <p:cNvSpPr>
            <a:spLocks noChangeArrowheads="1" noChangeShapeType="1" noTextEdit="1"/>
          </p:cNvSpPr>
          <p:nvPr/>
        </p:nvSpPr>
        <p:spPr bwMode="auto">
          <a:xfrm>
            <a:off x="8001000" y="3810000"/>
            <a:ext cx="371475" cy="47625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FF3300"/>
                </a:solidFill>
                <a:effectLst>
                  <a:outerShdw dist="35921" dir="2700000" algn="ctr" rotWithShape="0">
                    <a:srgbClr val="990000"/>
                  </a:outerShdw>
                </a:effectLst>
                <a:latin typeface="Haettenschweiler"/>
              </a:rPr>
              <a:t>No</a:t>
            </a:r>
          </a:p>
        </p:txBody>
      </p:sp>
      <p:sp>
        <p:nvSpPr>
          <p:cNvPr id="13328" name="AutoShape 19"/>
          <p:cNvSpPr>
            <a:spLocks noChangeArrowheads="1"/>
          </p:cNvSpPr>
          <p:nvPr/>
        </p:nvSpPr>
        <p:spPr bwMode="auto">
          <a:xfrm rot="-8067261">
            <a:off x="7797007" y="3023393"/>
            <a:ext cx="635000" cy="74613"/>
          </a:xfrm>
          <a:prstGeom prst="rightArrow">
            <a:avLst>
              <a:gd name="adj1" fmla="val 50000"/>
              <a:gd name="adj2" fmla="val 212765"/>
            </a:avLst>
          </a:prstGeom>
          <a:solidFill>
            <a:schemeClr val="bg1"/>
          </a:solidFill>
          <a:ln w="76200">
            <a:solidFill>
              <a:srgbClr val="FF33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6"/>
          <p:cNvSpPr>
            <a:spLocks noGrp="1"/>
          </p:cNvSpPr>
          <p:nvPr>
            <p:ph type="ftr" sz="quarter" idx="12"/>
          </p:nvPr>
        </p:nvSpPr>
        <p:spPr>
          <a:noFill/>
        </p:spPr>
        <p:txBody>
          <a:bodyPr/>
          <a:lstStyle/>
          <a:p>
            <a:r>
              <a:rPr lang="en-US"/>
              <a:t>International Association of Snowmobile Administrators</a:t>
            </a:r>
          </a:p>
        </p:txBody>
      </p:sp>
      <p:sp>
        <p:nvSpPr>
          <p:cNvPr id="543746"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Cutting Tracks Across a Side Hill</a:t>
            </a:r>
            <a:endParaRPr lang="en-US" sz="4000" smtClean="0">
              <a:solidFill>
                <a:schemeClr val="hlink"/>
              </a:solidFill>
            </a:endParaRPr>
          </a:p>
        </p:txBody>
      </p:sp>
      <p:sp>
        <p:nvSpPr>
          <p:cNvPr id="543747" name="Rectangle 3"/>
          <p:cNvSpPr>
            <a:spLocks noGrp="1" noChangeArrowheads="1"/>
          </p:cNvSpPr>
          <p:nvPr>
            <p:ph type="body" sz="half" idx="1"/>
          </p:nvPr>
        </p:nvSpPr>
        <p:spPr>
          <a:xfrm>
            <a:off x="457200" y="1600200"/>
            <a:ext cx="3886200" cy="4724400"/>
          </a:xfrm>
        </p:spPr>
        <p:txBody>
          <a:bodyPr/>
          <a:lstStyle/>
          <a:p>
            <a:pPr eaLnBrk="1" hangingPunct="1">
              <a:lnSpc>
                <a:spcPct val="90000"/>
              </a:lnSpc>
              <a:defRPr/>
            </a:pPr>
            <a:r>
              <a:rPr lang="en-US" smtClean="0"/>
              <a:t>Start using a small amount of snow and use more and more snow as the tractor progresses.</a:t>
            </a:r>
          </a:p>
          <a:p>
            <a:pPr eaLnBrk="1" hangingPunct="1">
              <a:lnSpc>
                <a:spcPct val="90000"/>
              </a:lnSpc>
              <a:defRPr/>
            </a:pPr>
            <a:r>
              <a:rPr lang="en-US" smtClean="0"/>
              <a:t>Snow pushed downhill will broaden the path and provide greater safety.</a:t>
            </a:r>
          </a:p>
        </p:txBody>
      </p:sp>
      <p:pic>
        <p:nvPicPr>
          <p:cNvPr id="114693" name="Picture 5" descr="cuttingasidehill2"/>
          <p:cNvPicPr>
            <a:picLocks noGrp="1" noChangeAspect="1" noChangeArrowheads="1"/>
          </p:cNvPicPr>
          <p:nvPr>
            <p:ph sz="half" idx="2"/>
          </p:nvPr>
        </p:nvPicPr>
        <p:blipFill>
          <a:blip r:embed="rId3" cstate="screen"/>
          <a:srcRect/>
          <a:stretch>
            <a:fillRect/>
          </a:stretch>
        </p:blipFill>
        <p:spPr>
          <a:xfrm>
            <a:off x="4343400" y="2057400"/>
            <a:ext cx="4648200" cy="3486150"/>
          </a:xfr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6"/>
          <p:cNvSpPr>
            <a:spLocks noGrp="1"/>
          </p:cNvSpPr>
          <p:nvPr>
            <p:ph type="ftr" sz="quarter" idx="12"/>
          </p:nvPr>
        </p:nvSpPr>
        <p:spPr>
          <a:noFill/>
        </p:spPr>
        <p:txBody>
          <a:bodyPr/>
          <a:lstStyle/>
          <a:p>
            <a:r>
              <a:rPr lang="en-US"/>
              <a:t>International Association of Snowmobile Administrators</a:t>
            </a:r>
          </a:p>
        </p:txBody>
      </p:sp>
      <p:sp>
        <p:nvSpPr>
          <p:cNvPr id="300034"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Blade Use at Grooming Speed</a:t>
            </a:r>
            <a:endParaRPr lang="en-US" sz="4000" smtClean="0">
              <a:solidFill>
                <a:schemeClr val="hlink"/>
              </a:solidFill>
            </a:endParaRPr>
          </a:p>
        </p:txBody>
      </p:sp>
      <p:sp>
        <p:nvSpPr>
          <p:cNvPr id="300038" name="Rectangle 6"/>
          <p:cNvSpPr>
            <a:spLocks noGrp="1" noChangeArrowheads="1"/>
          </p:cNvSpPr>
          <p:nvPr>
            <p:ph type="body" sz="half" idx="1"/>
          </p:nvPr>
        </p:nvSpPr>
        <p:spPr>
          <a:xfrm>
            <a:off x="457200" y="1447800"/>
            <a:ext cx="8229600" cy="2438400"/>
          </a:xfrm>
        </p:spPr>
        <p:txBody>
          <a:bodyPr/>
          <a:lstStyle/>
          <a:p>
            <a:pPr eaLnBrk="1" hangingPunct="1">
              <a:lnSpc>
                <a:spcPct val="90000"/>
              </a:lnSpc>
              <a:defRPr/>
            </a:pPr>
            <a:r>
              <a:rPr lang="en-US" b="1" i="1" smtClean="0">
                <a:solidFill>
                  <a:schemeClr val="hlink"/>
                </a:solidFill>
              </a:rPr>
              <a:t>When using a drag:</a:t>
            </a:r>
            <a:r>
              <a:rPr lang="en-US" smtClean="0"/>
              <a:t> run with bottom of front blade set about </a:t>
            </a:r>
            <a:r>
              <a:rPr lang="en-US" b="1" smtClean="0">
                <a:solidFill>
                  <a:schemeClr val="hlink"/>
                </a:solidFill>
              </a:rPr>
              <a:t>4 inches </a:t>
            </a:r>
            <a:r>
              <a:rPr lang="en-US" sz="2800" b="1" smtClean="0">
                <a:solidFill>
                  <a:schemeClr val="hlink"/>
                </a:solidFill>
              </a:rPr>
              <a:t>(10 cm)</a:t>
            </a:r>
            <a:r>
              <a:rPr lang="en-US" b="1" smtClean="0">
                <a:solidFill>
                  <a:schemeClr val="hlink"/>
                </a:solidFill>
              </a:rPr>
              <a:t> above</a:t>
            </a:r>
            <a:r>
              <a:rPr lang="en-US" smtClean="0"/>
              <a:t> bottom of tracks – not at ground level and not up high.</a:t>
            </a:r>
          </a:p>
          <a:p>
            <a:pPr eaLnBrk="1" hangingPunct="1">
              <a:lnSpc>
                <a:spcPct val="90000"/>
              </a:lnSpc>
              <a:defRPr/>
            </a:pPr>
            <a:r>
              <a:rPr lang="en-US" smtClean="0"/>
              <a:t>This allows for day-lighting drifts and keeps blade safe from hitting a buried hazard.</a:t>
            </a:r>
          </a:p>
        </p:txBody>
      </p:sp>
      <p:pic>
        <p:nvPicPr>
          <p:cNvPr id="115717" name="Picture 8" descr="pb100_trail_420"/>
          <p:cNvPicPr>
            <a:picLocks noGrp="1" noChangeAspect="1" noChangeArrowheads="1"/>
          </p:cNvPicPr>
          <p:nvPr>
            <p:ph sz="half" idx="2"/>
          </p:nvPr>
        </p:nvPicPr>
        <p:blipFill>
          <a:blip r:embed="rId3" cstate="screen"/>
          <a:srcRect/>
          <a:stretch>
            <a:fillRect/>
          </a:stretch>
        </p:blipFill>
        <p:spPr>
          <a:xfrm>
            <a:off x="838200" y="3940175"/>
            <a:ext cx="7391400" cy="2393950"/>
          </a:xfrm>
          <a:noFill/>
        </p:spPr>
      </p:pic>
      <p:sp>
        <p:nvSpPr>
          <p:cNvPr id="115718" name="AutoShape 9"/>
          <p:cNvSpPr>
            <a:spLocks noChangeArrowheads="1"/>
          </p:cNvSpPr>
          <p:nvPr/>
        </p:nvSpPr>
        <p:spPr bwMode="auto">
          <a:xfrm rot="3492979">
            <a:off x="6705600" y="5715000"/>
            <a:ext cx="304800" cy="609600"/>
          </a:xfrm>
          <a:prstGeom prst="downArrow">
            <a:avLst>
              <a:gd name="adj1" fmla="val 50000"/>
              <a:gd name="adj2" fmla="val 50000"/>
            </a:avLst>
          </a:prstGeom>
          <a:solidFill>
            <a:schemeClr val="hlink"/>
          </a:solidFill>
          <a:ln w="9525">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6"/>
          <p:cNvSpPr>
            <a:spLocks noGrp="1"/>
          </p:cNvSpPr>
          <p:nvPr>
            <p:ph type="ftr" sz="quarter" idx="12"/>
          </p:nvPr>
        </p:nvSpPr>
        <p:spPr>
          <a:noFill/>
        </p:spPr>
        <p:txBody>
          <a:bodyPr/>
          <a:lstStyle/>
          <a:p>
            <a:r>
              <a:rPr lang="en-US"/>
              <a:t>International Association of Snowmobile Administrators</a:t>
            </a:r>
          </a:p>
        </p:txBody>
      </p:sp>
      <p:sp>
        <p:nvSpPr>
          <p:cNvPr id="304130"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Blade Use at Grooming Speed</a:t>
            </a:r>
            <a:endParaRPr lang="en-US" sz="4000" smtClean="0">
              <a:solidFill>
                <a:schemeClr val="hlink"/>
              </a:solidFill>
            </a:endParaRPr>
          </a:p>
        </p:txBody>
      </p:sp>
      <p:sp>
        <p:nvSpPr>
          <p:cNvPr id="304131" name="Rectangle 3"/>
          <p:cNvSpPr>
            <a:spLocks noGrp="1" noChangeArrowheads="1"/>
          </p:cNvSpPr>
          <p:nvPr>
            <p:ph type="body" sz="half" idx="1"/>
          </p:nvPr>
        </p:nvSpPr>
        <p:spPr>
          <a:xfrm>
            <a:off x="457200" y="1981200"/>
            <a:ext cx="4038600" cy="4144963"/>
          </a:xfrm>
        </p:spPr>
        <p:txBody>
          <a:bodyPr/>
          <a:lstStyle/>
          <a:p>
            <a:pPr eaLnBrk="1" hangingPunct="1">
              <a:defRPr/>
            </a:pPr>
            <a:r>
              <a:rPr lang="en-US" sz="3600" smtClean="0"/>
              <a:t>Watch </a:t>
            </a:r>
            <a:r>
              <a:rPr lang="en-US" sz="3600" b="1" i="1" smtClean="0">
                <a:solidFill>
                  <a:schemeClr val="hlink"/>
                </a:solidFill>
              </a:rPr>
              <a:t>behind</a:t>
            </a:r>
            <a:r>
              <a:rPr lang="en-US" sz="3600" smtClean="0"/>
              <a:t> the front blade to monitor the blade height in relation to bottom of the tracks.</a:t>
            </a:r>
          </a:p>
        </p:txBody>
      </p:sp>
      <p:pic>
        <p:nvPicPr>
          <p:cNvPr id="116741" name="Picture 6" descr="HPIM1185"/>
          <p:cNvPicPr>
            <a:picLocks noGrp="1" noChangeAspect="1" noChangeArrowheads="1"/>
          </p:cNvPicPr>
          <p:nvPr>
            <p:ph sz="half" idx="2"/>
          </p:nvPr>
        </p:nvPicPr>
        <p:blipFill>
          <a:blip r:embed="rId3" cstate="screen"/>
          <a:srcRect/>
          <a:stretch>
            <a:fillRect/>
          </a:stretch>
        </p:blipFill>
        <p:spPr>
          <a:xfrm>
            <a:off x="4572000" y="2179638"/>
            <a:ext cx="4343400" cy="3251200"/>
          </a:xfrm>
          <a:noFill/>
          <a:ln>
            <a:solidFill>
              <a:srgbClr val="000000"/>
            </a:solidFill>
          </a:ln>
        </p:spPr>
      </p:pic>
      <p:sp>
        <p:nvSpPr>
          <p:cNvPr id="116742" name="AutoShape 7"/>
          <p:cNvSpPr>
            <a:spLocks noChangeArrowheads="1"/>
          </p:cNvSpPr>
          <p:nvPr/>
        </p:nvSpPr>
        <p:spPr bwMode="auto">
          <a:xfrm>
            <a:off x="6553200" y="4343400"/>
            <a:ext cx="304800" cy="838200"/>
          </a:xfrm>
          <a:prstGeom prst="downArrow">
            <a:avLst>
              <a:gd name="adj1" fmla="val 50000"/>
              <a:gd name="adj2" fmla="val 68750"/>
            </a:avLst>
          </a:prstGeom>
          <a:solidFill>
            <a:schemeClr val="hlink"/>
          </a:solidFill>
          <a:ln w="9525">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6"/>
          <p:cNvSpPr>
            <a:spLocks noGrp="1"/>
          </p:cNvSpPr>
          <p:nvPr>
            <p:ph type="ftr" sz="quarter" idx="12"/>
          </p:nvPr>
        </p:nvSpPr>
        <p:spPr>
          <a:noFill/>
        </p:spPr>
        <p:txBody>
          <a:bodyPr/>
          <a:lstStyle/>
          <a:p>
            <a:r>
              <a:rPr lang="en-US"/>
              <a:t>International Association of Snowmobile Administrators</a:t>
            </a:r>
          </a:p>
        </p:txBody>
      </p:sp>
      <p:sp>
        <p:nvSpPr>
          <p:cNvPr id="307202"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Blade Use at Grooming Speed</a:t>
            </a:r>
            <a:endParaRPr lang="en-US" sz="4000" smtClean="0">
              <a:solidFill>
                <a:schemeClr val="hlink"/>
              </a:solidFill>
            </a:endParaRPr>
          </a:p>
        </p:txBody>
      </p:sp>
      <p:sp>
        <p:nvSpPr>
          <p:cNvPr id="307203" name="Rectangle 3"/>
          <p:cNvSpPr>
            <a:spLocks noGrp="1" noChangeArrowheads="1"/>
          </p:cNvSpPr>
          <p:nvPr>
            <p:ph type="body" sz="half" idx="1"/>
          </p:nvPr>
        </p:nvSpPr>
        <p:spPr/>
        <p:txBody>
          <a:bodyPr/>
          <a:lstStyle/>
          <a:p>
            <a:pPr eaLnBrk="1" hangingPunct="1">
              <a:defRPr/>
            </a:pPr>
            <a:r>
              <a:rPr lang="en-US" sz="3600" smtClean="0"/>
              <a:t>If there is a need to use the blade for heavy dozing or for building trail across a drifted side slope – </a:t>
            </a:r>
            <a:r>
              <a:rPr lang="en-US" sz="3600" b="1" i="1" smtClean="0">
                <a:solidFill>
                  <a:schemeClr val="hlink"/>
                </a:solidFill>
              </a:rPr>
              <a:t>slow down and operate with caution.</a:t>
            </a:r>
          </a:p>
        </p:txBody>
      </p:sp>
      <p:pic>
        <p:nvPicPr>
          <p:cNvPr id="117765" name="Picture 6" descr="blade1"/>
          <p:cNvPicPr>
            <a:picLocks noGrp="1" noChangeAspect="1" noChangeArrowheads="1"/>
          </p:cNvPicPr>
          <p:nvPr>
            <p:ph sz="half" idx="2"/>
          </p:nvPr>
        </p:nvPicPr>
        <p:blipFill>
          <a:blip r:embed="rId3" cstate="screen"/>
          <a:srcRect/>
          <a:stretch>
            <a:fillRect/>
          </a:stretch>
        </p:blipFill>
        <p:spPr>
          <a:xfrm>
            <a:off x="4648200" y="2057400"/>
            <a:ext cx="4191000" cy="3214688"/>
          </a:xfrm>
          <a:noFill/>
          <a:ln>
            <a:solidFill>
              <a:srgbClr val="000000"/>
            </a:solidFill>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6"/>
          <p:cNvSpPr>
            <a:spLocks noGrp="1"/>
          </p:cNvSpPr>
          <p:nvPr>
            <p:ph type="ftr" sz="quarter" idx="12"/>
          </p:nvPr>
        </p:nvSpPr>
        <p:spPr>
          <a:noFill/>
        </p:spPr>
        <p:txBody>
          <a:bodyPr/>
          <a:lstStyle/>
          <a:p>
            <a:r>
              <a:rPr lang="en-US"/>
              <a:t>International Association of Snowmobile Administrators</a:t>
            </a:r>
          </a:p>
        </p:txBody>
      </p:sp>
      <p:sp>
        <p:nvSpPr>
          <p:cNvPr id="309250"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Blade Use at Grooming Speed</a:t>
            </a:r>
            <a:endParaRPr lang="en-US" sz="4000" smtClean="0">
              <a:solidFill>
                <a:schemeClr val="hlink"/>
              </a:solidFill>
            </a:endParaRPr>
          </a:p>
        </p:txBody>
      </p:sp>
      <p:sp>
        <p:nvSpPr>
          <p:cNvPr id="309251" name="Rectangle 3"/>
          <p:cNvSpPr>
            <a:spLocks noGrp="1" noChangeArrowheads="1"/>
          </p:cNvSpPr>
          <p:nvPr>
            <p:ph type="body" sz="half" idx="1"/>
          </p:nvPr>
        </p:nvSpPr>
        <p:spPr/>
        <p:txBody>
          <a:bodyPr/>
          <a:lstStyle/>
          <a:p>
            <a:pPr eaLnBrk="1" hangingPunct="1">
              <a:lnSpc>
                <a:spcPct val="90000"/>
              </a:lnSpc>
              <a:defRPr/>
            </a:pPr>
            <a:r>
              <a:rPr lang="en-US" b="1" i="1" smtClean="0">
                <a:solidFill>
                  <a:schemeClr val="hlink"/>
                </a:solidFill>
              </a:rPr>
              <a:t>When using a tiller: </a:t>
            </a:r>
            <a:r>
              <a:rPr lang="en-US" smtClean="0"/>
              <a:t>blade should always have snow in it since it needs to cut away moguls and feed snow to the tiller for processing. It is very important to know the trail route and the snow depth.</a:t>
            </a:r>
          </a:p>
        </p:txBody>
      </p:sp>
      <p:pic>
        <p:nvPicPr>
          <p:cNvPr id="118789" name="Picture 12" descr="PB"/>
          <p:cNvPicPr>
            <a:picLocks noGrp="1" noChangeAspect="1" noChangeArrowheads="1"/>
          </p:cNvPicPr>
          <p:nvPr>
            <p:ph sz="half" idx="2"/>
          </p:nvPr>
        </p:nvPicPr>
        <p:blipFill>
          <a:blip r:embed="rId3" cstate="screen"/>
          <a:srcRect/>
          <a:stretch>
            <a:fillRect/>
          </a:stretch>
        </p:blipFill>
        <p:spPr>
          <a:xfrm>
            <a:off x="4572000" y="2209800"/>
            <a:ext cx="4419600" cy="3105150"/>
          </a:xfr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6"/>
          <p:cNvSpPr>
            <a:spLocks noGrp="1"/>
          </p:cNvSpPr>
          <p:nvPr>
            <p:ph type="ftr" sz="quarter" idx="12"/>
          </p:nvPr>
        </p:nvSpPr>
        <p:spPr>
          <a:noFill/>
        </p:spPr>
        <p:txBody>
          <a:bodyPr/>
          <a:lstStyle/>
          <a:p>
            <a:r>
              <a:rPr lang="en-US"/>
              <a:t>International Association of Snowmobile Administrators</a:t>
            </a:r>
          </a:p>
        </p:txBody>
      </p:sp>
      <p:sp>
        <p:nvSpPr>
          <p:cNvPr id="311298"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Blade Use at Grooming Speed</a:t>
            </a:r>
            <a:endParaRPr lang="en-US" sz="4000" smtClean="0">
              <a:solidFill>
                <a:schemeClr val="hlink"/>
              </a:solidFill>
            </a:endParaRPr>
          </a:p>
        </p:txBody>
      </p:sp>
      <p:sp>
        <p:nvSpPr>
          <p:cNvPr id="311299" name="Rectangle 3"/>
          <p:cNvSpPr>
            <a:spLocks noGrp="1" noChangeArrowheads="1"/>
          </p:cNvSpPr>
          <p:nvPr>
            <p:ph type="body" sz="half" idx="1"/>
          </p:nvPr>
        </p:nvSpPr>
        <p:spPr>
          <a:xfrm>
            <a:off x="457200" y="1600200"/>
            <a:ext cx="8229600" cy="1828800"/>
          </a:xfrm>
        </p:spPr>
        <p:txBody>
          <a:bodyPr/>
          <a:lstStyle/>
          <a:p>
            <a:pPr eaLnBrk="1" hangingPunct="1">
              <a:buFont typeface="Wingdings" pitchFamily="2" charset="2"/>
              <a:buNone/>
              <a:defRPr/>
            </a:pPr>
            <a:r>
              <a:rPr lang="en-US" sz="3600" smtClean="0"/>
              <a:t>   If snowfall is low or you are uncertain about trail location or potential hazards – </a:t>
            </a:r>
            <a:r>
              <a:rPr lang="en-US" sz="3600" b="1" i="1" smtClean="0">
                <a:solidFill>
                  <a:schemeClr val="hlink"/>
                </a:solidFill>
              </a:rPr>
              <a:t>slow down and operate with caution.</a:t>
            </a:r>
            <a:r>
              <a:rPr lang="en-US" sz="3600" smtClean="0"/>
              <a:t> </a:t>
            </a:r>
          </a:p>
        </p:txBody>
      </p:sp>
      <p:pic>
        <p:nvPicPr>
          <p:cNvPr id="119813" name="Picture 6" descr="dozer2"/>
          <p:cNvPicPr>
            <a:picLocks noGrp="1" noChangeAspect="1" noChangeArrowheads="1"/>
          </p:cNvPicPr>
          <p:nvPr>
            <p:ph sz="half" idx="2"/>
          </p:nvPr>
        </p:nvPicPr>
        <p:blipFill>
          <a:blip r:embed="rId3" cstate="screen"/>
          <a:srcRect/>
          <a:stretch>
            <a:fillRect/>
          </a:stretch>
        </p:blipFill>
        <p:spPr>
          <a:xfrm>
            <a:off x="2057400" y="3429000"/>
            <a:ext cx="5029200" cy="2900363"/>
          </a:xfr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6"/>
          <p:cNvSpPr>
            <a:spLocks noGrp="1"/>
          </p:cNvSpPr>
          <p:nvPr>
            <p:ph type="ftr" sz="quarter" idx="12"/>
          </p:nvPr>
        </p:nvSpPr>
        <p:spPr>
          <a:noFill/>
        </p:spPr>
        <p:txBody>
          <a:bodyPr/>
          <a:lstStyle/>
          <a:p>
            <a:r>
              <a:rPr lang="en-US"/>
              <a:t>International Association of Snowmobile Administrators</a:t>
            </a:r>
          </a:p>
        </p:txBody>
      </p:sp>
      <p:sp>
        <p:nvSpPr>
          <p:cNvPr id="313346"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Blade Use at Grooming Speed</a:t>
            </a:r>
            <a:endParaRPr lang="en-US" sz="4000" smtClean="0">
              <a:solidFill>
                <a:schemeClr val="hlink"/>
              </a:solidFill>
            </a:endParaRPr>
          </a:p>
        </p:txBody>
      </p:sp>
      <p:sp>
        <p:nvSpPr>
          <p:cNvPr id="313347" name="Rectangle 3"/>
          <p:cNvSpPr>
            <a:spLocks noGrp="1" noChangeArrowheads="1"/>
          </p:cNvSpPr>
          <p:nvPr>
            <p:ph type="body" sz="half" idx="1"/>
          </p:nvPr>
        </p:nvSpPr>
        <p:spPr>
          <a:xfrm>
            <a:off x="304800" y="1600200"/>
            <a:ext cx="4876800" cy="4525963"/>
          </a:xfrm>
        </p:spPr>
        <p:txBody>
          <a:bodyPr/>
          <a:lstStyle/>
          <a:p>
            <a:pPr eaLnBrk="1" hangingPunct="1">
              <a:defRPr/>
            </a:pPr>
            <a:r>
              <a:rPr lang="en-US" sz="2800" smtClean="0"/>
              <a:t>To flatten low moguls or ripples – drive with blade in “float” position (blade is open with its own weight on ground and no hydraulic down pressure).</a:t>
            </a:r>
          </a:p>
          <a:p>
            <a:pPr eaLnBrk="1" hangingPunct="1">
              <a:defRPr/>
            </a:pPr>
            <a:r>
              <a:rPr lang="en-US" sz="2800" smtClean="0"/>
              <a:t>Approach larger moguls at about ½ the mogul height (not in float) so snow falls forward into dip behind the mogul.</a:t>
            </a:r>
          </a:p>
        </p:txBody>
      </p:sp>
      <p:pic>
        <p:nvPicPr>
          <p:cNvPr id="120837" name="Picture 7" descr="takingabreak"/>
          <p:cNvPicPr>
            <a:picLocks noGrp="1" noChangeAspect="1" noChangeArrowheads="1"/>
          </p:cNvPicPr>
          <p:nvPr>
            <p:ph sz="half" idx="2"/>
          </p:nvPr>
        </p:nvPicPr>
        <p:blipFill>
          <a:blip r:embed="rId3" cstate="screen"/>
          <a:srcRect/>
          <a:stretch>
            <a:fillRect/>
          </a:stretch>
        </p:blipFill>
        <p:spPr>
          <a:xfrm>
            <a:off x="5257800" y="2362200"/>
            <a:ext cx="3733800" cy="2420938"/>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6"/>
          <p:cNvSpPr>
            <a:spLocks noGrp="1"/>
          </p:cNvSpPr>
          <p:nvPr>
            <p:ph type="ftr" sz="quarter" idx="12"/>
          </p:nvPr>
        </p:nvSpPr>
        <p:spPr>
          <a:noFill/>
        </p:spPr>
        <p:txBody>
          <a:bodyPr/>
          <a:lstStyle/>
          <a:p>
            <a:r>
              <a:rPr lang="en-US"/>
              <a:t>International Association of Snowmobile Administrators</a:t>
            </a:r>
          </a:p>
        </p:txBody>
      </p:sp>
      <p:sp>
        <p:nvSpPr>
          <p:cNvPr id="317442" name="Rectangle 2"/>
          <p:cNvSpPr>
            <a:spLocks noGrp="1" noRot="1" noChangeArrowheads="1"/>
          </p:cNvSpPr>
          <p:nvPr>
            <p:ph type="title"/>
          </p:nvPr>
        </p:nvSpPr>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Blade Use at Grooming Speed</a:t>
            </a:r>
            <a:endParaRPr lang="en-US" sz="4000" smtClean="0">
              <a:solidFill>
                <a:schemeClr val="hlink"/>
              </a:solidFill>
            </a:endParaRPr>
          </a:p>
        </p:txBody>
      </p:sp>
      <p:sp>
        <p:nvSpPr>
          <p:cNvPr id="317443" name="Rectangle 3"/>
          <p:cNvSpPr>
            <a:spLocks noGrp="1" noChangeArrowheads="1"/>
          </p:cNvSpPr>
          <p:nvPr>
            <p:ph type="body" sz="half" idx="1"/>
          </p:nvPr>
        </p:nvSpPr>
        <p:spPr/>
        <p:txBody>
          <a:bodyPr/>
          <a:lstStyle/>
          <a:p>
            <a:pPr eaLnBrk="1" hangingPunct="1">
              <a:defRPr/>
            </a:pPr>
            <a:r>
              <a:rPr lang="en-US" smtClean="0"/>
              <a:t>Use </a:t>
            </a:r>
            <a:r>
              <a:rPr lang="en-US" b="1" smtClean="0">
                <a:solidFill>
                  <a:schemeClr val="hlink"/>
                </a:solidFill>
              </a:rPr>
              <a:t>“tilt”</a:t>
            </a:r>
            <a:r>
              <a:rPr lang="en-US" smtClean="0"/>
              <a:t> cylinder to set cutting height rather than “up” and “down” since “up/down” can contribute to a rough or undulating finished surface.</a:t>
            </a:r>
          </a:p>
        </p:txBody>
      </p:sp>
      <p:pic>
        <p:nvPicPr>
          <p:cNvPr id="121861" name="Picture 6" descr="HPIM3808"/>
          <p:cNvPicPr>
            <a:picLocks noGrp="1" noChangeAspect="1" noChangeArrowheads="1"/>
          </p:cNvPicPr>
          <p:nvPr>
            <p:ph sz="half" idx="2"/>
          </p:nvPr>
        </p:nvPicPr>
        <p:blipFill>
          <a:blip r:embed="rId3" cstate="screen"/>
          <a:srcRect/>
          <a:stretch>
            <a:fillRect/>
          </a:stretch>
        </p:blipFill>
        <p:spPr>
          <a:xfrm>
            <a:off x="4572000" y="2057400"/>
            <a:ext cx="4343400" cy="3251200"/>
          </a:xfr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5"/>
          <p:cNvSpPr>
            <a:spLocks noGrp="1"/>
          </p:cNvSpPr>
          <p:nvPr>
            <p:ph type="ftr" sz="quarter" idx="12"/>
          </p:nvPr>
        </p:nvSpPr>
        <p:spPr>
          <a:noFill/>
        </p:spPr>
        <p:txBody>
          <a:bodyPr/>
          <a:lstStyle/>
          <a:p>
            <a:r>
              <a:rPr lang="en-US"/>
              <a:t>International Association of Snowmobile Administrators</a:t>
            </a:r>
          </a:p>
        </p:txBody>
      </p:sp>
      <p:sp>
        <p:nvSpPr>
          <p:cNvPr id="319490" name="Rectangle 2"/>
          <p:cNvSpPr>
            <a:spLocks noGrp="1" noRot="1" noChangeArrowheads="1"/>
          </p:cNvSpPr>
          <p:nvPr>
            <p:ph type="title"/>
          </p:nvPr>
        </p:nvSpPr>
        <p:spPr>
          <a:xfrm>
            <a:off x="457200" y="274638"/>
            <a:ext cx="8229600" cy="2163762"/>
          </a:xfrm>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t>
            </a:r>
            <a:br>
              <a:rPr lang="en-US" sz="4000" smtClean="0">
                <a:solidFill>
                  <a:schemeClr val="hlink"/>
                </a:solidFill>
              </a:rPr>
            </a:br>
            <a:r>
              <a:rPr lang="en-US" smtClean="0">
                <a:solidFill>
                  <a:schemeClr val="hlink"/>
                </a:solidFill>
              </a:rPr>
              <a:t>Using Front Blade to </a:t>
            </a:r>
            <a:br>
              <a:rPr lang="en-US" smtClean="0">
                <a:solidFill>
                  <a:schemeClr val="hlink"/>
                </a:solidFill>
              </a:rPr>
            </a:br>
            <a:r>
              <a:rPr lang="en-US" smtClean="0">
                <a:solidFill>
                  <a:schemeClr val="hlink"/>
                </a:solidFill>
              </a:rPr>
              <a:t>Assist with Climbing</a:t>
            </a:r>
            <a:endParaRPr lang="en-US" sz="4000" smtClean="0">
              <a:solidFill>
                <a:schemeClr val="hlink"/>
              </a:solidFill>
            </a:endParaRPr>
          </a:p>
        </p:txBody>
      </p:sp>
      <p:sp>
        <p:nvSpPr>
          <p:cNvPr id="319491" name="Rectangle 3"/>
          <p:cNvSpPr>
            <a:spLocks noGrp="1" noChangeArrowheads="1"/>
          </p:cNvSpPr>
          <p:nvPr>
            <p:ph type="body" idx="1"/>
          </p:nvPr>
        </p:nvSpPr>
        <p:spPr>
          <a:xfrm>
            <a:off x="457200" y="2514600"/>
            <a:ext cx="8229600" cy="3611563"/>
          </a:xfrm>
        </p:spPr>
        <p:txBody>
          <a:bodyPr/>
          <a:lstStyle/>
          <a:p>
            <a:pPr eaLnBrk="1" hangingPunct="1">
              <a:defRPr/>
            </a:pPr>
            <a:r>
              <a:rPr lang="en-US" sz="3600" smtClean="0"/>
              <a:t>When working fresh deep snowfall, blade can be important to obtaining good weight distribution – particularly if using a tiller.</a:t>
            </a:r>
          </a:p>
          <a:p>
            <a:pPr eaLnBrk="1" hangingPunct="1">
              <a:defRPr/>
            </a:pPr>
            <a:r>
              <a:rPr lang="en-US" sz="3600" smtClean="0"/>
              <a:t>Also important to obtaining good contact pressure on the snow with groomer.</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5"/>
          <p:cNvSpPr>
            <a:spLocks noGrp="1"/>
          </p:cNvSpPr>
          <p:nvPr>
            <p:ph type="ftr" sz="quarter" idx="12"/>
          </p:nvPr>
        </p:nvSpPr>
        <p:spPr>
          <a:noFill/>
        </p:spPr>
        <p:txBody>
          <a:bodyPr/>
          <a:lstStyle/>
          <a:p>
            <a:r>
              <a:rPr lang="en-US"/>
              <a:t>International Association of Snowmobile Administrators</a:t>
            </a:r>
          </a:p>
        </p:txBody>
      </p:sp>
      <p:sp>
        <p:nvSpPr>
          <p:cNvPr id="322562" name="Rectangle 2"/>
          <p:cNvSpPr>
            <a:spLocks noGrp="1" noRot="1" noChangeArrowheads="1"/>
          </p:cNvSpPr>
          <p:nvPr>
            <p:ph type="title"/>
          </p:nvPr>
        </p:nvSpPr>
        <p:spPr>
          <a:xfrm>
            <a:off x="457200" y="274638"/>
            <a:ext cx="8229600" cy="1858962"/>
          </a:xfrm>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Using Front Blade to </a:t>
            </a:r>
            <a:br>
              <a:rPr lang="en-US" smtClean="0">
                <a:solidFill>
                  <a:schemeClr val="hlink"/>
                </a:solidFill>
              </a:rPr>
            </a:br>
            <a:r>
              <a:rPr lang="en-US" smtClean="0">
                <a:solidFill>
                  <a:schemeClr val="hlink"/>
                </a:solidFill>
              </a:rPr>
              <a:t>Assist with Climbing</a:t>
            </a:r>
            <a:endParaRPr lang="en-US" sz="4000" smtClean="0">
              <a:solidFill>
                <a:schemeClr val="hlink"/>
              </a:solidFill>
            </a:endParaRPr>
          </a:p>
        </p:txBody>
      </p:sp>
      <p:sp>
        <p:nvSpPr>
          <p:cNvPr id="322563" name="Rectangle 3"/>
          <p:cNvSpPr>
            <a:spLocks noGrp="1" noChangeArrowheads="1"/>
          </p:cNvSpPr>
          <p:nvPr>
            <p:ph type="body" idx="1"/>
          </p:nvPr>
        </p:nvSpPr>
        <p:spPr>
          <a:xfrm>
            <a:off x="457200" y="2209800"/>
            <a:ext cx="8229600" cy="4191000"/>
          </a:xfrm>
        </p:spPr>
        <p:txBody>
          <a:bodyPr/>
          <a:lstStyle/>
          <a:p>
            <a:pPr algn="ctr" eaLnBrk="1" hangingPunct="1">
              <a:buFont typeface="Wingdings" pitchFamily="2" charset="2"/>
              <a:buNone/>
              <a:defRPr/>
            </a:pPr>
            <a:r>
              <a:rPr lang="en-US" sz="3600" b="1" smtClean="0"/>
              <a:t>When climbing steep slopes and operator stops just </a:t>
            </a:r>
            <a:r>
              <a:rPr lang="en-US" sz="3600" b="1" i="1" smtClean="0">
                <a:solidFill>
                  <a:schemeClr val="hlink"/>
                </a:solidFill>
              </a:rPr>
              <a:t>before</a:t>
            </a:r>
            <a:r>
              <a:rPr lang="en-US" sz="3600" b="1" smtClean="0"/>
              <a:t> unit digs itself in:</a:t>
            </a:r>
          </a:p>
          <a:p>
            <a:pPr eaLnBrk="1" hangingPunct="1">
              <a:defRPr/>
            </a:pPr>
            <a:r>
              <a:rPr lang="en-US" sz="3600" smtClean="0"/>
              <a:t>Drive backwards with blade lowered to help smooth out the step.</a:t>
            </a:r>
          </a:p>
          <a:p>
            <a:pPr eaLnBrk="1" hangingPunct="1">
              <a:defRPr/>
            </a:pPr>
            <a:r>
              <a:rPr lang="en-US" sz="3600" smtClean="0"/>
              <a:t>Start again with blade raised and you can typically get a little further; stop before the unit digs itself in and then repeat.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5"/>
          <p:cNvSpPr>
            <a:spLocks noGrp="1"/>
          </p:cNvSpPr>
          <p:nvPr>
            <p:ph type="ftr" sz="quarter" idx="12"/>
          </p:nvPr>
        </p:nvSpPr>
        <p:spPr>
          <a:noFill/>
        </p:spPr>
        <p:txBody>
          <a:bodyPr/>
          <a:lstStyle/>
          <a:p>
            <a:r>
              <a:rPr lang="en-US"/>
              <a:t>International Association of Snowmobile Administrators</a:t>
            </a:r>
          </a:p>
        </p:txBody>
      </p:sp>
      <p:sp>
        <p:nvSpPr>
          <p:cNvPr id="79874"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General Operating Guidelines:</a:t>
            </a:r>
          </a:p>
        </p:txBody>
      </p:sp>
      <p:sp>
        <p:nvSpPr>
          <p:cNvPr id="79875" name="Rectangle 3"/>
          <p:cNvSpPr>
            <a:spLocks noGrp="1" noChangeArrowheads="1"/>
          </p:cNvSpPr>
          <p:nvPr>
            <p:ph type="body" idx="1"/>
          </p:nvPr>
        </p:nvSpPr>
        <p:spPr>
          <a:xfrm>
            <a:off x="457200" y="990600"/>
            <a:ext cx="8229600" cy="5029200"/>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Shut Down in Poor Visibility</a:t>
            </a:r>
            <a:endParaRPr lang="en-US" sz="4400" b="1" smtClean="0"/>
          </a:p>
          <a:p>
            <a:pPr eaLnBrk="1" hangingPunct="1">
              <a:defRPr/>
            </a:pPr>
            <a:r>
              <a:rPr lang="en-US" sz="3600" smtClean="0"/>
              <a:t>It may become necessary to shut down on the trail because of poor visibility caused by high winds, heavy snowfall, or fog.</a:t>
            </a:r>
          </a:p>
          <a:p>
            <a:pPr eaLnBrk="1" hangingPunct="1">
              <a:defRPr/>
            </a:pPr>
            <a:r>
              <a:rPr lang="en-US" sz="3600" smtClean="0"/>
              <a:t>Stop the groomer right where it is and leave all lights on with engine idling; also advise the grooming manager of your situation.</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5"/>
          <p:cNvSpPr>
            <a:spLocks noGrp="1"/>
          </p:cNvSpPr>
          <p:nvPr>
            <p:ph type="ftr" sz="quarter" idx="12"/>
          </p:nvPr>
        </p:nvSpPr>
        <p:spPr>
          <a:noFill/>
        </p:spPr>
        <p:txBody>
          <a:bodyPr/>
          <a:lstStyle/>
          <a:p>
            <a:r>
              <a:rPr lang="en-US"/>
              <a:t>International Association of Snowmobile Administrators</a:t>
            </a:r>
          </a:p>
        </p:txBody>
      </p:sp>
      <p:sp>
        <p:nvSpPr>
          <p:cNvPr id="324610" name="Rectangle 2"/>
          <p:cNvSpPr>
            <a:spLocks noGrp="1" noRot="1" noChangeArrowheads="1"/>
          </p:cNvSpPr>
          <p:nvPr>
            <p:ph type="title"/>
          </p:nvPr>
        </p:nvSpPr>
        <p:spPr>
          <a:xfrm>
            <a:off x="457200" y="274638"/>
            <a:ext cx="8229600" cy="1858962"/>
          </a:xfrm>
        </p:spPr>
        <p:txBody>
          <a:bodyPr/>
          <a:lstStyle/>
          <a:p>
            <a:pPr eaLnBrk="1" hangingPunct="1">
              <a:defRPr/>
            </a:pPr>
            <a:r>
              <a:rPr lang="en-US" sz="3200" smtClean="0">
                <a:solidFill>
                  <a:schemeClr val="hlink"/>
                </a:solidFill>
              </a:rPr>
              <a:t>Proper Use of the Front Blade</a:t>
            </a:r>
            <a:r>
              <a:rPr lang="en-US" sz="4000" smtClean="0">
                <a:solidFill>
                  <a:schemeClr val="hlink"/>
                </a:solidFill>
              </a:rPr>
              <a:t/>
            </a:r>
            <a:br>
              <a:rPr lang="en-US" sz="4000" smtClean="0">
                <a:solidFill>
                  <a:schemeClr val="hlink"/>
                </a:solidFill>
              </a:rPr>
            </a:br>
            <a:r>
              <a:rPr lang="en-US" smtClean="0">
                <a:solidFill>
                  <a:schemeClr val="hlink"/>
                </a:solidFill>
              </a:rPr>
              <a:t>Using Front Blade to </a:t>
            </a:r>
            <a:br>
              <a:rPr lang="en-US" smtClean="0">
                <a:solidFill>
                  <a:schemeClr val="hlink"/>
                </a:solidFill>
              </a:rPr>
            </a:br>
            <a:r>
              <a:rPr lang="en-US" smtClean="0">
                <a:solidFill>
                  <a:schemeClr val="hlink"/>
                </a:solidFill>
              </a:rPr>
              <a:t>Assist with Descending</a:t>
            </a:r>
            <a:endParaRPr lang="en-US" sz="4000" smtClean="0">
              <a:solidFill>
                <a:schemeClr val="hlink"/>
              </a:solidFill>
            </a:endParaRPr>
          </a:p>
        </p:txBody>
      </p:sp>
      <p:sp>
        <p:nvSpPr>
          <p:cNvPr id="324611" name="Rectangle 3"/>
          <p:cNvSpPr>
            <a:spLocks noGrp="1" noChangeArrowheads="1"/>
          </p:cNvSpPr>
          <p:nvPr>
            <p:ph type="body" idx="1"/>
          </p:nvPr>
        </p:nvSpPr>
        <p:spPr>
          <a:xfrm>
            <a:off x="457200" y="2209800"/>
            <a:ext cx="8229600" cy="4191000"/>
          </a:xfrm>
        </p:spPr>
        <p:txBody>
          <a:bodyPr/>
          <a:lstStyle/>
          <a:p>
            <a:pPr eaLnBrk="1" hangingPunct="1">
              <a:defRPr/>
            </a:pPr>
            <a:r>
              <a:rPr lang="en-US" sz="3600" smtClean="0"/>
              <a:t>When descending steep slopes, the front blade may also be lowered and used as a braking device.</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6"/>
          <p:cNvSpPr>
            <a:spLocks noGrp="1"/>
          </p:cNvSpPr>
          <p:nvPr>
            <p:ph type="ftr" sz="quarter" idx="12"/>
          </p:nvPr>
        </p:nvSpPr>
        <p:spPr>
          <a:noFill/>
        </p:spPr>
        <p:txBody>
          <a:bodyPr/>
          <a:lstStyle/>
          <a:p>
            <a:r>
              <a:rPr lang="en-US"/>
              <a:t>International Association of Snowmobile Administrators</a:t>
            </a:r>
          </a:p>
        </p:txBody>
      </p:sp>
      <p:sp>
        <p:nvSpPr>
          <p:cNvPr id="32665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z="4000" smtClean="0">
                <a:solidFill>
                  <a:schemeClr val="hlink"/>
                </a:solidFill>
              </a:rPr>
              <a:t/>
            </a:r>
            <a:br>
              <a:rPr lang="en-US" sz="4000" smtClean="0">
                <a:solidFill>
                  <a:schemeClr val="hlink"/>
                </a:solidFill>
              </a:rPr>
            </a:br>
            <a:r>
              <a:rPr lang="en-US" smtClean="0">
                <a:solidFill>
                  <a:schemeClr val="hlink"/>
                </a:solidFill>
              </a:rPr>
              <a:t>Preparing Fresh Snow</a:t>
            </a:r>
            <a:endParaRPr lang="en-US" sz="4000" smtClean="0">
              <a:solidFill>
                <a:schemeClr val="hlink"/>
              </a:solidFill>
            </a:endParaRPr>
          </a:p>
        </p:txBody>
      </p:sp>
      <p:sp>
        <p:nvSpPr>
          <p:cNvPr id="326660" name="Rectangle 4"/>
          <p:cNvSpPr>
            <a:spLocks noGrp="1" noChangeArrowheads="1"/>
          </p:cNvSpPr>
          <p:nvPr>
            <p:ph type="body" sz="half" idx="1"/>
          </p:nvPr>
        </p:nvSpPr>
        <p:spPr>
          <a:xfrm>
            <a:off x="457200" y="1752600"/>
            <a:ext cx="4038600" cy="4373563"/>
          </a:xfrm>
        </p:spPr>
        <p:txBody>
          <a:bodyPr/>
          <a:lstStyle/>
          <a:p>
            <a:pPr eaLnBrk="1" hangingPunct="1">
              <a:lnSpc>
                <a:spcPct val="90000"/>
              </a:lnSpc>
              <a:defRPr/>
            </a:pPr>
            <a:r>
              <a:rPr lang="en-US" smtClean="0"/>
              <a:t>Fresh snow should be worked as gently as possible. Snow crystals are destroyed if a tiller is used too aggressively, causing snow crystals to no longer bond and become slush.</a:t>
            </a:r>
          </a:p>
        </p:txBody>
      </p:sp>
      <p:pic>
        <p:nvPicPr>
          <p:cNvPr id="125957" name="Picture 10" descr="PB2"/>
          <p:cNvPicPr>
            <a:picLocks noGrp="1" noChangeAspect="1" noChangeArrowheads="1"/>
          </p:cNvPicPr>
          <p:nvPr>
            <p:ph sz="half" idx="2"/>
          </p:nvPr>
        </p:nvPicPr>
        <p:blipFill>
          <a:blip r:embed="rId3" cstate="screen"/>
          <a:srcRect/>
          <a:stretch>
            <a:fillRect/>
          </a:stretch>
        </p:blipFill>
        <p:spPr>
          <a:xfrm>
            <a:off x="4572000" y="2079625"/>
            <a:ext cx="4343400" cy="3711575"/>
          </a:xfr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5"/>
          <p:cNvSpPr>
            <a:spLocks noGrp="1"/>
          </p:cNvSpPr>
          <p:nvPr>
            <p:ph type="ftr" sz="quarter" idx="12"/>
          </p:nvPr>
        </p:nvSpPr>
        <p:spPr>
          <a:noFill/>
        </p:spPr>
        <p:txBody>
          <a:bodyPr/>
          <a:lstStyle/>
          <a:p>
            <a:r>
              <a:rPr lang="en-US"/>
              <a:t>International Association of Snowmobile Administrators</a:t>
            </a:r>
          </a:p>
        </p:txBody>
      </p:sp>
      <p:sp>
        <p:nvSpPr>
          <p:cNvPr id="32973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z="4000" smtClean="0">
                <a:solidFill>
                  <a:schemeClr val="hlink"/>
                </a:solidFill>
              </a:rPr>
              <a:t/>
            </a:r>
            <a:br>
              <a:rPr lang="en-US" sz="4000" smtClean="0">
                <a:solidFill>
                  <a:schemeClr val="hlink"/>
                </a:solidFill>
              </a:rPr>
            </a:br>
            <a:r>
              <a:rPr lang="en-US" smtClean="0">
                <a:solidFill>
                  <a:schemeClr val="hlink"/>
                </a:solidFill>
              </a:rPr>
              <a:t>Processing Moguls</a:t>
            </a:r>
            <a:endParaRPr lang="en-US" sz="4000" smtClean="0">
              <a:solidFill>
                <a:schemeClr val="hlink"/>
              </a:solidFill>
            </a:endParaRPr>
          </a:p>
        </p:txBody>
      </p:sp>
      <p:sp>
        <p:nvSpPr>
          <p:cNvPr id="329731" name="Rectangle 3"/>
          <p:cNvSpPr>
            <a:spLocks noGrp="1" noChangeArrowheads="1"/>
          </p:cNvSpPr>
          <p:nvPr>
            <p:ph type="body" idx="1"/>
          </p:nvPr>
        </p:nvSpPr>
        <p:spPr/>
        <p:txBody>
          <a:bodyPr/>
          <a:lstStyle/>
          <a:p>
            <a:pPr eaLnBrk="1" hangingPunct="1">
              <a:lnSpc>
                <a:spcPct val="90000"/>
              </a:lnSpc>
              <a:defRPr/>
            </a:pPr>
            <a:r>
              <a:rPr lang="en-US" sz="3600" smtClean="0"/>
              <a:t>A durable snow surface is only produced by mixing processed snow with fresh snow or by mixing snow on top of the trail with old snow lying at lower levels.</a:t>
            </a:r>
          </a:p>
          <a:p>
            <a:pPr eaLnBrk="1" hangingPunct="1">
              <a:lnSpc>
                <a:spcPct val="90000"/>
              </a:lnSpc>
              <a:defRPr/>
            </a:pPr>
            <a:r>
              <a:rPr lang="en-US" sz="3600" smtClean="0"/>
              <a:t>The tiller’s teeth smash chunks of snow into slush, which fills the gaps on the surface of trail.</a:t>
            </a:r>
          </a:p>
          <a:p>
            <a:pPr eaLnBrk="1" hangingPunct="1">
              <a:lnSpc>
                <a:spcPct val="90000"/>
              </a:lnSpc>
              <a:defRPr/>
            </a:pPr>
            <a:r>
              <a:rPr lang="en-US" sz="3600" smtClean="0"/>
              <a:t>Processed snow is then shaped by comb.</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6"/>
          <p:cNvSpPr>
            <a:spLocks noGrp="1"/>
          </p:cNvSpPr>
          <p:nvPr>
            <p:ph type="ftr" sz="quarter" idx="12"/>
          </p:nvPr>
        </p:nvSpPr>
        <p:spPr>
          <a:noFill/>
        </p:spPr>
        <p:txBody>
          <a:bodyPr/>
          <a:lstStyle/>
          <a:p>
            <a:r>
              <a:rPr lang="en-US"/>
              <a:t>International Association of Snowmobile Administrators</a:t>
            </a:r>
          </a:p>
        </p:txBody>
      </p:sp>
      <p:sp>
        <p:nvSpPr>
          <p:cNvPr id="33382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z="4000" smtClean="0">
                <a:solidFill>
                  <a:schemeClr val="hlink"/>
                </a:solidFill>
              </a:rPr>
              <a:t/>
            </a:r>
            <a:br>
              <a:rPr lang="en-US" sz="4000" smtClean="0">
                <a:solidFill>
                  <a:schemeClr val="hlink"/>
                </a:solidFill>
              </a:rPr>
            </a:br>
            <a:r>
              <a:rPr lang="en-US" smtClean="0">
                <a:solidFill>
                  <a:schemeClr val="hlink"/>
                </a:solidFill>
              </a:rPr>
              <a:t>Processing Icy Surfaces</a:t>
            </a:r>
            <a:endParaRPr lang="en-US" sz="4000" smtClean="0">
              <a:solidFill>
                <a:schemeClr val="hlink"/>
              </a:solidFill>
            </a:endParaRPr>
          </a:p>
        </p:txBody>
      </p:sp>
      <p:sp>
        <p:nvSpPr>
          <p:cNvPr id="333827" name="Rectangle 3"/>
          <p:cNvSpPr>
            <a:spLocks noGrp="1" noChangeArrowheads="1"/>
          </p:cNvSpPr>
          <p:nvPr>
            <p:ph type="body" sz="half" idx="1"/>
          </p:nvPr>
        </p:nvSpPr>
        <p:spPr>
          <a:xfrm>
            <a:off x="457200" y="1600200"/>
            <a:ext cx="8229600" cy="2743200"/>
          </a:xfrm>
        </p:spPr>
        <p:txBody>
          <a:bodyPr/>
          <a:lstStyle/>
          <a:p>
            <a:pPr eaLnBrk="1" hangingPunct="1">
              <a:defRPr/>
            </a:pPr>
            <a:r>
              <a:rPr lang="en-US" sz="3600" smtClean="0"/>
              <a:t>Icy trail surfaces should only be broken open if the snow coating is strong enough or if fresh snow                                      has fallen.</a:t>
            </a:r>
          </a:p>
        </p:txBody>
      </p:sp>
      <p:pic>
        <p:nvPicPr>
          <p:cNvPr id="128005" name="Picture 6" descr="nicejob"/>
          <p:cNvPicPr>
            <a:picLocks noGrp="1" noChangeAspect="1" noChangeArrowheads="1"/>
          </p:cNvPicPr>
          <p:nvPr>
            <p:ph sz="half" idx="2"/>
          </p:nvPr>
        </p:nvPicPr>
        <p:blipFill>
          <a:blip r:embed="rId3" cstate="screen"/>
          <a:srcRect/>
          <a:stretch>
            <a:fillRect/>
          </a:stretch>
        </p:blipFill>
        <p:spPr>
          <a:xfrm>
            <a:off x="4191000" y="2971800"/>
            <a:ext cx="4419600" cy="3314700"/>
          </a:xfr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5"/>
          <p:cNvSpPr>
            <a:spLocks noGrp="1"/>
          </p:cNvSpPr>
          <p:nvPr>
            <p:ph type="ftr" sz="quarter" idx="12"/>
          </p:nvPr>
        </p:nvSpPr>
        <p:spPr>
          <a:noFill/>
        </p:spPr>
        <p:txBody>
          <a:bodyPr/>
          <a:lstStyle/>
          <a:p>
            <a:r>
              <a:rPr lang="en-US"/>
              <a:t>International Association of Snowmobile Administrators</a:t>
            </a:r>
          </a:p>
        </p:txBody>
      </p:sp>
      <p:sp>
        <p:nvSpPr>
          <p:cNvPr id="33587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z="4000" smtClean="0">
                <a:solidFill>
                  <a:schemeClr val="hlink"/>
                </a:solidFill>
              </a:rPr>
              <a:t/>
            </a:r>
            <a:br>
              <a:rPr lang="en-US" sz="4000" smtClean="0">
                <a:solidFill>
                  <a:schemeClr val="hlink"/>
                </a:solidFill>
              </a:rPr>
            </a:br>
            <a:r>
              <a:rPr lang="en-US" smtClean="0">
                <a:solidFill>
                  <a:schemeClr val="hlink"/>
                </a:solidFill>
              </a:rPr>
              <a:t>Processing Wet Snow</a:t>
            </a:r>
            <a:endParaRPr lang="en-US" sz="4000" smtClean="0">
              <a:solidFill>
                <a:schemeClr val="hlink"/>
              </a:solidFill>
            </a:endParaRPr>
          </a:p>
        </p:txBody>
      </p:sp>
      <p:sp>
        <p:nvSpPr>
          <p:cNvPr id="335875" name="Rectangle 3"/>
          <p:cNvSpPr>
            <a:spLocks noGrp="1" noChangeArrowheads="1"/>
          </p:cNvSpPr>
          <p:nvPr>
            <p:ph type="body" idx="1"/>
          </p:nvPr>
        </p:nvSpPr>
        <p:spPr/>
        <p:txBody>
          <a:bodyPr/>
          <a:lstStyle/>
          <a:p>
            <a:pPr eaLnBrk="1" hangingPunct="1">
              <a:lnSpc>
                <a:spcPct val="90000"/>
              </a:lnSpc>
              <a:defRPr/>
            </a:pPr>
            <a:r>
              <a:rPr lang="en-US" sz="3600" smtClean="0"/>
              <a:t>A relatively hard surface may be formed as the result of high humidity which can cause a film of water to develop on comb; sometimes the tilt option on the tiller can be used to help break up this glazing effect.</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5"/>
          <p:cNvSpPr>
            <a:spLocks noGrp="1"/>
          </p:cNvSpPr>
          <p:nvPr>
            <p:ph type="ftr" sz="quarter" idx="12"/>
          </p:nvPr>
        </p:nvSpPr>
        <p:spPr>
          <a:noFill/>
        </p:spPr>
        <p:txBody>
          <a:bodyPr/>
          <a:lstStyle/>
          <a:p>
            <a:r>
              <a:rPr lang="en-US"/>
              <a:t>International Association of Snowmobile Administrators</a:t>
            </a:r>
          </a:p>
        </p:txBody>
      </p:sp>
      <p:sp>
        <p:nvSpPr>
          <p:cNvPr id="337922"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z="4000" smtClean="0">
                <a:solidFill>
                  <a:schemeClr val="hlink"/>
                </a:solidFill>
              </a:rPr>
              <a:t/>
            </a:r>
            <a:br>
              <a:rPr lang="en-US" sz="4000" smtClean="0">
                <a:solidFill>
                  <a:schemeClr val="hlink"/>
                </a:solidFill>
              </a:rPr>
            </a:br>
            <a:r>
              <a:rPr lang="en-US" smtClean="0">
                <a:solidFill>
                  <a:schemeClr val="hlink"/>
                </a:solidFill>
              </a:rPr>
              <a:t>Processing Extreme Sugar Snow</a:t>
            </a:r>
            <a:endParaRPr lang="en-US" sz="4000" smtClean="0">
              <a:solidFill>
                <a:schemeClr val="hlink"/>
              </a:solidFill>
            </a:endParaRPr>
          </a:p>
        </p:txBody>
      </p:sp>
      <p:sp>
        <p:nvSpPr>
          <p:cNvPr id="337926" name="Rectangle 6"/>
          <p:cNvSpPr>
            <a:spLocks noGrp="1" noChangeArrowheads="1"/>
          </p:cNvSpPr>
          <p:nvPr>
            <p:ph type="body" idx="1"/>
          </p:nvPr>
        </p:nvSpPr>
        <p:spPr/>
        <p:txBody>
          <a:bodyPr/>
          <a:lstStyle/>
          <a:p>
            <a:pPr eaLnBrk="1" hangingPunct="1">
              <a:lnSpc>
                <a:spcPct val="90000"/>
              </a:lnSpc>
              <a:defRPr/>
            </a:pPr>
            <a:r>
              <a:rPr lang="en-US" sz="3600" smtClean="0"/>
              <a:t>When there is very fine, dry (sugar) snow – it may be desirable to use only a smoothing board.</a:t>
            </a:r>
          </a:p>
          <a:p>
            <a:pPr eaLnBrk="1" hangingPunct="1">
              <a:lnSpc>
                <a:spcPct val="90000"/>
              </a:lnSpc>
              <a:defRPr/>
            </a:pPr>
            <a:r>
              <a:rPr lang="en-US" sz="3600" smtClean="0"/>
              <a:t>Tilling in these conditions can create “side walls” (banks of snow spilled out sides).</a:t>
            </a:r>
          </a:p>
          <a:p>
            <a:pPr eaLnBrk="1" hangingPunct="1">
              <a:lnSpc>
                <a:spcPct val="90000"/>
              </a:lnSpc>
              <a:defRPr/>
            </a:pPr>
            <a:r>
              <a:rPr lang="en-US" sz="3600" smtClean="0"/>
              <a:t>Can be difficult to create a durable surface.</a:t>
            </a:r>
          </a:p>
          <a:p>
            <a:pPr eaLnBrk="1" hangingPunct="1">
              <a:lnSpc>
                <a:spcPct val="90000"/>
              </a:lnSpc>
              <a:defRPr/>
            </a:pPr>
            <a:r>
              <a:rPr lang="en-US" sz="3600" smtClean="0"/>
              <a:t>Good idea to leave snow alone for 2 – 3   hours until temperature changes crystals.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6"/>
          <p:cNvSpPr>
            <a:spLocks noGrp="1"/>
          </p:cNvSpPr>
          <p:nvPr>
            <p:ph type="ftr" sz="quarter" idx="12"/>
          </p:nvPr>
        </p:nvSpPr>
        <p:spPr>
          <a:noFill/>
        </p:spPr>
        <p:txBody>
          <a:bodyPr/>
          <a:lstStyle/>
          <a:p>
            <a:r>
              <a:rPr lang="en-US"/>
              <a:t>International Association of Snowmobile Administrators</a:t>
            </a:r>
          </a:p>
        </p:txBody>
      </p:sp>
      <p:sp>
        <p:nvSpPr>
          <p:cNvPr id="34509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z="4000" smtClean="0">
                <a:solidFill>
                  <a:schemeClr val="hlink"/>
                </a:solidFill>
              </a:rPr>
              <a:t/>
            </a:r>
            <a:br>
              <a:rPr lang="en-US" sz="4000" smtClean="0">
                <a:solidFill>
                  <a:schemeClr val="hlink"/>
                </a:solidFill>
              </a:rPr>
            </a:br>
            <a:r>
              <a:rPr lang="en-US" sz="4000" smtClean="0">
                <a:solidFill>
                  <a:schemeClr val="hlink"/>
                </a:solidFill>
              </a:rPr>
              <a:t> </a:t>
            </a:r>
            <a:r>
              <a:rPr lang="en-US" smtClean="0">
                <a:solidFill>
                  <a:schemeClr val="hlink"/>
                </a:solidFill>
              </a:rPr>
              <a:t>Control the Ground Speed</a:t>
            </a:r>
          </a:p>
        </p:txBody>
      </p:sp>
      <p:sp>
        <p:nvSpPr>
          <p:cNvPr id="345091" name="Rectangle 3"/>
          <p:cNvSpPr>
            <a:spLocks noGrp="1" noChangeArrowheads="1"/>
          </p:cNvSpPr>
          <p:nvPr>
            <p:ph type="body" sz="half" idx="1"/>
          </p:nvPr>
        </p:nvSpPr>
        <p:spPr>
          <a:xfrm>
            <a:off x="457200" y="1828800"/>
            <a:ext cx="3886200" cy="4343400"/>
          </a:xfrm>
        </p:spPr>
        <p:txBody>
          <a:bodyPr/>
          <a:lstStyle/>
          <a:p>
            <a:pPr eaLnBrk="1" hangingPunct="1">
              <a:defRPr/>
            </a:pPr>
            <a:r>
              <a:rPr lang="en-US" sz="2800" b="1" smtClean="0">
                <a:solidFill>
                  <a:schemeClr val="hlink"/>
                </a:solidFill>
              </a:rPr>
              <a:t>Too fast:</a:t>
            </a:r>
            <a:r>
              <a:rPr lang="en-US" sz="2800" smtClean="0"/>
              <a:t> tracks will throw snow out the side and over top of tiller onto surface that has already been prepared.</a:t>
            </a:r>
          </a:p>
          <a:p>
            <a:pPr eaLnBrk="1" hangingPunct="1">
              <a:defRPr/>
            </a:pPr>
            <a:r>
              <a:rPr lang="en-US" sz="2800" smtClean="0"/>
              <a:t>Too fast can also cause tiller to bounce and sway, which results in an uneven surface.</a:t>
            </a:r>
          </a:p>
        </p:txBody>
      </p:sp>
      <p:pic>
        <p:nvPicPr>
          <p:cNvPr id="131077" name="Picture 5" descr="HPIM3810"/>
          <p:cNvPicPr>
            <a:picLocks noGrp="1" noChangeAspect="1" noChangeArrowheads="1"/>
          </p:cNvPicPr>
          <p:nvPr>
            <p:ph sz="half" idx="2"/>
          </p:nvPr>
        </p:nvPicPr>
        <p:blipFill>
          <a:blip r:embed="rId3" cstate="screen"/>
          <a:srcRect/>
          <a:stretch>
            <a:fillRect/>
          </a:stretch>
        </p:blipFill>
        <p:spPr>
          <a:xfrm>
            <a:off x="4495800" y="2362200"/>
            <a:ext cx="4343400" cy="3251200"/>
          </a:xfr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5"/>
          <p:cNvSpPr>
            <a:spLocks noGrp="1"/>
          </p:cNvSpPr>
          <p:nvPr>
            <p:ph type="ftr" sz="quarter" idx="12"/>
          </p:nvPr>
        </p:nvSpPr>
        <p:spPr>
          <a:noFill/>
        </p:spPr>
        <p:txBody>
          <a:bodyPr/>
          <a:lstStyle/>
          <a:p>
            <a:r>
              <a:rPr lang="en-US"/>
              <a:t>International Association of Snowmobile Administrators</a:t>
            </a:r>
          </a:p>
        </p:txBody>
      </p:sp>
      <p:sp>
        <p:nvSpPr>
          <p:cNvPr id="34713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Need Sufficient Snow Cover</a:t>
            </a:r>
          </a:p>
        </p:txBody>
      </p:sp>
      <p:sp>
        <p:nvSpPr>
          <p:cNvPr id="347139" name="Rectangle 3"/>
          <p:cNvSpPr>
            <a:spLocks noGrp="1" noChangeArrowheads="1"/>
          </p:cNvSpPr>
          <p:nvPr>
            <p:ph type="body" idx="1"/>
          </p:nvPr>
        </p:nvSpPr>
        <p:spPr/>
        <p:txBody>
          <a:bodyPr/>
          <a:lstStyle/>
          <a:p>
            <a:pPr eaLnBrk="1" hangingPunct="1">
              <a:defRPr/>
            </a:pPr>
            <a:r>
              <a:rPr lang="en-US" sz="3600" smtClean="0"/>
              <a:t>Never operate tiller until snow is deep enough to prevent damage to underlying turf and to the grooming unit.</a:t>
            </a:r>
          </a:p>
          <a:p>
            <a:pPr eaLnBrk="1" hangingPunct="1">
              <a:defRPr/>
            </a:pPr>
            <a:r>
              <a:rPr lang="en-US" sz="3600" smtClean="0"/>
              <a:t>When possible – create snow reserves in critical areas where snow may melt back and expose bare ground.</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5"/>
          <p:cNvSpPr>
            <a:spLocks noGrp="1"/>
          </p:cNvSpPr>
          <p:nvPr>
            <p:ph type="ftr" sz="quarter" idx="12"/>
          </p:nvPr>
        </p:nvSpPr>
        <p:spPr>
          <a:noFill/>
        </p:spPr>
        <p:txBody>
          <a:bodyPr/>
          <a:lstStyle/>
          <a:p>
            <a:r>
              <a:rPr lang="en-US"/>
              <a:t>International Association of Snowmobile Administrators</a:t>
            </a:r>
          </a:p>
        </p:txBody>
      </p:sp>
      <p:sp>
        <p:nvSpPr>
          <p:cNvPr id="34918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Proper Tiller Depth</a:t>
            </a:r>
          </a:p>
        </p:txBody>
      </p:sp>
      <p:sp>
        <p:nvSpPr>
          <p:cNvPr id="349187" name="Rectangle 3"/>
          <p:cNvSpPr>
            <a:spLocks noGrp="1" noChangeArrowheads="1"/>
          </p:cNvSpPr>
          <p:nvPr>
            <p:ph type="body" idx="1"/>
          </p:nvPr>
        </p:nvSpPr>
        <p:spPr/>
        <p:txBody>
          <a:bodyPr/>
          <a:lstStyle/>
          <a:p>
            <a:pPr algn="ctr" eaLnBrk="1" hangingPunct="1">
              <a:buFont typeface="Wingdings" pitchFamily="2" charset="2"/>
              <a:buNone/>
              <a:defRPr/>
            </a:pPr>
            <a:r>
              <a:rPr lang="en-US" sz="4000" b="1" smtClean="0"/>
              <a:t>Indications that tiller depth is set CORRECTLY:</a:t>
            </a:r>
          </a:p>
          <a:p>
            <a:pPr eaLnBrk="1" hangingPunct="1">
              <a:defRPr/>
            </a:pPr>
            <a:r>
              <a:rPr lang="en-US" sz="3600" smtClean="0"/>
              <a:t>Perfectly clean snow surface behind tiller.</a:t>
            </a:r>
          </a:p>
          <a:p>
            <a:pPr eaLnBrk="1" hangingPunct="1">
              <a:defRPr/>
            </a:pPr>
            <a:r>
              <a:rPr lang="en-US" sz="3600" smtClean="0"/>
              <a:t>Snow surface retains a firm base.</a:t>
            </a:r>
          </a:p>
          <a:p>
            <a:pPr eaLnBrk="1" hangingPunct="1">
              <a:defRPr/>
            </a:pPr>
            <a:r>
              <a:rPr lang="en-US" sz="3600" smtClean="0"/>
              <a:t>Economical operation of the unit.</a:t>
            </a:r>
          </a:p>
          <a:p>
            <a:pPr eaLnBrk="1" hangingPunct="1">
              <a:defRPr/>
            </a:pPr>
            <a:r>
              <a:rPr lang="en-US" sz="3600" smtClean="0"/>
              <a:t>Favorable loading for the tractor and tiller.</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5"/>
          <p:cNvSpPr>
            <a:spLocks noGrp="1"/>
          </p:cNvSpPr>
          <p:nvPr>
            <p:ph type="ftr" sz="quarter" idx="12"/>
          </p:nvPr>
        </p:nvSpPr>
        <p:spPr>
          <a:noFill/>
        </p:spPr>
        <p:txBody>
          <a:bodyPr/>
          <a:lstStyle/>
          <a:p>
            <a:r>
              <a:rPr lang="en-US"/>
              <a:t>International Association of Snowmobile Administrators</a:t>
            </a:r>
          </a:p>
        </p:txBody>
      </p:sp>
      <p:sp>
        <p:nvSpPr>
          <p:cNvPr id="35123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Proper Tiller Depth</a:t>
            </a:r>
          </a:p>
        </p:txBody>
      </p:sp>
      <p:sp>
        <p:nvSpPr>
          <p:cNvPr id="351235" name="Rectangle 3"/>
          <p:cNvSpPr>
            <a:spLocks noGrp="1" noChangeArrowheads="1"/>
          </p:cNvSpPr>
          <p:nvPr>
            <p:ph type="body" idx="1"/>
          </p:nvPr>
        </p:nvSpPr>
        <p:spPr/>
        <p:txBody>
          <a:bodyPr/>
          <a:lstStyle/>
          <a:p>
            <a:pPr algn="ctr" eaLnBrk="1" hangingPunct="1">
              <a:buFont typeface="Wingdings" pitchFamily="2" charset="2"/>
              <a:buNone/>
              <a:defRPr/>
            </a:pPr>
            <a:r>
              <a:rPr lang="en-US" sz="4000" b="1" smtClean="0"/>
              <a:t>Indications that tiller depth is set INCORRECTLY:</a:t>
            </a:r>
          </a:p>
          <a:p>
            <a:pPr eaLnBrk="1" hangingPunct="1">
              <a:defRPr/>
            </a:pPr>
            <a:r>
              <a:rPr lang="en-US" smtClean="0"/>
              <a:t>Rotary shaft is set too high so there is no output visible behind tiller.</a:t>
            </a:r>
          </a:p>
          <a:p>
            <a:pPr eaLnBrk="1" hangingPunct="1">
              <a:defRPr/>
            </a:pPr>
            <a:r>
              <a:rPr lang="en-US" smtClean="0"/>
              <a:t>No markings at hard points on snow surface.</a:t>
            </a:r>
          </a:p>
          <a:p>
            <a:pPr eaLnBrk="1" hangingPunct="1">
              <a:defRPr/>
            </a:pPr>
            <a:r>
              <a:rPr lang="en-US" smtClean="0"/>
              <a:t>Snow crystal bonding and the base quality deteriorates.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5"/>
          <p:cNvSpPr>
            <a:spLocks noGrp="1"/>
          </p:cNvSpPr>
          <p:nvPr>
            <p:ph type="ftr" sz="quarter" idx="12"/>
          </p:nvPr>
        </p:nvSpPr>
        <p:spPr>
          <a:noFill/>
        </p:spPr>
        <p:txBody>
          <a:bodyPr/>
          <a:lstStyle/>
          <a:p>
            <a:r>
              <a:rPr lang="en-US"/>
              <a:t>International Association of Snowmobile Administrators</a:t>
            </a:r>
          </a:p>
        </p:txBody>
      </p:sp>
      <p:sp>
        <p:nvSpPr>
          <p:cNvPr id="43010"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General Operating Guidelines:</a:t>
            </a:r>
          </a:p>
        </p:txBody>
      </p:sp>
      <p:sp>
        <p:nvSpPr>
          <p:cNvPr id="43011" name="Rectangle 3"/>
          <p:cNvSpPr>
            <a:spLocks noGrp="1" noChangeArrowheads="1"/>
          </p:cNvSpPr>
          <p:nvPr>
            <p:ph type="body" idx="1"/>
          </p:nvPr>
        </p:nvSpPr>
        <p:spPr>
          <a:xfrm>
            <a:off x="457200" y="990600"/>
            <a:ext cx="8229600" cy="5486400"/>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Shut Down in Poor Visibility</a:t>
            </a:r>
            <a:endParaRPr lang="en-US" sz="4400" b="1" smtClean="0"/>
          </a:p>
          <a:p>
            <a:pPr eaLnBrk="1" hangingPunct="1">
              <a:defRPr/>
            </a:pPr>
            <a:r>
              <a:rPr lang="en-US" sz="3600" smtClean="0"/>
              <a:t>Wait the situation out since it would be easy to get off the trail and get in trouble.</a:t>
            </a:r>
          </a:p>
          <a:p>
            <a:pPr eaLnBrk="1" hangingPunct="1">
              <a:defRPr/>
            </a:pPr>
            <a:r>
              <a:rPr lang="en-US" sz="3600" b="1" smtClean="0">
                <a:solidFill>
                  <a:schemeClr val="hlink"/>
                </a:solidFill>
              </a:rPr>
              <a:t>ALWAYS</a:t>
            </a:r>
            <a:r>
              <a:rPr lang="en-US" sz="3600" smtClean="0"/>
              <a:t> stay with equipment and wait for conditions to improve. </a:t>
            </a:r>
            <a:r>
              <a:rPr lang="en-US" sz="3600" b="1" smtClean="0">
                <a:solidFill>
                  <a:schemeClr val="hlink"/>
                </a:solidFill>
              </a:rPr>
              <a:t>NEVER</a:t>
            </a:r>
            <a:r>
              <a:rPr lang="en-US" sz="3600" smtClean="0"/>
              <a:t> get out and try to walk to shelter.</a:t>
            </a:r>
            <a:endParaRPr lang="en-US" sz="3600" b="1"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5"/>
          <p:cNvSpPr>
            <a:spLocks noGrp="1"/>
          </p:cNvSpPr>
          <p:nvPr>
            <p:ph type="ftr" sz="quarter" idx="12"/>
          </p:nvPr>
        </p:nvSpPr>
        <p:spPr>
          <a:noFill/>
        </p:spPr>
        <p:txBody>
          <a:bodyPr/>
          <a:lstStyle/>
          <a:p>
            <a:r>
              <a:rPr lang="en-US"/>
              <a:t>International Association of Snowmobile Administrators</a:t>
            </a:r>
          </a:p>
        </p:txBody>
      </p:sp>
      <p:sp>
        <p:nvSpPr>
          <p:cNvPr id="35533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Proper Tiller Depth</a:t>
            </a:r>
          </a:p>
        </p:txBody>
      </p:sp>
      <p:sp>
        <p:nvSpPr>
          <p:cNvPr id="355331" name="Rectangle 3"/>
          <p:cNvSpPr>
            <a:spLocks noGrp="1" noChangeArrowheads="1"/>
          </p:cNvSpPr>
          <p:nvPr>
            <p:ph type="body" idx="1"/>
          </p:nvPr>
        </p:nvSpPr>
        <p:spPr/>
        <p:txBody>
          <a:bodyPr/>
          <a:lstStyle/>
          <a:p>
            <a:pPr algn="ctr" eaLnBrk="1" hangingPunct="1">
              <a:buFont typeface="Wingdings" pitchFamily="2" charset="2"/>
              <a:buNone/>
              <a:defRPr/>
            </a:pPr>
            <a:r>
              <a:rPr lang="en-US" sz="4000" b="1" smtClean="0"/>
              <a:t>Indications that tiller depth is set INCORRECTLY:</a:t>
            </a:r>
          </a:p>
          <a:p>
            <a:pPr eaLnBrk="1" hangingPunct="1">
              <a:defRPr/>
            </a:pPr>
            <a:r>
              <a:rPr lang="en-US" smtClean="0"/>
              <a:t>Rotary shaft is set too deep so there is too little snow through-flow; snow flows out the side and forms a side wall.</a:t>
            </a:r>
          </a:p>
          <a:p>
            <a:pPr eaLnBrk="1" hangingPunct="1">
              <a:defRPr/>
            </a:pPr>
            <a:r>
              <a:rPr lang="en-US" smtClean="0"/>
              <a:t>Large amounts of power are required, which is not economical.</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5"/>
          <p:cNvSpPr>
            <a:spLocks noGrp="1"/>
          </p:cNvSpPr>
          <p:nvPr>
            <p:ph type="ftr" sz="quarter" idx="12"/>
          </p:nvPr>
        </p:nvSpPr>
        <p:spPr>
          <a:noFill/>
        </p:spPr>
        <p:txBody>
          <a:bodyPr/>
          <a:lstStyle/>
          <a:p>
            <a:r>
              <a:rPr lang="en-US"/>
              <a:t>International Association of Snowmobile Administrators</a:t>
            </a:r>
          </a:p>
        </p:txBody>
      </p:sp>
      <p:sp>
        <p:nvSpPr>
          <p:cNvPr id="35737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Side Walls Being Formed by Tiller</a:t>
            </a:r>
          </a:p>
        </p:txBody>
      </p:sp>
      <p:sp>
        <p:nvSpPr>
          <p:cNvPr id="357379" name="Rectangle 3"/>
          <p:cNvSpPr>
            <a:spLocks noGrp="1" noChangeArrowheads="1"/>
          </p:cNvSpPr>
          <p:nvPr>
            <p:ph type="body" idx="1"/>
          </p:nvPr>
        </p:nvSpPr>
        <p:spPr/>
        <p:txBody>
          <a:bodyPr/>
          <a:lstStyle/>
          <a:p>
            <a:pPr algn="ctr" eaLnBrk="1" hangingPunct="1">
              <a:buFont typeface="Wingdings" pitchFamily="2" charset="2"/>
              <a:buNone/>
              <a:defRPr/>
            </a:pPr>
            <a:r>
              <a:rPr lang="en-US" sz="4000" b="1" smtClean="0"/>
              <a:t>Side walls being formed to left      and right of tiller indicate:</a:t>
            </a:r>
          </a:p>
          <a:p>
            <a:pPr eaLnBrk="1" hangingPunct="1">
              <a:defRPr/>
            </a:pPr>
            <a:r>
              <a:rPr lang="en-US" smtClean="0"/>
              <a:t>Excessive ground speed.</a:t>
            </a:r>
          </a:p>
          <a:p>
            <a:pPr eaLnBrk="1" hangingPunct="1">
              <a:defRPr/>
            </a:pPr>
            <a:r>
              <a:rPr lang="en-US" smtClean="0"/>
              <a:t>Excessive engine speed.</a:t>
            </a:r>
          </a:p>
          <a:p>
            <a:pPr eaLnBrk="1" hangingPunct="1">
              <a:defRPr/>
            </a:pPr>
            <a:r>
              <a:rPr lang="en-US" smtClean="0"/>
              <a:t>Tiller depth set too deep.</a:t>
            </a:r>
          </a:p>
          <a:p>
            <a:pPr eaLnBrk="1" hangingPunct="1">
              <a:defRPr/>
            </a:pPr>
            <a:r>
              <a:rPr lang="en-US" smtClean="0"/>
              <a:t>Rotary shaft is at a standstill.</a:t>
            </a:r>
          </a:p>
          <a:p>
            <a:pPr eaLnBrk="1" hangingPunct="1">
              <a:defRPr/>
            </a:pPr>
            <a:r>
              <a:rPr lang="en-US" smtClean="0"/>
              <a:t>Cylinder equipment carrier has been adjusted.</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5"/>
          <p:cNvSpPr>
            <a:spLocks noGrp="1"/>
          </p:cNvSpPr>
          <p:nvPr>
            <p:ph type="ftr" sz="quarter" idx="12"/>
          </p:nvPr>
        </p:nvSpPr>
        <p:spPr>
          <a:noFill/>
        </p:spPr>
        <p:txBody>
          <a:bodyPr/>
          <a:lstStyle/>
          <a:p>
            <a:r>
              <a:rPr lang="en-US"/>
              <a:t>International Association of Snowmobile Administrators</a:t>
            </a:r>
          </a:p>
        </p:txBody>
      </p:sp>
      <p:sp>
        <p:nvSpPr>
          <p:cNvPr id="35942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Side Walls Being Formed by Tiller</a:t>
            </a:r>
          </a:p>
        </p:txBody>
      </p:sp>
      <p:sp>
        <p:nvSpPr>
          <p:cNvPr id="359427" name="Rectangle 3"/>
          <p:cNvSpPr>
            <a:spLocks noGrp="1" noChangeArrowheads="1"/>
          </p:cNvSpPr>
          <p:nvPr>
            <p:ph type="body" idx="1"/>
          </p:nvPr>
        </p:nvSpPr>
        <p:spPr/>
        <p:txBody>
          <a:bodyPr/>
          <a:lstStyle/>
          <a:p>
            <a:pPr algn="ctr" eaLnBrk="1" hangingPunct="1">
              <a:buFont typeface="Wingdings" pitchFamily="2" charset="2"/>
              <a:buNone/>
              <a:defRPr/>
            </a:pPr>
            <a:r>
              <a:rPr lang="en-US" sz="4000" b="1" smtClean="0"/>
              <a:t>Side walls being formed to left      and right of tiller indicate:</a:t>
            </a:r>
          </a:p>
          <a:p>
            <a:pPr eaLnBrk="1" hangingPunct="1">
              <a:defRPr/>
            </a:pPr>
            <a:r>
              <a:rPr lang="en-US" smtClean="0"/>
              <a:t>Contact pressure position switched “ON” rather than in “FLOAT” position.</a:t>
            </a:r>
          </a:p>
          <a:p>
            <a:pPr eaLnBrk="1" hangingPunct="1">
              <a:defRPr/>
            </a:pPr>
            <a:r>
              <a:rPr lang="en-US" smtClean="0"/>
              <a:t>The lateral finisher/comb must overlap the prepared track to ensure the transition between tracks occurs in a clean manner.</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5"/>
          <p:cNvSpPr>
            <a:spLocks noGrp="1"/>
          </p:cNvSpPr>
          <p:nvPr>
            <p:ph type="ftr" sz="quarter" idx="12"/>
          </p:nvPr>
        </p:nvSpPr>
        <p:spPr>
          <a:noFill/>
        </p:spPr>
        <p:txBody>
          <a:bodyPr/>
          <a:lstStyle/>
          <a:p>
            <a:r>
              <a:rPr lang="en-US"/>
              <a:t>International Association of Snowmobile Administrators</a:t>
            </a:r>
          </a:p>
        </p:txBody>
      </p:sp>
      <p:sp>
        <p:nvSpPr>
          <p:cNvPr id="36557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z="4000" smtClean="0">
                <a:solidFill>
                  <a:schemeClr val="hlink"/>
                </a:solidFill>
              </a:rPr>
              <a:t/>
            </a:r>
            <a:br>
              <a:rPr lang="en-US" sz="4000" smtClean="0">
                <a:solidFill>
                  <a:schemeClr val="hlink"/>
                </a:solidFill>
              </a:rPr>
            </a:br>
            <a:r>
              <a:rPr lang="en-US" smtClean="0">
                <a:solidFill>
                  <a:schemeClr val="hlink"/>
                </a:solidFill>
              </a:rPr>
              <a:t>Don’t Leave Holes or Piles</a:t>
            </a:r>
            <a:endParaRPr lang="en-US" sz="4000" smtClean="0">
              <a:solidFill>
                <a:schemeClr val="hlink"/>
              </a:solidFill>
            </a:endParaRPr>
          </a:p>
        </p:txBody>
      </p:sp>
      <p:sp>
        <p:nvSpPr>
          <p:cNvPr id="365571" name="Rectangle 3"/>
          <p:cNvSpPr>
            <a:spLocks noGrp="1" noChangeArrowheads="1"/>
          </p:cNvSpPr>
          <p:nvPr>
            <p:ph type="body" idx="1"/>
          </p:nvPr>
        </p:nvSpPr>
        <p:spPr/>
        <p:txBody>
          <a:bodyPr/>
          <a:lstStyle/>
          <a:p>
            <a:pPr eaLnBrk="1" hangingPunct="1">
              <a:defRPr/>
            </a:pPr>
            <a:r>
              <a:rPr lang="en-US" sz="3600" smtClean="0"/>
              <a:t>Any holes in the trail surface and/or piles of snow created when driving or turning around should be flattened out again as quickly as possible.</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5"/>
          <p:cNvSpPr>
            <a:spLocks noGrp="1"/>
          </p:cNvSpPr>
          <p:nvPr>
            <p:ph type="ftr" sz="quarter" idx="12"/>
          </p:nvPr>
        </p:nvSpPr>
        <p:spPr>
          <a:noFill/>
        </p:spPr>
        <p:txBody>
          <a:bodyPr/>
          <a:lstStyle/>
          <a:p>
            <a:r>
              <a:rPr lang="en-US"/>
              <a:t>International Association of Snowmobile Administrators</a:t>
            </a:r>
          </a:p>
        </p:txBody>
      </p:sp>
      <p:sp>
        <p:nvSpPr>
          <p:cNvPr id="36761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Trail Surface Doesn’t Look Good</a:t>
            </a:r>
          </a:p>
        </p:txBody>
      </p:sp>
      <p:sp>
        <p:nvSpPr>
          <p:cNvPr id="367619" name="Rectangle 3"/>
          <p:cNvSpPr>
            <a:spLocks noGrp="1" noChangeArrowheads="1"/>
          </p:cNvSpPr>
          <p:nvPr>
            <p:ph type="body" idx="1"/>
          </p:nvPr>
        </p:nvSpPr>
        <p:spPr/>
        <p:txBody>
          <a:bodyPr/>
          <a:lstStyle/>
          <a:p>
            <a:pPr algn="ctr" eaLnBrk="1" hangingPunct="1">
              <a:buFont typeface="Wingdings" pitchFamily="2" charset="2"/>
              <a:buNone/>
              <a:defRPr/>
            </a:pPr>
            <a:r>
              <a:rPr lang="en-US" sz="4000" b="1" smtClean="0"/>
              <a:t>When parts of the trail look like they weren’t processed and finished okay, it may indicate:</a:t>
            </a:r>
          </a:p>
          <a:p>
            <a:pPr eaLnBrk="1" hangingPunct="1">
              <a:defRPr/>
            </a:pPr>
            <a:r>
              <a:rPr lang="en-US" sz="3600" smtClean="0"/>
              <a:t>Tiller is set too high; check shaft depth adjustment.</a:t>
            </a:r>
          </a:p>
          <a:p>
            <a:pPr eaLnBrk="1" hangingPunct="1">
              <a:defRPr/>
            </a:pPr>
            <a:r>
              <a:rPr lang="en-US" sz="3600" smtClean="0"/>
              <a:t>Engine speed is too slow.</a:t>
            </a:r>
          </a:p>
          <a:p>
            <a:pPr eaLnBrk="1" hangingPunct="1">
              <a:defRPr/>
            </a:pPr>
            <a:r>
              <a:rPr lang="en-US" sz="3600" smtClean="0"/>
              <a:t>Lever not in engaged (float) position.</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5"/>
          <p:cNvSpPr>
            <a:spLocks noGrp="1"/>
          </p:cNvSpPr>
          <p:nvPr>
            <p:ph type="ftr" sz="quarter" idx="12"/>
          </p:nvPr>
        </p:nvSpPr>
        <p:spPr>
          <a:noFill/>
        </p:spPr>
        <p:txBody>
          <a:bodyPr/>
          <a:lstStyle/>
          <a:p>
            <a:r>
              <a:rPr lang="en-US"/>
              <a:t>International Association of Snowmobile Administrators</a:t>
            </a:r>
          </a:p>
        </p:txBody>
      </p:sp>
      <p:sp>
        <p:nvSpPr>
          <p:cNvPr id="36966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Trail Surface Doesn’t Look Good</a:t>
            </a:r>
          </a:p>
        </p:txBody>
      </p:sp>
      <p:sp>
        <p:nvSpPr>
          <p:cNvPr id="369667" name="Rectangle 3"/>
          <p:cNvSpPr>
            <a:spLocks noGrp="1" noChangeArrowheads="1"/>
          </p:cNvSpPr>
          <p:nvPr>
            <p:ph type="body" idx="1"/>
          </p:nvPr>
        </p:nvSpPr>
        <p:spPr/>
        <p:txBody>
          <a:bodyPr/>
          <a:lstStyle/>
          <a:p>
            <a:pPr algn="ctr" eaLnBrk="1" hangingPunct="1">
              <a:buFont typeface="Wingdings" pitchFamily="2" charset="2"/>
              <a:buNone/>
              <a:defRPr/>
            </a:pPr>
            <a:r>
              <a:rPr lang="en-US" sz="4000" b="1" smtClean="0"/>
              <a:t>When parts of the trail look like they weren’t processed and finished okay, it may indicate:</a:t>
            </a:r>
          </a:p>
          <a:p>
            <a:pPr eaLnBrk="1" hangingPunct="1">
              <a:defRPr/>
            </a:pPr>
            <a:r>
              <a:rPr lang="en-US" sz="3600" smtClean="0"/>
              <a:t>Excessive ground speed.</a:t>
            </a:r>
          </a:p>
          <a:p>
            <a:pPr eaLnBrk="1" hangingPunct="1">
              <a:defRPr/>
            </a:pPr>
            <a:r>
              <a:rPr lang="en-US" sz="3600" smtClean="0"/>
              <a:t>Failure to use front tractor blade to create an even surface area on trail – so tiller is lying “open” on moguls.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5"/>
          <p:cNvSpPr>
            <a:spLocks noGrp="1"/>
          </p:cNvSpPr>
          <p:nvPr>
            <p:ph type="ftr" sz="quarter" idx="12"/>
          </p:nvPr>
        </p:nvSpPr>
        <p:spPr>
          <a:noFill/>
        </p:spPr>
        <p:txBody>
          <a:bodyPr/>
          <a:lstStyle/>
          <a:p>
            <a:r>
              <a:rPr lang="en-US"/>
              <a:t>International Association of Snowmobile Administrators</a:t>
            </a:r>
          </a:p>
        </p:txBody>
      </p:sp>
      <p:sp>
        <p:nvSpPr>
          <p:cNvPr id="37171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z="4000" smtClean="0">
                <a:solidFill>
                  <a:schemeClr val="hlink"/>
                </a:solidFill>
              </a:rPr>
              <a:t/>
            </a:r>
            <a:br>
              <a:rPr lang="en-US" sz="4000" smtClean="0">
                <a:solidFill>
                  <a:schemeClr val="hlink"/>
                </a:solidFill>
              </a:rPr>
            </a:br>
            <a:r>
              <a:rPr lang="en-US" smtClean="0">
                <a:solidFill>
                  <a:schemeClr val="hlink"/>
                </a:solidFill>
              </a:rPr>
              <a:t>Remove Snow from the Unit</a:t>
            </a:r>
            <a:endParaRPr lang="en-US" sz="4000" smtClean="0">
              <a:solidFill>
                <a:schemeClr val="hlink"/>
              </a:solidFill>
            </a:endParaRPr>
          </a:p>
        </p:txBody>
      </p:sp>
      <p:sp>
        <p:nvSpPr>
          <p:cNvPr id="371715" name="Rectangle 3"/>
          <p:cNvSpPr>
            <a:spLocks noGrp="1" noChangeArrowheads="1"/>
          </p:cNvSpPr>
          <p:nvPr>
            <p:ph type="body" idx="1"/>
          </p:nvPr>
        </p:nvSpPr>
        <p:spPr/>
        <p:txBody>
          <a:bodyPr/>
          <a:lstStyle/>
          <a:p>
            <a:pPr eaLnBrk="1" hangingPunct="1">
              <a:defRPr/>
            </a:pPr>
            <a:r>
              <a:rPr lang="en-US" sz="3600" smtClean="0"/>
              <a:t>Regularly remove snow that can build up on the loading/cargo area of the tractor; increased weight will cause increased fuel consumption and also affect the unit’s center of gravity.</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5"/>
          <p:cNvSpPr>
            <a:spLocks noGrp="1"/>
          </p:cNvSpPr>
          <p:nvPr>
            <p:ph type="ftr" sz="quarter" idx="12"/>
          </p:nvPr>
        </p:nvSpPr>
        <p:spPr>
          <a:noFill/>
        </p:spPr>
        <p:txBody>
          <a:bodyPr/>
          <a:lstStyle/>
          <a:p>
            <a:r>
              <a:rPr lang="en-US"/>
              <a:t>International Association of Snowmobile Administrators</a:t>
            </a:r>
          </a:p>
        </p:txBody>
      </p:sp>
      <p:sp>
        <p:nvSpPr>
          <p:cNvPr id="373762"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Groomer is Almost at a Standstill</a:t>
            </a:r>
          </a:p>
        </p:txBody>
      </p:sp>
      <p:sp>
        <p:nvSpPr>
          <p:cNvPr id="373763" name="Rectangle 3"/>
          <p:cNvSpPr>
            <a:spLocks noGrp="1" noChangeArrowheads="1"/>
          </p:cNvSpPr>
          <p:nvPr>
            <p:ph type="body" idx="1"/>
          </p:nvPr>
        </p:nvSpPr>
        <p:spPr/>
        <p:txBody>
          <a:bodyPr/>
          <a:lstStyle/>
          <a:p>
            <a:pPr algn="ctr" eaLnBrk="1" hangingPunct="1">
              <a:buFont typeface="Wingdings" pitchFamily="2" charset="2"/>
              <a:buNone/>
              <a:defRPr/>
            </a:pPr>
            <a:r>
              <a:rPr lang="en-US" sz="3600" b="1" smtClean="0"/>
              <a:t>If vehicle is almost at a standstill,</a:t>
            </a:r>
          </a:p>
          <a:p>
            <a:pPr algn="ctr" eaLnBrk="1" hangingPunct="1">
              <a:buFont typeface="Wingdings" pitchFamily="2" charset="2"/>
              <a:buNone/>
              <a:defRPr/>
            </a:pPr>
            <a:r>
              <a:rPr lang="en-US" sz="3600" b="1" smtClean="0"/>
              <a:t>it may indicate:</a:t>
            </a:r>
          </a:p>
          <a:p>
            <a:pPr eaLnBrk="1" hangingPunct="1">
              <a:defRPr/>
            </a:pPr>
            <a:r>
              <a:rPr lang="en-US" smtClean="0"/>
              <a:t>Tiller is set too deep; check shaft depth adjustment.</a:t>
            </a:r>
          </a:p>
          <a:p>
            <a:pPr eaLnBrk="1" hangingPunct="1">
              <a:defRPr/>
            </a:pPr>
            <a:r>
              <a:rPr lang="en-US" smtClean="0"/>
              <a:t>Excessive engine speed.</a:t>
            </a:r>
          </a:p>
          <a:p>
            <a:pPr eaLnBrk="1" hangingPunct="1">
              <a:defRPr/>
            </a:pPr>
            <a:r>
              <a:rPr lang="en-US" smtClean="0"/>
              <a:t>Cylinder equipment carrier adjusted by mistake.</a:t>
            </a:r>
          </a:p>
          <a:p>
            <a:pPr eaLnBrk="1" hangingPunct="1">
              <a:defRPr/>
            </a:pPr>
            <a:r>
              <a:rPr lang="en-US" smtClean="0"/>
              <a:t>Direction of tiller rotation set to contra-rotation.</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5"/>
          <p:cNvSpPr>
            <a:spLocks noGrp="1"/>
          </p:cNvSpPr>
          <p:nvPr>
            <p:ph type="ftr" sz="quarter" idx="12"/>
          </p:nvPr>
        </p:nvSpPr>
        <p:spPr>
          <a:noFill/>
        </p:spPr>
        <p:txBody>
          <a:bodyPr/>
          <a:lstStyle/>
          <a:p>
            <a:r>
              <a:rPr lang="en-US"/>
              <a:t>International Association of Snowmobile Administrators</a:t>
            </a:r>
          </a:p>
        </p:txBody>
      </p:sp>
      <p:sp>
        <p:nvSpPr>
          <p:cNvPr id="37581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Groomer is Almost at a Standstill</a:t>
            </a:r>
          </a:p>
        </p:txBody>
      </p:sp>
      <p:sp>
        <p:nvSpPr>
          <p:cNvPr id="375811" name="Rectangle 3"/>
          <p:cNvSpPr>
            <a:spLocks noGrp="1" noChangeArrowheads="1"/>
          </p:cNvSpPr>
          <p:nvPr>
            <p:ph type="body" idx="1"/>
          </p:nvPr>
        </p:nvSpPr>
        <p:spPr/>
        <p:txBody>
          <a:bodyPr/>
          <a:lstStyle/>
          <a:p>
            <a:pPr algn="ctr" eaLnBrk="1" hangingPunct="1">
              <a:lnSpc>
                <a:spcPct val="90000"/>
              </a:lnSpc>
              <a:buFont typeface="Wingdings" pitchFamily="2" charset="2"/>
              <a:buNone/>
              <a:defRPr/>
            </a:pPr>
            <a:r>
              <a:rPr lang="en-US" sz="3600" b="1" smtClean="0"/>
              <a:t>If vehicle is almost at a standstill,</a:t>
            </a:r>
          </a:p>
          <a:p>
            <a:pPr algn="ctr" eaLnBrk="1" hangingPunct="1">
              <a:lnSpc>
                <a:spcPct val="90000"/>
              </a:lnSpc>
              <a:buFont typeface="Wingdings" pitchFamily="2" charset="2"/>
              <a:buNone/>
              <a:defRPr/>
            </a:pPr>
            <a:r>
              <a:rPr lang="en-US" sz="3600" b="1" smtClean="0"/>
              <a:t>it may indicate:</a:t>
            </a:r>
          </a:p>
          <a:p>
            <a:pPr eaLnBrk="1" hangingPunct="1">
              <a:lnSpc>
                <a:spcPct val="90000"/>
              </a:lnSpc>
              <a:defRPr/>
            </a:pPr>
            <a:r>
              <a:rPr lang="en-US" smtClean="0"/>
              <a:t>Rotary shaft at a standstill (jammed, crushed, or frozen).</a:t>
            </a:r>
          </a:p>
          <a:p>
            <a:pPr eaLnBrk="1" hangingPunct="1">
              <a:lnSpc>
                <a:spcPct val="90000"/>
              </a:lnSpc>
              <a:defRPr/>
            </a:pPr>
            <a:r>
              <a:rPr lang="en-US" smtClean="0"/>
              <a:t>The shaft is unbalanced.</a:t>
            </a:r>
          </a:p>
          <a:p>
            <a:pPr eaLnBrk="1" hangingPunct="1">
              <a:lnSpc>
                <a:spcPct val="90000"/>
              </a:lnSpc>
              <a:defRPr/>
            </a:pPr>
            <a:r>
              <a:rPr lang="en-US" smtClean="0"/>
              <a:t>A gear is missing as a result of improper maintenance.</a:t>
            </a:r>
          </a:p>
          <a:p>
            <a:pPr eaLnBrk="1" hangingPunct="1">
              <a:lnSpc>
                <a:spcPct val="90000"/>
              </a:lnSpc>
              <a:defRPr/>
            </a:pPr>
            <a:r>
              <a:rPr lang="en-US" smtClean="0"/>
              <a:t>Snow is frozen on the shaft.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5"/>
          <p:cNvSpPr>
            <a:spLocks noGrp="1"/>
          </p:cNvSpPr>
          <p:nvPr>
            <p:ph type="ftr" sz="quarter" idx="12"/>
          </p:nvPr>
        </p:nvSpPr>
        <p:spPr>
          <a:noFill/>
        </p:spPr>
        <p:txBody>
          <a:bodyPr/>
          <a:lstStyle/>
          <a:p>
            <a:r>
              <a:rPr lang="en-US"/>
              <a:t>International Association of Snowmobile Administrators</a:t>
            </a:r>
          </a:p>
        </p:txBody>
      </p:sp>
      <p:sp>
        <p:nvSpPr>
          <p:cNvPr id="37785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Violent Vibration When Tiller ON</a:t>
            </a:r>
          </a:p>
        </p:txBody>
      </p:sp>
      <p:sp>
        <p:nvSpPr>
          <p:cNvPr id="377859" name="Rectangle 3"/>
          <p:cNvSpPr>
            <a:spLocks noGrp="1" noChangeArrowheads="1"/>
          </p:cNvSpPr>
          <p:nvPr>
            <p:ph type="body" idx="1"/>
          </p:nvPr>
        </p:nvSpPr>
        <p:spPr/>
        <p:txBody>
          <a:bodyPr/>
          <a:lstStyle/>
          <a:p>
            <a:pPr algn="ctr" eaLnBrk="1" hangingPunct="1">
              <a:buFont typeface="Wingdings" pitchFamily="2" charset="2"/>
              <a:buNone/>
              <a:defRPr/>
            </a:pPr>
            <a:r>
              <a:rPr lang="en-US" sz="3600" b="1" smtClean="0"/>
              <a:t>If there are violent vibrations in the vehicle when tiller is ON, it may indicate:</a:t>
            </a:r>
          </a:p>
          <a:p>
            <a:pPr eaLnBrk="1" hangingPunct="1">
              <a:defRPr/>
            </a:pPr>
            <a:r>
              <a:rPr lang="en-US" smtClean="0"/>
              <a:t>The shaft is unbalanced.</a:t>
            </a:r>
          </a:p>
          <a:p>
            <a:pPr eaLnBrk="1" hangingPunct="1">
              <a:defRPr/>
            </a:pPr>
            <a:r>
              <a:rPr lang="en-US" smtClean="0"/>
              <a:t>A gear is missing as a result of improper maintenance.</a:t>
            </a:r>
          </a:p>
          <a:p>
            <a:pPr eaLnBrk="1" hangingPunct="1">
              <a:defRPr/>
            </a:pPr>
            <a:r>
              <a:rPr lang="en-US" smtClean="0"/>
              <a:t>Snow is frozen on the shaft.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p:spPr>
        <p:txBody>
          <a:bodyPr/>
          <a:lstStyle/>
          <a:p>
            <a:r>
              <a:rPr lang="en-US"/>
              <a:t>International Association of Snowmobile Administrators</a:t>
            </a:r>
          </a:p>
        </p:txBody>
      </p:sp>
      <p:sp>
        <p:nvSpPr>
          <p:cNvPr id="45058"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General Operating Guidelines:</a:t>
            </a:r>
          </a:p>
        </p:txBody>
      </p:sp>
      <p:sp>
        <p:nvSpPr>
          <p:cNvPr id="45059" name="Rectangle 3"/>
          <p:cNvSpPr>
            <a:spLocks noGrp="1" noChangeArrowheads="1"/>
          </p:cNvSpPr>
          <p:nvPr>
            <p:ph type="body" idx="1"/>
          </p:nvPr>
        </p:nvSpPr>
        <p:spPr>
          <a:xfrm>
            <a:off x="457200" y="914400"/>
            <a:ext cx="8229600" cy="4953000"/>
          </a:xfrm>
        </p:spPr>
        <p:txBody>
          <a:bodyPr/>
          <a:lstStyle/>
          <a:p>
            <a:pPr algn="ctr" eaLnBrk="1" hangingPunct="1">
              <a:lnSpc>
                <a:spcPct val="90000"/>
              </a:lnSpc>
              <a:buFont typeface="Wingdings" pitchFamily="2" charset="2"/>
              <a:buNone/>
              <a:defRPr/>
            </a:pPr>
            <a:r>
              <a:rPr lang="en-US" b="1" smtClean="0">
                <a:solidFill>
                  <a:schemeClr val="hlink"/>
                </a:solidFill>
              </a:rPr>
              <a:t>	</a:t>
            </a:r>
            <a:r>
              <a:rPr lang="en-US" sz="4400" b="1" smtClean="0">
                <a:solidFill>
                  <a:schemeClr val="hlink"/>
                </a:solidFill>
              </a:rPr>
              <a:t>Always Watch for Snowmobiles</a:t>
            </a:r>
            <a:endParaRPr lang="en-US" sz="4400" b="1" smtClean="0"/>
          </a:p>
          <a:p>
            <a:pPr eaLnBrk="1" hangingPunct="1">
              <a:lnSpc>
                <a:spcPct val="90000"/>
              </a:lnSpc>
              <a:buFont typeface="Wingdings" pitchFamily="2" charset="2"/>
              <a:buNone/>
              <a:defRPr/>
            </a:pPr>
            <a:r>
              <a:rPr lang="en-US" sz="3600" smtClean="0"/>
              <a:t>   When the trail is narrow or winding, keep to the right and slow down. If necessary, stop when a large group is approaching.</a:t>
            </a:r>
          </a:p>
          <a:p>
            <a:pPr eaLnBrk="1" hangingPunct="1">
              <a:lnSpc>
                <a:spcPct val="90000"/>
              </a:lnSpc>
              <a:defRPr/>
            </a:pPr>
            <a:endParaRPr lang="en-US" sz="3600" b="1" smtClean="0">
              <a:solidFill>
                <a:schemeClr val="hlink"/>
              </a:solidFill>
            </a:endParaRPr>
          </a:p>
          <a:p>
            <a:pPr eaLnBrk="1" hangingPunct="1">
              <a:lnSpc>
                <a:spcPct val="90000"/>
              </a:lnSpc>
              <a:buFont typeface="Wingdings" pitchFamily="2" charset="2"/>
              <a:buNone/>
              <a:defRPr/>
            </a:pPr>
            <a:r>
              <a:rPr lang="en-US" sz="3600" b="1" smtClean="0">
                <a:solidFill>
                  <a:schemeClr val="hlink"/>
                </a:solidFill>
              </a:rPr>
              <a:t>               ALWAYS ANTICIPATE</a:t>
            </a:r>
            <a:r>
              <a:rPr lang="en-US" sz="3600" smtClean="0"/>
              <a:t> </a:t>
            </a:r>
          </a:p>
          <a:p>
            <a:pPr eaLnBrk="1" hangingPunct="1">
              <a:lnSpc>
                <a:spcPct val="90000"/>
              </a:lnSpc>
              <a:buFont typeface="Wingdings" pitchFamily="2" charset="2"/>
              <a:buNone/>
              <a:defRPr/>
            </a:pPr>
            <a:r>
              <a:rPr lang="en-US" sz="3600" smtClean="0"/>
              <a:t>   Plan for approaching snowmobiles at sharp or blind curves and on hills.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5"/>
          <p:cNvSpPr>
            <a:spLocks noGrp="1"/>
          </p:cNvSpPr>
          <p:nvPr>
            <p:ph type="ftr" sz="quarter" idx="12"/>
          </p:nvPr>
        </p:nvSpPr>
        <p:spPr>
          <a:noFill/>
        </p:spPr>
        <p:txBody>
          <a:bodyPr/>
          <a:lstStyle/>
          <a:p>
            <a:r>
              <a:rPr lang="en-US"/>
              <a:t>International Association of Snowmobile Administrators</a:t>
            </a:r>
          </a:p>
        </p:txBody>
      </p:sp>
      <p:sp>
        <p:nvSpPr>
          <p:cNvPr id="37990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Violent Vibration When Tiller ON</a:t>
            </a:r>
          </a:p>
        </p:txBody>
      </p:sp>
      <p:sp>
        <p:nvSpPr>
          <p:cNvPr id="379907" name="Rectangle 3"/>
          <p:cNvSpPr>
            <a:spLocks noGrp="1" noChangeArrowheads="1"/>
          </p:cNvSpPr>
          <p:nvPr>
            <p:ph type="body" idx="1"/>
          </p:nvPr>
        </p:nvSpPr>
        <p:spPr/>
        <p:txBody>
          <a:bodyPr/>
          <a:lstStyle/>
          <a:p>
            <a:pPr algn="ctr" eaLnBrk="1" hangingPunct="1">
              <a:lnSpc>
                <a:spcPct val="90000"/>
              </a:lnSpc>
              <a:buFont typeface="Wingdings" pitchFamily="2" charset="2"/>
              <a:buNone/>
              <a:defRPr/>
            </a:pPr>
            <a:r>
              <a:rPr lang="en-US" sz="3600" b="1" smtClean="0"/>
              <a:t>If there are violent vibrations in the vehicle when tiller is ON, it may indicate:</a:t>
            </a:r>
          </a:p>
          <a:p>
            <a:pPr eaLnBrk="1" hangingPunct="1">
              <a:lnSpc>
                <a:spcPct val="90000"/>
              </a:lnSpc>
              <a:defRPr/>
            </a:pPr>
            <a:r>
              <a:rPr lang="en-US" sz="3600" b="1" smtClean="0">
                <a:solidFill>
                  <a:schemeClr val="hlink"/>
                </a:solidFill>
              </a:rPr>
              <a:t>Vibration means</a:t>
            </a:r>
            <a:r>
              <a:rPr lang="en-US" sz="3600" smtClean="0"/>
              <a:t> </a:t>
            </a:r>
            <a:r>
              <a:rPr lang="en-US" sz="3600" b="1" smtClean="0">
                <a:solidFill>
                  <a:schemeClr val="hlink"/>
                </a:solidFill>
              </a:rPr>
              <a:t>Unbalanced </a:t>
            </a:r>
            <a:r>
              <a:rPr lang="en-US" sz="3600" smtClean="0"/>
              <a:t>– screws unfasten themselves and bearings can be destroyed.</a:t>
            </a:r>
          </a:p>
          <a:p>
            <a:pPr eaLnBrk="1" hangingPunct="1">
              <a:lnSpc>
                <a:spcPct val="90000"/>
              </a:lnSpc>
              <a:defRPr/>
            </a:pPr>
            <a:r>
              <a:rPr lang="en-US" sz="3600" b="1" smtClean="0">
                <a:solidFill>
                  <a:schemeClr val="hlink"/>
                </a:solidFill>
              </a:rPr>
              <a:t>Always rectify imbalance immediately; it is UNSAFE.</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5"/>
          <p:cNvSpPr>
            <a:spLocks noGrp="1"/>
          </p:cNvSpPr>
          <p:nvPr>
            <p:ph type="ftr" sz="quarter" idx="12"/>
          </p:nvPr>
        </p:nvSpPr>
        <p:spPr>
          <a:noFill/>
        </p:spPr>
        <p:txBody>
          <a:bodyPr/>
          <a:lstStyle/>
          <a:p>
            <a:r>
              <a:rPr lang="en-US"/>
              <a:t>International Association of Snowmobile Administrators</a:t>
            </a:r>
          </a:p>
        </p:txBody>
      </p:sp>
      <p:sp>
        <p:nvSpPr>
          <p:cNvPr id="38195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Operation on Hills and Steep Slopes</a:t>
            </a:r>
          </a:p>
        </p:txBody>
      </p:sp>
      <p:sp>
        <p:nvSpPr>
          <p:cNvPr id="381955" name="Rectangle 3"/>
          <p:cNvSpPr>
            <a:spLocks noGrp="1" noChangeArrowheads="1"/>
          </p:cNvSpPr>
          <p:nvPr>
            <p:ph type="body" idx="1"/>
          </p:nvPr>
        </p:nvSpPr>
        <p:spPr/>
        <p:txBody>
          <a:bodyPr/>
          <a:lstStyle/>
          <a:p>
            <a:pPr eaLnBrk="1" hangingPunct="1">
              <a:lnSpc>
                <a:spcPct val="90000"/>
              </a:lnSpc>
              <a:defRPr/>
            </a:pPr>
            <a:r>
              <a:rPr lang="en-US" sz="3600" smtClean="0"/>
              <a:t>When </a:t>
            </a:r>
            <a:r>
              <a:rPr lang="en-US" sz="3600" b="1" smtClean="0">
                <a:solidFill>
                  <a:schemeClr val="hlink"/>
                </a:solidFill>
              </a:rPr>
              <a:t>operating uphill</a:t>
            </a:r>
            <a:r>
              <a:rPr lang="en-US" sz="3600" smtClean="0"/>
              <a:t> – only drive with amount of power needed and watch for track engagement/traction.</a:t>
            </a:r>
          </a:p>
          <a:p>
            <a:pPr eaLnBrk="1" hangingPunct="1">
              <a:lnSpc>
                <a:spcPct val="90000"/>
              </a:lnSpc>
              <a:defRPr/>
            </a:pPr>
            <a:r>
              <a:rPr lang="en-US" sz="3600" smtClean="0"/>
              <a:t>If excessive power is used, tracks will spin and machine will dig itself in.</a:t>
            </a:r>
          </a:p>
          <a:p>
            <a:pPr eaLnBrk="1" hangingPunct="1">
              <a:lnSpc>
                <a:spcPct val="90000"/>
              </a:lnSpc>
              <a:defRPr/>
            </a:pPr>
            <a:r>
              <a:rPr lang="en-US" sz="3600" smtClean="0"/>
              <a:t>If tracks begin to dig themselves in, stop and look for a new route.</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5"/>
          <p:cNvSpPr>
            <a:spLocks noGrp="1"/>
          </p:cNvSpPr>
          <p:nvPr>
            <p:ph type="ftr" sz="quarter" idx="12"/>
          </p:nvPr>
        </p:nvSpPr>
        <p:spPr>
          <a:noFill/>
        </p:spPr>
        <p:txBody>
          <a:bodyPr/>
          <a:lstStyle/>
          <a:p>
            <a:r>
              <a:rPr lang="en-US"/>
              <a:t>International Association of Snowmobile Administrators</a:t>
            </a:r>
          </a:p>
        </p:txBody>
      </p:sp>
      <p:sp>
        <p:nvSpPr>
          <p:cNvPr id="384002"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Operation on Hills and Steep Slopes</a:t>
            </a:r>
          </a:p>
        </p:txBody>
      </p:sp>
      <p:sp>
        <p:nvSpPr>
          <p:cNvPr id="384003" name="Rectangle 3"/>
          <p:cNvSpPr>
            <a:spLocks noGrp="1" noChangeArrowheads="1"/>
          </p:cNvSpPr>
          <p:nvPr>
            <p:ph type="body" idx="1"/>
          </p:nvPr>
        </p:nvSpPr>
        <p:spPr/>
        <p:txBody>
          <a:bodyPr/>
          <a:lstStyle/>
          <a:p>
            <a:pPr eaLnBrk="1" hangingPunct="1">
              <a:defRPr/>
            </a:pPr>
            <a:r>
              <a:rPr lang="en-US" sz="3600" smtClean="0"/>
              <a:t>When </a:t>
            </a:r>
            <a:r>
              <a:rPr lang="en-US" sz="3600" b="1" smtClean="0">
                <a:solidFill>
                  <a:schemeClr val="hlink"/>
                </a:solidFill>
              </a:rPr>
              <a:t>operating downhill</a:t>
            </a:r>
            <a:r>
              <a:rPr lang="en-US" sz="3600" smtClean="0"/>
              <a:t> – drive at moderate speed to ensure: 1) engine doesn’t over-rev, 2) unit doesn’t drift sideways in an uncontrolled manner, and  3) unit doesn’t pull snow down the slope behind it.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5"/>
          <p:cNvSpPr>
            <a:spLocks noGrp="1"/>
          </p:cNvSpPr>
          <p:nvPr>
            <p:ph type="ftr" sz="quarter" idx="12"/>
          </p:nvPr>
        </p:nvSpPr>
        <p:spPr>
          <a:noFill/>
        </p:spPr>
        <p:txBody>
          <a:bodyPr/>
          <a:lstStyle/>
          <a:p>
            <a:r>
              <a:rPr lang="en-US"/>
              <a:t>International Association of Snowmobile Administrators</a:t>
            </a:r>
          </a:p>
        </p:txBody>
      </p:sp>
      <p:sp>
        <p:nvSpPr>
          <p:cNvPr id="38605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Operation on Hills and Steep Slopes</a:t>
            </a:r>
          </a:p>
        </p:txBody>
      </p:sp>
      <p:sp>
        <p:nvSpPr>
          <p:cNvPr id="386051" name="Rectangle 3"/>
          <p:cNvSpPr>
            <a:spLocks noGrp="1" noChangeArrowheads="1"/>
          </p:cNvSpPr>
          <p:nvPr>
            <p:ph type="body" idx="1"/>
          </p:nvPr>
        </p:nvSpPr>
        <p:spPr/>
        <p:txBody>
          <a:bodyPr/>
          <a:lstStyle/>
          <a:p>
            <a:pPr eaLnBrk="1" hangingPunct="1">
              <a:defRPr/>
            </a:pPr>
            <a:r>
              <a:rPr lang="en-US" sz="3600" smtClean="0"/>
              <a:t>When </a:t>
            </a:r>
            <a:r>
              <a:rPr lang="en-US" sz="3600" b="1" smtClean="0">
                <a:solidFill>
                  <a:schemeClr val="hlink"/>
                </a:solidFill>
              </a:rPr>
              <a:t>operating downhill</a:t>
            </a:r>
            <a:r>
              <a:rPr lang="en-US" sz="3600" smtClean="0"/>
              <a:t> – drive with as few steering movements as possible while ensuring that both tracks are turning.</a:t>
            </a:r>
          </a:p>
          <a:p>
            <a:pPr eaLnBrk="1" hangingPunct="1">
              <a:defRPr/>
            </a:pPr>
            <a:r>
              <a:rPr lang="en-US" sz="3600" smtClean="0"/>
              <a:t>Reduce speed when driving over hilltops to ensure machine tilts forward in a controlled manner.</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5"/>
          <p:cNvSpPr>
            <a:spLocks noGrp="1"/>
          </p:cNvSpPr>
          <p:nvPr>
            <p:ph type="ftr" sz="quarter" idx="12"/>
          </p:nvPr>
        </p:nvSpPr>
        <p:spPr>
          <a:noFill/>
        </p:spPr>
        <p:txBody>
          <a:bodyPr/>
          <a:lstStyle/>
          <a:p>
            <a:r>
              <a:rPr lang="en-US"/>
              <a:t>International Association of Snowmobile Administrators</a:t>
            </a:r>
          </a:p>
        </p:txBody>
      </p:sp>
      <p:sp>
        <p:nvSpPr>
          <p:cNvPr id="38809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Operation on Hills and Steep Slopes</a:t>
            </a:r>
          </a:p>
        </p:txBody>
      </p:sp>
      <p:sp>
        <p:nvSpPr>
          <p:cNvPr id="388099" name="Rectangle 3"/>
          <p:cNvSpPr>
            <a:spLocks noGrp="1" noChangeArrowheads="1"/>
          </p:cNvSpPr>
          <p:nvPr>
            <p:ph type="body" idx="1"/>
          </p:nvPr>
        </p:nvSpPr>
        <p:spPr/>
        <p:txBody>
          <a:bodyPr/>
          <a:lstStyle/>
          <a:p>
            <a:pPr eaLnBrk="1" hangingPunct="1">
              <a:lnSpc>
                <a:spcPct val="90000"/>
              </a:lnSpc>
              <a:defRPr/>
            </a:pPr>
            <a:r>
              <a:rPr lang="en-US" sz="3600" smtClean="0"/>
              <a:t>If when driving downhill the tractor should start to slip or drift sideways, immediately counter-steer up to a point where the tracks contra-rotate to ensure vehicle’s longitudinal axle is again pointing in the direction of the fall line – briefly increase speed to do this.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5"/>
          <p:cNvSpPr>
            <a:spLocks noGrp="1"/>
          </p:cNvSpPr>
          <p:nvPr>
            <p:ph type="ftr" sz="quarter" idx="12"/>
          </p:nvPr>
        </p:nvSpPr>
        <p:spPr>
          <a:noFill/>
        </p:spPr>
        <p:txBody>
          <a:bodyPr/>
          <a:lstStyle/>
          <a:p>
            <a:r>
              <a:rPr lang="en-US"/>
              <a:t>International Association of Snowmobile Administrators</a:t>
            </a:r>
          </a:p>
        </p:txBody>
      </p:sp>
      <p:sp>
        <p:nvSpPr>
          <p:cNvPr id="39014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Grooming with a Tiller</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Operation on Hills and Steep Slopes</a:t>
            </a:r>
          </a:p>
        </p:txBody>
      </p:sp>
      <p:sp>
        <p:nvSpPr>
          <p:cNvPr id="390147" name="Rectangle 3"/>
          <p:cNvSpPr>
            <a:spLocks noGrp="1" noChangeArrowheads="1"/>
          </p:cNvSpPr>
          <p:nvPr>
            <p:ph type="body" idx="1"/>
          </p:nvPr>
        </p:nvSpPr>
        <p:spPr/>
        <p:txBody>
          <a:bodyPr/>
          <a:lstStyle/>
          <a:p>
            <a:pPr eaLnBrk="1" hangingPunct="1">
              <a:defRPr/>
            </a:pPr>
            <a:r>
              <a:rPr lang="en-US" sz="3600" smtClean="0"/>
              <a:t>When vehicle is slipping in the fall line – reduce the slipping movement by: 1) changing over (reversing) tiller’s rotary shaft direction, and 2) carefully using the front blade as an anchor point. Continue to do so until the vehicle is stabilized.</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5"/>
          <p:cNvSpPr>
            <a:spLocks noGrp="1"/>
          </p:cNvSpPr>
          <p:nvPr>
            <p:ph type="ftr" sz="quarter" idx="12"/>
          </p:nvPr>
        </p:nvSpPr>
        <p:spPr>
          <a:noFill/>
        </p:spPr>
        <p:txBody>
          <a:bodyPr/>
          <a:lstStyle/>
          <a:p>
            <a:r>
              <a:rPr lang="en-US"/>
              <a:t>International Association of Snowmobile Administrators</a:t>
            </a:r>
          </a:p>
        </p:txBody>
      </p:sp>
      <p:sp>
        <p:nvSpPr>
          <p:cNvPr id="39219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Operating Tracked Vehicles</a:t>
            </a:r>
            <a:r>
              <a:rPr lang="en-US" smtClean="0">
                <a:solidFill>
                  <a:schemeClr val="hlink"/>
                </a:solidFill>
              </a:rPr>
              <a:t/>
            </a:r>
            <a:br>
              <a:rPr lang="en-US" smtClean="0">
                <a:solidFill>
                  <a:schemeClr val="hlink"/>
                </a:solidFill>
              </a:rPr>
            </a:br>
            <a:r>
              <a:rPr lang="en-US" smtClean="0">
                <a:solidFill>
                  <a:schemeClr val="hlink"/>
                </a:solidFill>
              </a:rPr>
              <a:t> Keep Vehicle on Top of the Snow</a:t>
            </a:r>
          </a:p>
        </p:txBody>
      </p:sp>
      <p:sp>
        <p:nvSpPr>
          <p:cNvPr id="392195" name="Rectangle 3"/>
          <p:cNvSpPr>
            <a:spLocks noGrp="1" noChangeArrowheads="1"/>
          </p:cNvSpPr>
          <p:nvPr>
            <p:ph type="body" idx="1"/>
          </p:nvPr>
        </p:nvSpPr>
        <p:spPr/>
        <p:txBody>
          <a:bodyPr/>
          <a:lstStyle/>
          <a:p>
            <a:pPr eaLnBrk="1" hangingPunct="1">
              <a:defRPr/>
            </a:pPr>
            <a:r>
              <a:rPr lang="en-US" sz="3600" smtClean="0"/>
              <a:t>Snow can have a top crust that is harder than the underlying base due to various melt-freeze or wind-packing conditions.</a:t>
            </a:r>
          </a:p>
          <a:p>
            <a:pPr eaLnBrk="1" hangingPunct="1">
              <a:defRPr/>
            </a:pPr>
            <a:r>
              <a:rPr lang="en-US" sz="3600" smtClean="0"/>
              <a:t>Try not to spin the tracks through the crust if at all possible.</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6"/>
          <p:cNvSpPr>
            <a:spLocks noGrp="1"/>
          </p:cNvSpPr>
          <p:nvPr>
            <p:ph type="ftr" sz="quarter" idx="12"/>
          </p:nvPr>
        </p:nvSpPr>
        <p:spPr>
          <a:noFill/>
        </p:spPr>
        <p:txBody>
          <a:bodyPr/>
          <a:lstStyle/>
          <a:p>
            <a:r>
              <a:rPr lang="en-US"/>
              <a:t>International Association of Snowmobile Administrators</a:t>
            </a:r>
          </a:p>
        </p:txBody>
      </p:sp>
      <p:sp>
        <p:nvSpPr>
          <p:cNvPr id="394242" name="Rectangle 2"/>
          <p:cNvSpPr>
            <a:spLocks noGrp="1" noRot="1" noChangeArrowheads="1"/>
          </p:cNvSpPr>
          <p:nvPr>
            <p:ph type="title"/>
          </p:nvPr>
        </p:nvSpPr>
        <p:spPr>
          <a:xfrm>
            <a:off x="457200" y="274638"/>
            <a:ext cx="8229600" cy="1020762"/>
          </a:xfrm>
        </p:spPr>
        <p:txBody>
          <a:bodyPr/>
          <a:lstStyle/>
          <a:p>
            <a:pPr eaLnBrk="1" hangingPunct="1">
              <a:defRPr/>
            </a:pPr>
            <a:r>
              <a:rPr lang="en-US" sz="2800" smtClean="0">
                <a:solidFill>
                  <a:schemeClr val="hlink"/>
                </a:solidFill>
              </a:rPr>
              <a:t>Tips for Operating Tracked Vehicles</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If Stuck – Don’t Spin</a:t>
            </a:r>
          </a:p>
        </p:txBody>
      </p:sp>
      <p:sp>
        <p:nvSpPr>
          <p:cNvPr id="394243" name="Rectangle 3"/>
          <p:cNvSpPr>
            <a:spLocks noGrp="1" noChangeArrowheads="1"/>
          </p:cNvSpPr>
          <p:nvPr>
            <p:ph type="body" sz="half" idx="1"/>
          </p:nvPr>
        </p:nvSpPr>
        <p:spPr>
          <a:xfrm>
            <a:off x="457200" y="1371600"/>
            <a:ext cx="8229600" cy="2414588"/>
          </a:xfrm>
        </p:spPr>
        <p:txBody>
          <a:bodyPr/>
          <a:lstStyle/>
          <a:p>
            <a:pPr eaLnBrk="1" hangingPunct="1">
              <a:defRPr/>
            </a:pPr>
            <a:r>
              <a:rPr lang="en-US" smtClean="0"/>
              <a:t>If the groomer gets stuck </a:t>
            </a:r>
            <a:r>
              <a:rPr lang="en-US" b="1" smtClean="0">
                <a:solidFill>
                  <a:schemeClr val="hlink"/>
                </a:solidFill>
              </a:rPr>
              <a:t>DO NOT SPIN THE TRACKS!</a:t>
            </a:r>
          </a:p>
          <a:p>
            <a:pPr eaLnBrk="1" hangingPunct="1">
              <a:defRPr/>
            </a:pPr>
            <a:r>
              <a:rPr lang="en-US" sz="2800" smtClean="0"/>
              <a:t>Remember that a tractor is rarely stuck in a level position unless it spun out while climbing a hard packed icy hill; in this case, raise the implement and back down the hill. </a:t>
            </a:r>
          </a:p>
          <a:p>
            <a:pPr eaLnBrk="1" hangingPunct="1">
              <a:defRPr/>
            </a:pPr>
            <a:r>
              <a:rPr lang="en-US" sz="2800" b="1" smtClean="0">
                <a:solidFill>
                  <a:schemeClr val="hlink"/>
                </a:solidFill>
              </a:rPr>
              <a:t>Proceed with caution!</a:t>
            </a:r>
            <a:endParaRPr lang="en-US" sz="2800" smtClean="0"/>
          </a:p>
        </p:txBody>
      </p:sp>
      <p:pic>
        <p:nvPicPr>
          <p:cNvPr id="152581" name="Picture 5" descr="grooming photos 021"/>
          <p:cNvPicPr>
            <a:picLocks noGrp="1" noChangeAspect="1" noChangeArrowheads="1"/>
          </p:cNvPicPr>
          <p:nvPr>
            <p:ph sz="half" idx="2"/>
          </p:nvPr>
        </p:nvPicPr>
        <p:blipFill>
          <a:blip r:embed="rId3" cstate="screen"/>
          <a:srcRect/>
          <a:stretch>
            <a:fillRect/>
          </a:stretch>
        </p:blipFill>
        <p:spPr>
          <a:xfrm>
            <a:off x="4419600" y="3962400"/>
            <a:ext cx="4572000" cy="2224088"/>
          </a:xfr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6"/>
          <p:cNvSpPr>
            <a:spLocks noGrp="1"/>
          </p:cNvSpPr>
          <p:nvPr>
            <p:ph type="ftr" sz="quarter" idx="12"/>
          </p:nvPr>
        </p:nvSpPr>
        <p:spPr>
          <a:noFill/>
        </p:spPr>
        <p:txBody>
          <a:bodyPr/>
          <a:lstStyle/>
          <a:p>
            <a:r>
              <a:rPr lang="en-US"/>
              <a:t>International Association of Snowmobile Administrators</a:t>
            </a:r>
          </a:p>
        </p:txBody>
      </p:sp>
      <p:sp>
        <p:nvSpPr>
          <p:cNvPr id="396290" name="Rectangle 2"/>
          <p:cNvSpPr>
            <a:spLocks noGrp="1" noRot="1" noChangeArrowheads="1"/>
          </p:cNvSpPr>
          <p:nvPr>
            <p:ph type="title"/>
          </p:nvPr>
        </p:nvSpPr>
        <p:spPr/>
        <p:txBody>
          <a:bodyPr/>
          <a:lstStyle/>
          <a:p>
            <a:pPr eaLnBrk="1" hangingPunct="1">
              <a:defRPr/>
            </a:pPr>
            <a:r>
              <a:rPr lang="en-US" sz="2800" smtClean="0">
                <a:solidFill>
                  <a:schemeClr val="hlink"/>
                </a:solidFill>
              </a:rPr>
              <a:t>Tips for Operating Tracked Vehicles</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If Stuck – Don’t Spin</a:t>
            </a:r>
          </a:p>
        </p:txBody>
      </p:sp>
      <p:sp>
        <p:nvSpPr>
          <p:cNvPr id="396291" name="Rectangle 3"/>
          <p:cNvSpPr>
            <a:spLocks noGrp="1" noChangeArrowheads="1"/>
          </p:cNvSpPr>
          <p:nvPr>
            <p:ph type="body" sz="half" idx="1"/>
          </p:nvPr>
        </p:nvSpPr>
        <p:spPr>
          <a:xfrm>
            <a:off x="457200" y="1600200"/>
            <a:ext cx="4267200" cy="4724400"/>
          </a:xfrm>
        </p:spPr>
        <p:txBody>
          <a:bodyPr/>
          <a:lstStyle/>
          <a:p>
            <a:pPr eaLnBrk="1" hangingPunct="1">
              <a:defRPr/>
            </a:pPr>
            <a:r>
              <a:rPr lang="en-US" sz="2800" smtClean="0"/>
              <a:t>More often than not the tractor will be tilted to the right / outside edge of the trail because it fell off the compacted base.</a:t>
            </a:r>
          </a:p>
          <a:p>
            <a:pPr eaLnBrk="1" hangingPunct="1">
              <a:defRPr/>
            </a:pPr>
            <a:r>
              <a:rPr lang="en-US" sz="2800" smtClean="0"/>
              <a:t>First thing to do: get the tractor level (particularly gear-drive tractors). </a:t>
            </a:r>
          </a:p>
          <a:p>
            <a:pPr eaLnBrk="1" hangingPunct="1">
              <a:defRPr/>
            </a:pPr>
            <a:r>
              <a:rPr lang="en-US" sz="2800" smtClean="0"/>
              <a:t>It is likely high-centered, so get the shovel out.</a:t>
            </a:r>
          </a:p>
        </p:txBody>
      </p:sp>
      <p:pic>
        <p:nvPicPr>
          <p:cNvPr id="153605" name="Picture 5" descr="StuckCat003"/>
          <p:cNvPicPr>
            <a:picLocks noGrp="1" noChangeAspect="1" noChangeArrowheads="1"/>
          </p:cNvPicPr>
          <p:nvPr>
            <p:ph sz="half" idx="2"/>
          </p:nvPr>
        </p:nvPicPr>
        <p:blipFill>
          <a:blip r:embed="rId3" cstate="screen"/>
          <a:srcRect/>
          <a:stretch>
            <a:fillRect/>
          </a:stretch>
        </p:blipFill>
        <p:spPr>
          <a:xfrm>
            <a:off x="4648200" y="2171700"/>
            <a:ext cx="4267200" cy="3200400"/>
          </a:xfr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6"/>
          <p:cNvSpPr>
            <a:spLocks noGrp="1"/>
          </p:cNvSpPr>
          <p:nvPr>
            <p:ph type="ftr" sz="quarter" idx="12"/>
          </p:nvPr>
        </p:nvSpPr>
        <p:spPr>
          <a:noFill/>
        </p:spPr>
        <p:txBody>
          <a:bodyPr/>
          <a:lstStyle/>
          <a:p>
            <a:r>
              <a:rPr lang="en-US"/>
              <a:t>International Association of Snowmobile Administrators</a:t>
            </a:r>
          </a:p>
        </p:txBody>
      </p:sp>
      <p:sp>
        <p:nvSpPr>
          <p:cNvPr id="398338" name="Rectangle 2"/>
          <p:cNvSpPr>
            <a:spLocks noGrp="1" noRot="1" noChangeArrowheads="1"/>
          </p:cNvSpPr>
          <p:nvPr>
            <p:ph type="title"/>
          </p:nvPr>
        </p:nvSpPr>
        <p:spPr/>
        <p:txBody>
          <a:bodyPr/>
          <a:lstStyle/>
          <a:p>
            <a:pPr eaLnBrk="1" hangingPunct="1">
              <a:defRPr/>
            </a:pPr>
            <a:r>
              <a:rPr lang="en-US" sz="2800" smtClean="0">
                <a:solidFill>
                  <a:schemeClr val="hlink"/>
                </a:solidFill>
              </a:rPr>
              <a:t>Tips for Operating Tracked Vehicles</a:t>
            </a:r>
            <a:r>
              <a:rPr lang="en-US" smtClean="0">
                <a:solidFill>
                  <a:schemeClr val="hlink"/>
                </a:solidFill>
              </a:rPr>
              <a:t/>
            </a:r>
            <a:br>
              <a:rPr lang="en-US" smtClean="0">
                <a:solidFill>
                  <a:schemeClr val="hlink"/>
                </a:solidFill>
              </a:rPr>
            </a:br>
            <a:r>
              <a:rPr lang="en-US" smtClean="0">
                <a:solidFill>
                  <a:schemeClr val="hlink"/>
                </a:solidFill>
              </a:rPr>
              <a:t> </a:t>
            </a:r>
            <a:r>
              <a:rPr lang="en-US" sz="4000" smtClean="0">
                <a:solidFill>
                  <a:schemeClr val="hlink"/>
                </a:solidFill>
              </a:rPr>
              <a:t>If Stuck – Don’t Spin</a:t>
            </a:r>
          </a:p>
        </p:txBody>
      </p:sp>
      <p:sp>
        <p:nvSpPr>
          <p:cNvPr id="398339" name="Rectangle 3"/>
          <p:cNvSpPr>
            <a:spLocks noGrp="1" noChangeArrowheads="1"/>
          </p:cNvSpPr>
          <p:nvPr>
            <p:ph type="body" sz="half" idx="1"/>
          </p:nvPr>
        </p:nvSpPr>
        <p:spPr/>
        <p:txBody>
          <a:bodyPr/>
          <a:lstStyle/>
          <a:p>
            <a:pPr eaLnBrk="1" hangingPunct="1">
              <a:lnSpc>
                <a:spcPct val="90000"/>
              </a:lnSpc>
              <a:defRPr/>
            </a:pPr>
            <a:r>
              <a:rPr lang="en-US" sz="2800" smtClean="0"/>
              <a:t>Once the tractor is level,  </a:t>
            </a:r>
            <a:r>
              <a:rPr lang="en-US" sz="2800" b="1" i="1" smtClean="0">
                <a:solidFill>
                  <a:schemeClr val="hlink"/>
                </a:solidFill>
              </a:rPr>
              <a:t>gently</a:t>
            </a:r>
            <a:r>
              <a:rPr lang="en-US" sz="2800" smtClean="0"/>
              <a:t> rock the vehicle back and forth to help pack snow.</a:t>
            </a:r>
          </a:p>
          <a:p>
            <a:pPr eaLnBrk="1" hangingPunct="1">
              <a:lnSpc>
                <a:spcPct val="90000"/>
              </a:lnSpc>
              <a:defRPr/>
            </a:pPr>
            <a:r>
              <a:rPr lang="en-US" sz="2800" smtClean="0"/>
              <a:t>Better to unhook drag sooner versus later; this can save time, effort, and  equipment damage.</a:t>
            </a:r>
          </a:p>
          <a:p>
            <a:pPr eaLnBrk="1" hangingPunct="1">
              <a:lnSpc>
                <a:spcPct val="90000"/>
              </a:lnSpc>
              <a:defRPr/>
            </a:pPr>
            <a:r>
              <a:rPr lang="en-US" sz="2800" smtClean="0"/>
              <a:t>If this doesn’t work – winch, shovel some more, or call for a tow.</a:t>
            </a:r>
          </a:p>
        </p:txBody>
      </p:sp>
      <p:pic>
        <p:nvPicPr>
          <p:cNvPr id="154629" name="Picture 5" descr="StuckCat006"/>
          <p:cNvPicPr>
            <a:picLocks noGrp="1" noChangeAspect="1" noChangeArrowheads="1"/>
          </p:cNvPicPr>
          <p:nvPr>
            <p:ph sz="half" idx="2"/>
          </p:nvPr>
        </p:nvPicPr>
        <p:blipFill>
          <a:blip r:embed="rId3" cstate="screen"/>
          <a:srcRect/>
          <a:stretch>
            <a:fillRect/>
          </a:stretch>
        </p:blipFill>
        <p:spPr>
          <a:xfrm>
            <a:off x="4495800" y="2209800"/>
            <a:ext cx="4419600" cy="33147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5"/>
          <p:cNvSpPr>
            <a:spLocks noGrp="1"/>
          </p:cNvSpPr>
          <p:nvPr>
            <p:ph type="ftr" sz="quarter" idx="12"/>
          </p:nvPr>
        </p:nvSpPr>
        <p:spPr>
          <a:noFill/>
        </p:spPr>
        <p:txBody>
          <a:bodyPr/>
          <a:lstStyle/>
          <a:p>
            <a:r>
              <a:rPr lang="en-US"/>
              <a:t>International Association of Snowmobile Administrators</a:t>
            </a:r>
          </a:p>
        </p:txBody>
      </p:sp>
      <p:sp>
        <p:nvSpPr>
          <p:cNvPr id="81922"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General Operating Guidelines:</a:t>
            </a:r>
          </a:p>
        </p:txBody>
      </p:sp>
      <p:sp>
        <p:nvSpPr>
          <p:cNvPr id="81923" name="Rectangle 3"/>
          <p:cNvSpPr>
            <a:spLocks noGrp="1" noChangeArrowheads="1"/>
          </p:cNvSpPr>
          <p:nvPr>
            <p:ph type="body" idx="1"/>
          </p:nvPr>
        </p:nvSpPr>
        <p:spPr>
          <a:xfrm>
            <a:off x="457200" y="1066800"/>
            <a:ext cx="8229600" cy="5105400"/>
          </a:xfrm>
        </p:spPr>
        <p:txBody>
          <a:bodyPr/>
          <a:lstStyle/>
          <a:p>
            <a:pPr algn="ctr" eaLnBrk="1" hangingPunct="1">
              <a:buFont typeface="Wingdings" pitchFamily="2" charset="2"/>
              <a:buNone/>
              <a:defRPr/>
            </a:pPr>
            <a:r>
              <a:rPr lang="en-US" sz="4400" b="1" smtClean="0">
                <a:solidFill>
                  <a:schemeClr val="hlink"/>
                </a:solidFill>
              </a:rPr>
              <a:t>Always Watch for Snowmobiles</a:t>
            </a:r>
            <a:endParaRPr lang="en-US" sz="4400" b="1" smtClean="0"/>
          </a:p>
          <a:p>
            <a:pPr eaLnBrk="1" hangingPunct="1">
              <a:defRPr/>
            </a:pPr>
            <a:r>
              <a:rPr lang="en-US" sz="3600" smtClean="0"/>
              <a:t>Watch for sleds that may overtake you from behind. Stay to the right and allow them to pass. </a:t>
            </a:r>
          </a:p>
          <a:p>
            <a:pPr eaLnBrk="1" hangingPunct="1">
              <a:defRPr/>
            </a:pPr>
            <a:r>
              <a:rPr lang="en-US" sz="3600" smtClean="0"/>
              <a:t>If the trail is narrow or winding, look for a place to pull off and stop where it is safe. Then signal for them to pass.</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5"/>
          <p:cNvSpPr>
            <a:spLocks noGrp="1"/>
          </p:cNvSpPr>
          <p:nvPr>
            <p:ph type="ftr" sz="quarter" idx="12"/>
          </p:nvPr>
        </p:nvSpPr>
        <p:spPr>
          <a:noFill/>
        </p:spPr>
        <p:txBody>
          <a:bodyPr/>
          <a:lstStyle/>
          <a:p>
            <a:r>
              <a:rPr lang="en-US"/>
              <a:t>International Association of Snowmobile Administrators</a:t>
            </a:r>
          </a:p>
        </p:txBody>
      </p:sp>
      <p:sp>
        <p:nvSpPr>
          <p:cNvPr id="40038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Operating Tracked Vehicles</a:t>
            </a:r>
            <a:r>
              <a:rPr lang="en-US" smtClean="0">
                <a:solidFill>
                  <a:schemeClr val="hlink"/>
                </a:solidFill>
              </a:rPr>
              <a:t/>
            </a:r>
            <a:br>
              <a:rPr lang="en-US" smtClean="0">
                <a:solidFill>
                  <a:schemeClr val="hlink"/>
                </a:solidFill>
              </a:rPr>
            </a:br>
            <a:r>
              <a:rPr lang="en-US" smtClean="0">
                <a:solidFill>
                  <a:schemeClr val="hlink"/>
                </a:solidFill>
              </a:rPr>
              <a:t> Use Contour of Hill</a:t>
            </a:r>
          </a:p>
        </p:txBody>
      </p:sp>
      <p:sp>
        <p:nvSpPr>
          <p:cNvPr id="400387" name="Rectangle 3"/>
          <p:cNvSpPr>
            <a:spLocks noGrp="1" noChangeArrowheads="1"/>
          </p:cNvSpPr>
          <p:nvPr>
            <p:ph type="body" idx="1"/>
          </p:nvPr>
        </p:nvSpPr>
        <p:spPr/>
        <p:txBody>
          <a:bodyPr/>
          <a:lstStyle/>
          <a:p>
            <a:pPr eaLnBrk="1" hangingPunct="1">
              <a:lnSpc>
                <a:spcPct val="90000"/>
              </a:lnSpc>
              <a:defRPr/>
            </a:pPr>
            <a:r>
              <a:rPr lang="en-US" sz="3600" smtClean="0"/>
              <a:t>If uphill travel is too steep – try to travel at an angle around the hill that uses ground contour to your advantage.</a:t>
            </a:r>
          </a:p>
          <a:p>
            <a:pPr eaLnBrk="1" hangingPunct="1">
              <a:lnSpc>
                <a:spcPct val="90000"/>
              </a:lnSpc>
              <a:defRPr/>
            </a:pPr>
            <a:r>
              <a:rPr lang="en-US" sz="3600" smtClean="0"/>
              <a:t>Look ahead and plan your route.</a:t>
            </a:r>
          </a:p>
          <a:p>
            <a:pPr eaLnBrk="1" hangingPunct="1">
              <a:lnSpc>
                <a:spcPct val="90000"/>
              </a:lnSpc>
              <a:defRPr/>
            </a:pPr>
            <a:r>
              <a:rPr lang="en-US" sz="3600" smtClean="0"/>
              <a:t>Tilt front blade to uphill side to move snow to downhill side, forming a bench to travel upon.</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5"/>
          <p:cNvSpPr>
            <a:spLocks noGrp="1"/>
          </p:cNvSpPr>
          <p:nvPr>
            <p:ph type="ftr" sz="quarter" idx="12"/>
          </p:nvPr>
        </p:nvSpPr>
        <p:spPr>
          <a:noFill/>
        </p:spPr>
        <p:txBody>
          <a:bodyPr/>
          <a:lstStyle/>
          <a:p>
            <a:r>
              <a:rPr lang="en-US"/>
              <a:t>International Association of Snowmobile Administrators</a:t>
            </a:r>
          </a:p>
        </p:txBody>
      </p:sp>
      <p:sp>
        <p:nvSpPr>
          <p:cNvPr id="40243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Operating Tracked Vehicles</a:t>
            </a:r>
            <a:r>
              <a:rPr lang="en-US" smtClean="0">
                <a:solidFill>
                  <a:schemeClr val="hlink"/>
                </a:solidFill>
              </a:rPr>
              <a:t/>
            </a:r>
            <a:br>
              <a:rPr lang="en-US" smtClean="0">
                <a:solidFill>
                  <a:schemeClr val="hlink"/>
                </a:solidFill>
              </a:rPr>
            </a:br>
            <a:r>
              <a:rPr lang="en-US" smtClean="0">
                <a:solidFill>
                  <a:schemeClr val="hlink"/>
                </a:solidFill>
              </a:rPr>
              <a:t> Descend in Low Gear</a:t>
            </a:r>
          </a:p>
        </p:txBody>
      </p:sp>
      <p:sp>
        <p:nvSpPr>
          <p:cNvPr id="402435" name="Rectangle 3"/>
          <p:cNvSpPr>
            <a:spLocks noGrp="1" noChangeArrowheads="1"/>
          </p:cNvSpPr>
          <p:nvPr>
            <p:ph type="body" idx="1"/>
          </p:nvPr>
        </p:nvSpPr>
        <p:spPr/>
        <p:txBody>
          <a:bodyPr/>
          <a:lstStyle/>
          <a:p>
            <a:pPr eaLnBrk="1" hangingPunct="1">
              <a:defRPr/>
            </a:pPr>
            <a:r>
              <a:rPr lang="en-US" sz="3600" smtClean="0"/>
              <a:t>When descending steep grades – use a sufficiently low gear and always keep the tracks revolving to permit steering.</a:t>
            </a:r>
          </a:p>
          <a:p>
            <a:pPr eaLnBrk="1" hangingPunct="1">
              <a:defRPr/>
            </a:pPr>
            <a:r>
              <a:rPr lang="en-US" sz="3600" smtClean="0"/>
              <a:t>A good rule of thumb is to use the same gear as what is required for climbing the hill.</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5"/>
          <p:cNvSpPr>
            <a:spLocks noGrp="1"/>
          </p:cNvSpPr>
          <p:nvPr>
            <p:ph type="ftr" sz="quarter" idx="12"/>
          </p:nvPr>
        </p:nvSpPr>
        <p:spPr>
          <a:noFill/>
        </p:spPr>
        <p:txBody>
          <a:bodyPr/>
          <a:lstStyle/>
          <a:p>
            <a:r>
              <a:rPr lang="en-US"/>
              <a:t>International Association of Snowmobile Administrators</a:t>
            </a:r>
          </a:p>
        </p:txBody>
      </p:sp>
      <p:sp>
        <p:nvSpPr>
          <p:cNvPr id="404482"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Operating Tracked Vehicles</a:t>
            </a:r>
            <a:r>
              <a:rPr lang="en-US" smtClean="0">
                <a:solidFill>
                  <a:schemeClr val="hlink"/>
                </a:solidFill>
              </a:rPr>
              <a:t/>
            </a:r>
            <a:br>
              <a:rPr lang="en-US" smtClean="0">
                <a:solidFill>
                  <a:schemeClr val="hlink"/>
                </a:solidFill>
              </a:rPr>
            </a:br>
            <a:r>
              <a:rPr lang="en-US" smtClean="0">
                <a:solidFill>
                  <a:schemeClr val="hlink"/>
                </a:solidFill>
              </a:rPr>
              <a:t> Raise Drag in Deep Snow</a:t>
            </a:r>
          </a:p>
        </p:txBody>
      </p:sp>
      <p:sp>
        <p:nvSpPr>
          <p:cNvPr id="404483" name="Rectangle 3"/>
          <p:cNvSpPr>
            <a:spLocks noGrp="1" noChangeArrowheads="1"/>
          </p:cNvSpPr>
          <p:nvPr>
            <p:ph type="body" idx="1"/>
          </p:nvPr>
        </p:nvSpPr>
        <p:spPr/>
        <p:txBody>
          <a:bodyPr/>
          <a:lstStyle/>
          <a:p>
            <a:pPr eaLnBrk="1" hangingPunct="1">
              <a:defRPr/>
            </a:pPr>
            <a:r>
              <a:rPr lang="en-US" sz="3600" smtClean="0"/>
              <a:t>In deep snow or in drifts such as can occur along fence lines or in a road ditch – raise the drag to prevent too much snow buildup. Also remove accumulated snow from the pan.</a:t>
            </a:r>
          </a:p>
          <a:p>
            <a:pPr eaLnBrk="1" hangingPunct="1">
              <a:defRPr/>
            </a:pPr>
            <a:r>
              <a:rPr lang="en-US" sz="3600" smtClean="0"/>
              <a:t>If track slippage occurs – try to “wriggle” the unit through the area.</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5"/>
          <p:cNvSpPr>
            <a:spLocks noGrp="1"/>
          </p:cNvSpPr>
          <p:nvPr>
            <p:ph type="ftr" sz="quarter" idx="12"/>
          </p:nvPr>
        </p:nvSpPr>
        <p:spPr>
          <a:noFill/>
        </p:spPr>
        <p:txBody>
          <a:bodyPr/>
          <a:lstStyle/>
          <a:p>
            <a:r>
              <a:rPr lang="en-US"/>
              <a:t>International Association of Snowmobile Administrators</a:t>
            </a:r>
          </a:p>
        </p:txBody>
      </p:sp>
      <p:sp>
        <p:nvSpPr>
          <p:cNvPr id="40653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Operating Tracked Vehicles</a:t>
            </a:r>
            <a:r>
              <a:rPr lang="en-US" smtClean="0">
                <a:solidFill>
                  <a:schemeClr val="hlink"/>
                </a:solidFill>
              </a:rPr>
              <a:t/>
            </a:r>
            <a:br>
              <a:rPr lang="en-US" smtClean="0">
                <a:solidFill>
                  <a:schemeClr val="hlink"/>
                </a:solidFill>
              </a:rPr>
            </a:br>
            <a:r>
              <a:rPr lang="en-US" smtClean="0">
                <a:solidFill>
                  <a:schemeClr val="hlink"/>
                </a:solidFill>
              </a:rPr>
              <a:t> Steer Clear of Tree Wells</a:t>
            </a:r>
          </a:p>
        </p:txBody>
      </p:sp>
      <p:sp>
        <p:nvSpPr>
          <p:cNvPr id="406531" name="Rectangle 3"/>
          <p:cNvSpPr>
            <a:spLocks noGrp="1" noChangeArrowheads="1"/>
          </p:cNvSpPr>
          <p:nvPr>
            <p:ph type="body" idx="1"/>
          </p:nvPr>
        </p:nvSpPr>
        <p:spPr/>
        <p:txBody>
          <a:bodyPr/>
          <a:lstStyle/>
          <a:p>
            <a:pPr eaLnBrk="1" hangingPunct="1">
              <a:defRPr/>
            </a:pPr>
            <a:r>
              <a:rPr lang="en-US" sz="3600" smtClean="0"/>
              <a:t>Beware that the snow next to tree wells can be soft due to thawing and lack of stability on the sidewalls – so stay as far away as possible to avoid becoming stuck.</a:t>
            </a:r>
          </a:p>
          <a:p>
            <a:pPr eaLnBrk="1" hangingPunct="1">
              <a:defRPr/>
            </a:pPr>
            <a:r>
              <a:rPr lang="en-US" sz="3600" smtClean="0"/>
              <a:t>A “walk around” the edge is always advisable to test stability.</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5"/>
          <p:cNvSpPr>
            <a:spLocks noGrp="1"/>
          </p:cNvSpPr>
          <p:nvPr>
            <p:ph type="ftr" sz="quarter" idx="12"/>
          </p:nvPr>
        </p:nvSpPr>
        <p:spPr>
          <a:noFill/>
        </p:spPr>
        <p:txBody>
          <a:bodyPr/>
          <a:lstStyle/>
          <a:p>
            <a:r>
              <a:rPr lang="en-US"/>
              <a:t>International Association of Snowmobile Administrators</a:t>
            </a:r>
          </a:p>
        </p:txBody>
      </p:sp>
      <p:sp>
        <p:nvSpPr>
          <p:cNvPr id="408578" name="Rectangle 2"/>
          <p:cNvSpPr>
            <a:spLocks noGrp="1" noRot="1" noChangeArrowheads="1"/>
          </p:cNvSpPr>
          <p:nvPr>
            <p:ph type="title"/>
          </p:nvPr>
        </p:nvSpPr>
        <p:spPr>
          <a:xfrm>
            <a:off x="457200" y="274638"/>
            <a:ext cx="8229600" cy="2468562"/>
          </a:xfrm>
        </p:spPr>
        <p:txBody>
          <a:bodyPr/>
          <a:lstStyle/>
          <a:p>
            <a:pPr eaLnBrk="1" hangingPunct="1">
              <a:defRPr/>
            </a:pPr>
            <a:r>
              <a:rPr lang="en-US" sz="3200" smtClean="0">
                <a:solidFill>
                  <a:schemeClr val="hlink"/>
                </a:solidFill>
              </a:rPr>
              <a:t>Tips for Avoiding Equipment Damage</a:t>
            </a:r>
            <a:r>
              <a:rPr lang="en-US" smtClean="0">
                <a:solidFill>
                  <a:schemeClr val="hlink"/>
                </a:solidFill>
              </a:rPr>
              <a:t/>
            </a:r>
            <a:br>
              <a:rPr lang="en-US" smtClean="0">
                <a:solidFill>
                  <a:schemeClr val="hlink"/>
                </a:solidFill>
              </a:rPr>
            </a:br>
            <a:r>
              <a:rPr lang="en-US" smtClean="0">
                <a:solidFill>
                  <a:schemeClr val="hlink"/>
                </a:solidFill>
              </a:rPr>
              <a:t> Always Follow the Manufacturer’s Recommendations</a:t>
            </a:r>
          </a:p>
        </p:txBody>
      </p:sp>
      <p:sp>
        <p:nvSpPr>
          <p:cNvPr id="408579" name="Rectangle 3"/>
          <p:cNvSpPr>
            <a:spLocks noGrp="1" noChangeArrowheads="1"/>
          </p:cNvSpPr>
          <p:nvPr>
            <p:ph type="body" idx="1"/>
          </p:nvPr>
        </p:nvSpPr>
        <p:spPr>
          <a:xfrm>
            <a:off x="457200" y="2819400"/>
            <a:ext cx="8229600" cy="3306763"/>
          </a:xfrm>
        </p:spPr>
        <p:txBody>
          <a:bodyPr/>
          <a:lstStyle/>
          <a:p>
            <a:pPr eaLnBrk="1" hangingPunct="1">
              <a:defRPr/>
            </a:pPr>
            <a:r>
              <a:rPr lang="en-US" sz="3600" smtClean="0"/>
              <a:t>Always check and follow guidelines for equipment operation and maintenance.</a:t>
            </a:r>
          </a:p>
          <a:p>
            <a:pPr eaLnBrk="1" hangingPunct="1">
              <a:defRPr/>
            </a:pPr>
            <a:r>
              <a:rPr lang="en-US" sz="3600" smtClean="0"/>
              <a:t>It’s easier to preserve what you have than it is to restore what you’ve lost.</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5"/>
          <p:cNvSpPr>
            <a:spLocks noGrp="1"/>
          </p:cNvSpPr>
          <p:nvPr>
            <p:ph type="ftr" sz="quarter" idx="12"/>
          </p:nvPr>
        </p:nvSpPr>
        <p:spPr>
          <a:noFill/>
        </p:spPr>
        <p:txBody>
          <a:bodyPr/>
          <a:lstStyle/>
          <a:p>
            <a:r>
              <a:rPr lang="en-US"/>
              <a:t>International Association of Snowmobile Administrators</a:t>
            </a:r>
          </a:p>
        </p:txBody>
      </p:sp>
      <p:sp>
        <p:nvSpPr>
          <p:cNvPr id="410626" name="Rectangle 2"/>
          <p:cNvSpPr>
            <a:spLocks noGrp="1" noRot="1" noChangeArrowheads="1"/>
          </p:cNvSpPr>
          <p:nvPr>
            <p:ph type="title"/>
          </p:nvPr>
        </p:nvSpPr>
        <p:spPr>
          <a:xfrm>
            <a:off x="457200" y="274638"/>
            <a:ext cx="8229600" cy="1249362"/>
          </a:xfrm>
        </p:spPr>
        <p:txBody>
          <a:bodyPr/>
          <a:lstStyle/>
          <a:p>
            <a:pPr eaLnBrk="1" hangingPunct="1">
              <a:defRPr/>
            </a:pPr>
            <a:r>
              <a:rPr lang="en-US" sz="3200" smtClean="0">
                <a:solidFill>
                  <a:schemeClr val="hlink"/>
                </a:solidFill>
              </a:rPr>
              <a:t>Tips for Avoiding Equipment Damage</a:t>
            </a:r>
            <a:r>
              <a:rPr lang="en-US" smtClean="0">
                <a:solidFill>
                  <a:schemeClr val="hlink"/>
                </a:solidFill>
              </a:rPr>
              <a:t> </a:t>
            </a:r>
            <a:br>
              <a:rPr lang="en-US" smtClean="0">
                <a:solidFill>
                  <a:schemeClr val="hlink"/>
                </a:solidFill>
              </a:rPr>
            </a:br>
            <a:r>
              <a:rPr lang="en-US" smtClean="0">
                <a:solidFill>
                  <a:schemeClr val="hlink"/>
                </a:solidFill>
              </a:rPr>
              <a:t> Proper Track Tension</a:t>
            </a:r>
          </a:p>
        </p:txBody>
      </p:sp>
      <p:sp>
        <p:nvSpPr>
          <p:cNvPr id="410627" name="Rectangle 3"/>
          <p:cNvSpPr>
            <a:spLocks noGrp="1" noChangeArrowheads="1"/>
          </p:cNvSpPr>
          <p:nvPr>
            <p:ph type="body" idx="1"/>
          </p:nvPr>
        </p:nvSpPr>
        <p:spPr>
          <a:xfrm>
            <a:off x="457200" y="1752600"/>
            <a:ext cx="8229600" cy="4373563"/>
          </a:xfrm>
        </p:spPr>
        <p:txBody>
          <a:bodyPr/>
          <a:lstStyle/>
          <a:p>
            <a:pPr eaLnBrk="1" hangingPunct="1">
              <a:lnSpc>
                <a:spcPct val="90000"/>
              </a:lnSpc>
              <a:defRPr/>
            </a:pPr>
            <a:r>
              <a:rPr lang="en-US" sz="3600" smtClean="0"/>
              <a:t>There is always potential to have a track come off any tracked vehicle. This most commonly occurs during aggressive side hill operations or from hitting the edge of a stump, rock, or ditch with the track.</a:t>
            </a:r>
          </a:p>
          <a:p>
            <a:pPr eaLnBrk="1" hangingPunct="1">
              <a:lnSpc>
                <a:spcPct val="90000"/>
              </a:lnSpc>
              <a:defRPr/>
            </a:pPr>
            <a:r>
              <a:rPr lang="en-US" sz="3600" smtClean="0"/>
              <a:t>Proper tension is the best prevention.</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5"/>
          <p:cNvSpPr>
            <a:spLocks noGrp="1"/>
          </p:cNvSpPr>
          <p:nvPr>
            <p:ph type="ftr" sz="quarter" idx="12"/>
          </p:nvPr>
        </p:nvSpPr>
        <p:spPr>
          <a:noFill/>
        </p:spPr>
        <p:txBody>
          <a:bodyPr/>
          <a:lstStyle/>
          <a:p>
            <a:r>
              <a:rPr lang="en-US"/>
              <a:t>International Association of Snowmobile Administrators</a:t>
            </a:r>
          </a:p>
        </p:txBody>
      </p:sp>
      <p:sp>
        <p:nvSpPr>
          <p:cNvPr id="414722" name="Rectangle 2"/>
          <p:cNvSpPr>
            <a:spLocks noGrp="1" noRot="1" noChangeArrowheads="1"/>
          </p:cNvSpPr>
          <p:nvPr>
            <p:ph type="title"/>
          </p:nvPr>
        </p:nvSpPr>
        <p:spPr>
          <a:xfrm>
            <a:off x="304800" y="274638"/>
            <a:ext cx="8610600" cy="1477962"/>
          </a:xfrm>
        </p:spPr>
        <p:txBody>
          <a:bodyPr/>
          <a:lstStyle/>
          <a:p>
            <a:pPr eaLnBrk="1" hangingPunct="1">
              <a:defRPr/>
            </a:pPr>
            <a:r>
              <a:rPr lang="en-US" sz="3200" smtClean="0">
                <a:solidFill>
                  <a:schemeClr val="hlink"/>
                </a:solidFill>
              </a:rPr>
              <a:t>Tips for Avoiding Equipment Damage</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z="4000" smtClean="0">
                <a:solidFill>
                  <a:schemeClr val="hlink"/>
                </a:solidFill>
              </a:rPr>
              <a:t>Warm Up and Cool Down the Engine</a:t>
            </a:r>
          </a:p>
        </p:txBody>
      </p:sp>
      <p:sp>
        <p:nvSpPr>
          <p:cNvPr id="414723" name="Rectangle 3"/>
          <p:cNvSpPr>
            <a:spLocks noGrp="1" noChangeArrowheads="1"/>
          </p:cNvSpPr>
          <p:nvPr>
            <p:ph type="body" idx="1"/>
          </p:nvPr>
        </p:nvSpPr>
        <p:spPr>
          <a:xfrm>
            <a:off x="457200" y="1905000"/>
            <a:ext cx="8229600" cy="4221163"/>
          </a:xfrm>
        </p:spPr>
        <p:txBody>
          <a:bodyPr/>
          <a:lstStyle/>
          <a:p>
            <a:pPr eaLnBrk="1" hangingPunct="1">
              <a:lnSpc>
                <a:spcPct val="90000"/>
              </a:lnSpc>
              <a:defRPr/>
            </a:pPr>
            <a:r>
              <a:rPr lang="en-US" sz="3600" smtClean="0"/>
              <a:t>Never go from cold start to high power immediately. Always allow engine to warm up for at least 10 minutes at </a:t>
            </a:r>
            <a:r>
              <a:rPr lang="en-US" sz="3600" b="1" i="1" smtClean="0"/>
              <a:t>just</a:t>
            </a:r>
            <a:r>
              <a:rPr lang="en-US" sz="3600" smtClean="0"/>
              <a:t> </a:t>
            </a:r>
            <a:r>
              <a:rPr lang="en-US" sz="3600" b="1" i="1" smtClean="0"/>
              <a:t>above</a:t>
            </a:r>
            <a:r>
              <a:rPr lang="en-US" sz="3600" smtClean="0"/>
              <a:t> idle.</a:t>
            </a:r>
          </a:p>
          <a:p>
            <a:pPr eaLnBrk="1" hangingPunct="1">
              <a:lnSpc>
                <a:spcPct val="90000"/>
              </a:lnSpc>
              <a:defRPr/>
            </a:pPr>
            <a:r>
              <a:rPr lang="en-US" sz="3600" smtClean="0"/>
              <a:t>Also allow engine to idle without lights and electrical load prior to shut down to recharge the batteries and to cool down properly.</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5"/>
          <p:cNvSpPr>
            <a:spLocks noGrp="1"/>
          </p:cNvSpPr>
          <p:nvPr>
            <p:ph type="ftr" sz="quarter" idx="12"/>
          </p:nvPr>
        </p:nvSpPr>
        <p:spPr>
          <a:noFill/>
        </p:spPr>
        <p:txBody>
          <a:bodyPr/>
          <a:lstStyle/>
          <a:p>
            <a:r>
              <a:rPr lang="en-US"/>
              <a:t>International Association of Snowmobile Administrators</a:t>
            </a:r>
          </a:p>
        </p:txBody>
      </p:sp>
      <p:sp>
        <p:nvSpPr>
          <p:cNvPr id="416770" name="Rectangle 2"/>
          <p:cNvSpPr>
            <a:spLocks noGrp="1" noRot="1" noChangeArrowheads="1"/>
          </p:cNvSpPr>
          <p:nvPr>
            <p:ph type="title"/>
          </p:nvPr>
        </p:nvSpPr>
        <p:spPr>
          <a:xfrm>
            <a:off x="457200" y="274638"/>
            <a:ext cx="8229600" cy="1477962"/>
          </a:xfrm>
        </p:spPr>
        <p:txBody>
          <a:bodyPr/>
          <a:lstStyle/>
          <a:p>
            <a:pPr eaLnBrk="1" hangingPunct="1">
              <a:defRPr/>
            </a:pPr>
            <a:r>
              <a:rPr lang="en-US" sz="3200" smtClean="0">
                <a:solidFill>
                  <a:schemeClr val="hlink"/>
                </a:solidFill>
              </a:rPr>
              <a:t>Tips for Avoiding Equipment Damage</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hlink"/>
                </a:solidFill>
              </a:rPr>
              <a:t>Respect the Torque</a:t>
            </a:r>
          </a:p>
        </p:txBody>
      </p:sp>
      <p:sp>
        <p:nvSpPr>
          <p:cNvPr id="416771" name="Rectangle 3"/>
          <p:cNvSpPr>
            <a:spLocks noGrp="1" noChangeArrowheads="1"/>
          </p:cNvSpPr>
          <p:nvPr>
            <p:ph type="body" idx="1"/>
          </p:nvPr>
        </p:nvSpPr>
        <p:spPr>
          <a:xfrm>
            <a:off x="457200" y="1905000"/>
            <a:ext cx="8229600" cy="4221163"/>
          </a:xfrm>
        </p:spPr>
        <p:txBody>
          <a:bodyPr/>
          <a:lstStyle/>
          <a:p>
            <a:pPr eaLnBrk="1" hangingPunct="1">
              <a:defRPr/>
            </a:pPr>
            <a:r>
              <a:rPr lang="en-US" sz="3600" smtClean="0"/>
              <a:t>Tracked vehicle produce a large amount of torque in able to pull heavy loads; be careful not to overstress the unit which could create hairline fractures or misalignments.</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5"/>
          <p:cNvSpPr>
            <a:spLocks noGrp="1"/>
          </p:cNvSpPr>
          <p:nvPr>
            <p:ph type="ftr" sz="quarter" idx="12"/>
          </p:nvPr>
        </p:nvSpPr>
        <p:spPr>
          <a:noFill/>
        </p:spPr>
        <p:txBody>
          <a:bodyPr/>
          <a:lstStyle/>
          <a:p>
            <a:r>
              <a:rPr lang="en-US"/>
              <a:t>International Association of Snowmobile Administrators</a:t>
            </a:r>
          </a:p>
        </p:txBody>
      </p:sp>
      <p:sp>
        <p:nvSpPr>
          <p:cNvPr id="418818" name="Rectangle 2"/>
          <p:cNvSpPr>
            <a:spLocks noGrp="1" noRot="1" noChangeArrowheads="1"/>
          </p:cNvSpPr>
          <p:nvPr>
            <p:ph type="title"/>
          </p:nvPr>
        </p:nvSpPr>
        <p:spPr>
          <a:xfrm>
            <a:off x="457200" y="274638"/>
            <a:ext cx="8229600" cy="2087562"/>
          </a:xfrm>
        </p:spPr>
        <p:txBody>
          <a:bodyPr/>
          <a:lstStyle/>
          <a:p>
            <a:pPr eaLnBrk="1" hangingPunct="1">
              <a:defRPr/>
            </a:pPr>
            <a:r>
              <a:rPr lang="en-US" sz="3200" smtClean="0">
                <a:solidFill>
                  <a:schemeClr val="hlink"/>
                </a:solidFill>
              </a:rPr>
              <a:t>Tips for Avoiding Equipment Damage</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hlink"/>
                </a:solidFill>
              </a:rPr>
              <a:t>Don’t Run Hydraulics Over</a:t>
            </a:r>
            <a:br>
              <a:rPr lang="en-US" smtClean="0">
                <a:solidFill>
                  <a:schemeClr val="hlink"/>
                </a:solidFill>
              </a:rPr>
            </a:br>
            <a:r>
              <a:rPr lang="en-US" smtClean="0">
                <a:solidFill>
                  <a:schemeClr val="hlink"/>
                </a:solidFill>
              </a:rPr>
              <a:t>the Relief Pressure</a:t>
            </a:r>
          </a:p>
        </p:txBody>
      </p:sp>
      <p:sp>
        <p:nvSpPr>
          <p:cNvPr id="418819" name="Rectangle 3"/>
          <p:cNvSpPr>
            <a:spLocks noGrp="1" noChangeArrowheads="1"/>
          </p:cNvSpPr>
          <p:nvPr>
            <p:ph type="body" idx="1"/>
          </p:nvPr>
        </p:nvSpPr>
        <p:spPr>
          <a:xfrm>
            <a:off x="457200" y="2438400"/>
            <a:ext cx="8229600" cy="3687763"/>
          </a:xfrm>
        </p:spPr>
        <p:txBody>
          <a:bodyPr/>
          <a:lstStyle/>
          <a:p>
            <a:pPr eaLnBrk="1" hangingPunct="1">
              <a:lnSpc>
                <a:spcPct val="90000"/>
              </a:lnSpc>
              <a:defRPr/>
            </a:pPr>
            <a:r>
              <a:rPr lang="en-US" sz="3600" smtClean="0"/>
              <a:t>If the hydraulics squeal, back off the control.</a:t>
            </a:r>
          </a:p>
          <a:p>
            <a:pPr eaLnBrk="1" hangingPunct="1">
              <a:lnSpc>
                <a:spcPct val="90000"/>
              </a:lnSpc>
              <a:defRPr/>
            </a:pPr>
            <a:r>
              <a:rPr lang="en-US" sz="3600" smtClean="0"/>
              <a:t>Running hydraulics past the limit (exceeding relief pressure) causes excess heat and can lead to various mechanical problems.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5"/>
          <p:cNvSpPr>
            <a:spLocks noGrp="1"/>
          </p:cNvSpPr>
          <p:nvPr>
            <p:ph type="ftr" sz="quarter" idx="12"/>
          </p:nvPr>
        </p:nvSpPr>
        <p:spPr>
          <a:noFill/>
        </p:spPr>
        <p:txBody>
          <a:bodyPr/>
          <a:lstStyle/>
          <a:p>
            <a:r>
              <a:rPr lang="en-US"/>
              <a:t>International Association of Snowmobile Administrators</a:t>
            </a:r>
          </a:p>
        </p:txBody>
      </p:sp>
      <p:sp>
        <p:nvSpPr>
          <p:cNvPr id="420866" name="Rectangle 2"/>
          <p:cNvSpPr>
            <a:spLocks noGrp="1" noRot="1" noChangeArrowheads="1"/>
          </p:cNvSpPr>
          <p:nvPr>
            <p:ph type="title"/>
          </p:nvPr>
        </p:nvSpPr>
        <p:spPr>
          <a:xfrm>
            <a:off x="457200" y="274638"/>
            <a:ext cx="8229600" cy="2239962"/>
          </a:xfrm>
        </p:spPr>
        <p:txBody>
          <a:bodyPr/>
          <a:lstStyle/>
          <a:p>
            <a:pPr eaLnBrk="1" hangingPunct="1">
              <a:defRPr/>
            </a:pPr>
            <a:r>
              <a:rPr lang="en-US" sz="3200" smtClean="0">
                <a:solidFill>
                  <a:schemeClr val="hlink"/>
                </a:solidFill>
              </a:rPr>
              <a:t>Tips for Avoiding Equipment Damage</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hlink"/>
                </a:solidFill>
              </a:rPr>
              <a:t>Come to a Full Stop</a:t>
            </a:r>
            <a:br>
              <a:rPr lang="en-US" smtClean="0">
                <a:solidFill>
                  <a:schemeClr val="hlink"/>
                </a:solidFill>
              </a:rPr>
            </a:br>
            <a:r>
              <a:rPr lang="en-US" smtClean="0">
                <a:solidFill>
                  <a:schemeClr val="hlink"/>
                </a:solidFill>
              </a:rPr>
              <a:t>Before Shifting to Reverse</a:t>
            </a:r>
          </a:p>
        </p:txBody>
      </p:sp>
      <p:sp>
        <p:nvSpPr>
          <p:cNvPr id="420867" name="Rectangle 3"/>
          <p:cNvSpPr>
            <a:spLocks noGrp="1" noChangeArrowheads="1"/>
          </p:cNvSpPr>
          <p:nvPr>
            <p:ph type="body" idx="1"/>
          </p:nvPr>
        </p:nvSpPr>
        <p:spPr>
          <a:xfrm>
            <a:off x="457200" y="2743200"/>
            <a:ext cx="8229600" cy="3657600"/>
          </a:xfrm>
        </p:spPr>
        <p:txBody>
          <a:bodyPr/>
          <a:lstStyle/>
          <a:p>
            <a:pPr eaLnBrk="1" hangingPunct="1">
              <a:lnSpc>
                <a:spcPct val="90000"/>
              </a:lnSpc>
              <a:defRPr/>
            </a:pPr>
            <a:r>
              <a:rPr lang="en-US" sz="3600" smtClean="0"/>
              <a:t>This can cause failure of the transmission, driveline, U-joints, tracks, or differentials.</a:t>
            </a:r>
          </a:p>
          <a:p>
            <a:pPr eaLnBrk="1" hangingPunct="1">
              <a:lnSpc>
                <a:spcPct val="90000"/>
              </a:lnSpc>
              <a:defRPr/>
            </a:pPr>
            <a:r>
              <a:rPr lang="en-US" sz="3600" smtClean="0"/>
              <a:t>Always allow engine RPM to return to idle before shifting from forward to reverse.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p:cNvSpPr>
            <a:spLocks noGrp="1"/>
          </p:cNvSpPr>
          <p:nvPr>
            <p:ph type="ftr" sz="quarter" idx="12"/>
          </p:nvPr>
        </p:nvSpPr>
        <p:spPr>
          <a:noFill/>
        </p:spPr>
        <p:txBody>
          <a:bodyPr/>
          <a:lstStyle/>
          <a:p>
            <a:r>
              <a:rPr lang="en-US"/>
              <a:t>International Association of Snowmobile Administrators</a:t>
            </a:r>
          </a:p>
        </p:txBody>
      </p:sp>
      <p:sp>
        <p:nvSpPr>
          <p:cNvPr id="47106"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Grooming Basics:</a:t>
            </a:r>
          </a:p>
        </p:txBody>
      </p:sp>
      <p:sp>
        <p:nvSpPr>
          <p:cNvPr id="47107" name="Rectangle 3"/>
          <p:cNvSpPr>
            <a:spLocks noGrp="1" noChangeArrowheads="1"/>
          </p:cNvSpPr>
          <p:nvPr>
            <p:ph type="body" idx="1"/>
          </p:nvPr>
        </p:nvSpPr>
        <p:spPr>
          <a:xfrm>
            <a:off x="457200" y="990600"/>
            <a:ext cx="8229600" cy="5486400"/>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Building Trail Base versus</a:t>
            </a:r>
          </a:p>
          <a:p>
            <a:pPr algn="ctr" eaLnBrk="1" hangingPunct="1">
              <a:buFont typeface="Wingdings" pitchFamily="2" charset="2"/>
              <a:buNone/>
              <a:defRPr/>
            </a:pPr>
            <a:r>
              <a:rPr lang="en-US" sz="4400" b="1" smtClean="0">
                <a:solidFill>
                  <a:schemeClr val="hlink"/>
                </a:solidFill>
              </a:rPr>
              <a:t>Maintaining Trail Base</a:t>
            </a:r>
            <a:endParaRPr lang="en-US" sz="4400" b="1" smtClean="0"/>
          </a:p>
          <a:p>
            <a:pPr eaLnBrk="1" hangingPunct="1">
              <a:defRPr/>
            </a:pPr>
            <a:r>
              <a:rPr lang="en-US" sz="3600" smtClean="0"/>
              <a:t>Any time there is new snow to work with (either from new snowfall, blown in snow, or snow pulled in from trail edges), grooming will </a:t>
            </a:r>
            <a:r>
              <a:rPr lang="en-US" sz="3600" b="1" u="sng" smtClean="0">
                <a:solidFill>
                  <a:schemeClr val="hlink"/>
                </a:solidFill>
              </a:rPr>
              <a:t>build</a:t>
            </a:r>
            <a:r>
              <a:rPr lang="en-US" sz="3600" b="1" smtClean="0"/>
              <a:t> </a:t>
            </a:r>
            <a:r>
              <a:rPr lang="en-US" sz="3600" b="1" smtClean="0">
                <a:solidFill>
                  <a:schemeClr val="hlink"/>
                </a:solidFill>
              </a:rPr>
              <a:t>(increase)</a:t>
            </a:r>
            <a:r>
              <a:rPr lang="en-US" sz="3600" smtClean="0"/>
              <a:t> the trail’s base / depth.</a:t>
            </a:r>
            <a:endParaRPr lang="en-US" sz="3600" u="sng" smtClean="0">
              <a:solidFill>
                <a:schemeClr val="hlink"/>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5"/>
          <p:cNvSpPr>
            <a:spLocks noGrp="1"/>
          </p:cNvSpPr>
          <p:nvPr>
            <p:ph type="ftr" sz="quarter" idx="12"/>
          </p:nvPr>
        </p:nvSpPr>
        <p:spPr>
          <a:noFill/>
        </p:spPr>
        <p:txBody>
          <a:bodyPr/>
          <a:lstStyle/>
          <a:p>
            <a:r>
              <a:rPr lang="en-US"/>
              <a:t>International Association of Snowmobile Administrators</a:t>
            </a:r>
          </a:p>
        </p:txBody>
      </p:sp>
      <p:sp>
        <p:nvSpPr>
          <p:cNvPr id="422914" name="Rectangle 2"/>
          <p:cNvSpPr>
            <a:spLocks noGrp="1" noRot="1" noChangeArrowheads="1"/>
          </p:cNvSpPr>
          <p:nvPr>
            <p:ph type="title"/>
          </p:nvPr>
        </p:nvSpPr>
        <p:spPr>
          <a:xfrm>
            <a:off x="457200" y="274638"/>
            <a:ext cx="8229600" cy="2239962"/>
          </a:xfrm>
        </p:spPr>
        <p:txBody>
          <a:bodyPr/>
          <a:lstStyle/>
          <a:p>
            <a:pPr eaLnBrk="1" hangingPunct="1">
              <a:defRPr/>
            </a:pPr>
            <a:r>
              <a:rPr lang="en-US" sz="3200" smtClean="0">
                <a:solidFill>
                  <a:schemeClr val="hlink"/>
                </a:solidFill>
              </a:rPr>
              <a:t>Tips for Avoiding Equipment Damage</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hlink"/>
                </a:solidFill>
              </a:rPr>
              <a:t>Manually Shift</a:t>
            </a:r>
            <a:br>
              <a:rPr lang="en-US" smtClean="0">
                <a:solidFill>
                  <a:schemeClr val="hlink"/>
                </a:solidFill>
              </a:rPr>
            </a:br>
            <a:r>
              <a:rPr lang="en-US" smtClean="0">
                <a:solidFill>
                  <a:schemeClr val="hlink"/>
                </a:solidFill>
              </a:rPr>
              <a:t>Automatic Transmissions</a:t>
            </a:r>
          </a:p>
        </p:txBody>
      </p:sp>
      <p:sp>
        <p:nvSpPr>
          <p:cNvPr id="422915" name="Rectangle 3"/>
          <p:cNvSpPr>
            <a:spLocks noGrp="1" noChangeArrowheads="1"/>
          </p:cNvSpPr>
          <p:nvPr>
            <p:ph type="body" idx="1"/>
          </p:nvPr>
        </p:nvSpPr>
        <p:spPr>
          <a:xfrm>
            <a:off x="457200" y="2514600"/>
            <a:ext cx="8229600" cy="3581400"/>
          </a:xfrm>
        </p:spPr>
        <p:txBody>
          <a:bodyPr/>
          <a:lstStyle/>
          <a:p>
            <a:pPr eaLnBrk="1" hangingPunct="1">
              <a:lnSpc>
                <a:spcPct val="90000"/>
              </a:lnSpc>
              <a:defRPr/>
            </a:pPr>
            <a:r>
              <a:rPr lang="en-US" sz="3600" smtClean="0"/>
              <a:t>An engine performs best when operated at the peak of the horsepower and torque power curves – so don’t lug it!</a:t>
            </a:r>
          </a:p>
          <a:p>
            <a:pPr eaLnBrk="1" hangingPunct="1">
              <a:lnSpc>
                <a:spcPct val="90000"/>
              </a:lnSpc>
              <a:defRPr/>
            </a:pPr>
            <a:r>
              <a:rPr lang="en-US" sz="3600" smtClean="0"/>
              <a:t>One way to ensure this is to manually shift so that an RPM of at least 2000 to 2200 is consistently maintained.</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5"/>
          <p:cNvSpPr>
            <a:spLocks noGrp="1"/>
          </p:cNvSpPr>
          <p:nvPr>
            <p:ph type="ftr" sz="quarter" idx="12"/>
          </p:nvPr>
        </p:nvSpPr>
        <p:spPr>
          <a:noFill/>
        </p:spPr>
        <p:txBody>
          <a:bodyPr/>
          <a:lstStyle/>
          <a:p>
            <a:r>
              <a:rPr lang="en-US"/>
              <a:t>International Association of Snowmobile Administrators</a:t>
            </a:r>
          </a:p>
        </p:txBody>
      </p:sp>
      <p:sp>
        <p:nvSpPr>
          <p:cNvPr id="424962"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24963" name="Rectangle 3"/>
          <p:cNvSpPr>
            <a:spLocks noGrp="1" noChangeArrowheads="1"/>
          </p:cNvSpPr>
          <p:nvPr>
            <p:ph type="body" idx="1"/>
          </p:nvPr>
        </p:nvSpPr>
        <p:spPr>
          <a:xfrm>
            <a:off x="457200" y="1981200"/>
            <a:ext cx="8229600" cy="4144963"/>
          </a:xfrm>
        </p:spPr>
        <p:txBody>
          <a:bodyPr/>
          <a:lstStyle/>
          <a:p>
            <a:pPr marL="609600" indent="-609600" eaLnBrk="1" hangingPunct="1">
              <a:buSzTx/>
              <a:buFont typeface="Wingdings" pitchFamily="2" charset="2"/>
              <a:buAutoNum type="arabicPeriod"/>
              <a:defRPr/>
            </a:pPr>
            <a:r>
              <a:rPr lang="en-US" sz="4000" b="1" smtClean="0">
                <a:solidFill>
                  <a:schemeClr val="hlink"/>
                </a:solidFill>
              </a:rPr>
              <a:t>Failure to perform proper warm up</a:t>
            </a:r>
            <a:r>
              <a:rPr lang="en-US" sz="4000" smtClean="0">
                <a:solidFill>
                  <a:schemeClr val="hlink"/>
                </a:solidFill>
              </a:rPr>
              <a:t>: </a:t>
            </a:r>
            <a:r>
              <a:rPr lang="en-US" sz="3600" smtClean="0"/>
              <a:t>can impair control responses and cut down on the life of engine and transmission. Use a 10 minute warm up period to check the vehicle.</a:t>
            </a:r>
            <a:endParaRPr lang="en-US" sz="3600" b="1" smtClean="0">
              <a:solidFill>
                <a:schemeClr val="hlink"/>
              </a:solidFill>
            </a:endParaRPr>
          </a:p>
          <a:p>
            <a:pPr marL="609600" indent="-609600" eaLnBrk="1" hangingPunct="1">
              <a:buSzTx/>
              <a:buFont typeface="Wingdings" pitchFamily="2" charset="2"/>
              <a:buNone/>
              <a:defRPr/>
            </a:pPr>
            <a:endParaRPr lang="en-US" sz="400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5"/>
          <p:cNvSpPr>
            <a:spLocks noGrp="1"/>
          </p:cNvSpPr>
          <p:nvPr>
            <p:ph type="ftr" sz="quarter" idx="12"/>
          </p:nvPr>
        </p:nvSpPr>
        <p:spPr>
          <a:noFill/>
        </p:spPr>
        <p:txBody>
          <a:bodyPr/>
          <a:lstStyle/>
          <a:p>
            <a:r>
              <a:rPr lang="en-US"/>
              <a:t>International Association of Snowmobile Administrators</a:t>
            </a:r>
          </a:p>
        </p:txBody>
      </p:sp>
      <p:sp>
        <p:nvSpPr>
          <p:cNvPr id="427010"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27011" name="Rectangle 3"/>
          <p:cNvSpPr>
            <a:spLocks noGrp="1" noChangeArrowheads="1"/>
          </p:cNvSpPr>
          <p:nvPr>
            <p:ph type="body" idx="1"/>
          </p:nvPr>
        </p:nvSpPr>
        <p:spPr>
          <a:xfrm>
            <a:off x="457200" y="1752600"/>
            <a:ext cx="8229600" cy="4648200"/>
          </a:xfrm>
        </p:spPr>
        <p:txBody>
          <a:bodyPr/>
          <a:lstStyle/>
          <a:p>
            <a:pPr marL="609600" indent="-609600" eaLnBrk="1" hangingPunct="1">
              <a:buSzTx/>
              <a:buFont typeface="Wingdings" pitchFamily="2" charset="2"/>
              <a:buAutoNum type="arabicPeriod" startAt="2"/>
              <a:defRPr/>
            </a:pPr>
            <a:r>
              <a:rPr lang="en-US" sz="4000" b="1" smtClean="0">
                <a:solidFill>
                  <a:schemeClr val="hlink"/>
                </a:solidFill>
              </a:rPr>
              <a:t>Failure to perform walk-around inspection</a:t>
            </a:r>
            <a:r>
              <a:rPr lang="en-US" sz="4000" smtClean="0">
                <a:solidFill>
                  <a:schemeClr val="hlink"/>
                </a:solidFill>
              </a:rPr>
              <a:t>: </a:t>
            </a:r>
            <a:r>
              <a:rPr lang="en-US" sz="3600" smtClean="0"/>
              <a:t>there is no replacement for an operator’s daily start-up inspection. They need to be familiar with their machine, which can help prevent major problems. Follow a checklist; also stop once per hour during operation to walk around the vehicle.</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5"/>
          <p:cNvSpPr>
            <a:spLocks noGrp="1"/>
          </p:cNvSpPr>
          <p:nvPr>
            <p:ph type="ftr" sz="quarter" idx="12"/>
          </p:nvPr>
        </p:nvSpPr>
        <p:spPr>
          <a:noFill/>
        </p:spPr>
        <p:txBody>
          <a:bodyPr/>
          <a:lstStyle/>
          <a:p>
            <a:r>
              <a:rPr lang="en-US"/>
              <a:t>International Association of Snowmobile Administrators</a:t>
            </a:r>
          </a:p>
        </p:txBody>
      </p:sp>
      <p:sp>
        <p:nvSpPr>
          <p:cNvPr id="429058"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29059" name="Rectangle 3"/>
          <p:cNvSpPr>
            <a:spLocks noGrp="1" noChangeArrowheads="1"/>
          </p:cNvSpPr>
          <p:nvPr>
            <p:ph type="body" idx="1"/>
          </p:nvPr>
        </p:nvSpPr>
        <p:spPr>
          <a:xfrm>
            <a:off x="457200" y="1905000"/>
            <a:ext cx="8229600" cy="4221163"/>
          </a:xfrm>
        </p:spPr>
        <p:txBody>
          <a:bodyPr/>
          <a:lstStyle/>
          <a:p>
            <a:pPr marL="609600" indent="-609600" eaLnBrk="1" hangingPunct="1">
              <a:buSzTx/>
              <a:buFont typeface="Wingdings" pitchFamily="2" charset="2"/>
              <a:buAutoNum type="arabicPeriod" startAt="3"/>
              <a:defRPr/>
            </a:pPr>
            <a:r>
              <a:rPr lang="en-US" sz="4000" b="1" smtClean="0">
                <a:solidFill>
                  <a:schemeClr val="hlink"/>
                </a:solidFill>
              </a:rPr>
              <a:t>Operating when repairs are needed</a:t>
            </a:r>
            <a:r>
              <a:rPr lang="en-US" sz="4000" smtClean="0">
                <a:solidFill>
                  <a:schemeClr val="hlink"/>
                </a:solidFill>
              </a:rPr>
              <a:t>: </a:t>
            </a:r>
            <a:r>
              <a:rPr lang="en-US" sz="3600" smtClean="0"/>
              <a:t>if a vehicle is operated with known problems – even little ones – it unnecessarily risks the vehicle’s integrity and the operator’s safety.</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5"/>
          <p:cNvSpPr>
            <a:spLocks noGrp="1"/>
          </p:cNvSpPr>
          <p:nvPr>
            <p:ph type="ftr" sz="quarter" idx="12"/>
          </p:nvPr>
        </p:nvSpPr>
        <p:spPr>
          <a:noFill/>
        </p:spPr>
        <p:txBody>
          <a:bodyPr/>
          <a:lstStyle/>
          <a:p>
            <a:r>
              <a:rPr lang="en-US"/>
              <a:t>International Association of Snowmobile Administrators</a:t>
            </a:r>
          </a:p>
        </p:txBody>
      </p:sp>
      <p:sp>
        <p:nvSpPr>
          <p:cNvPr id="431106"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31107" name="Rectangle 3"/>
          <p:cNvSpPr>
            <a:spLocks noGrp="1" noChangeArrowheads="1"/>
          </p:cNvSpPr>
          <p:nvPr>
            <p:ph type="body" idx="1"/>
          </p:nvPr>
        </p:nvSpPr>
        <p:spPr>
          <a:xfrm>
            <a:off x="457200" y="1752600"/>
            <a:ext cx="8229600" cy="4648200"/>
          </a:xfrm>
        </p:spPr>
        <p:txBody>
          <a:bodyPr/>
          <a:lstStyle/>
          <a:p>
            <a:pPr marL="609600" indent="-609600" eaLnBrk="1" hangingPunct="1">
              <a:buSzTx/>
              <a:buFont typeface="Wingdings" pitchFamily="2" charset="2"/>
              <a:buAutoNum type="arabicPeriod" startAt="4"/>
              <a:defRPr/>
            </a:pPr>
            <a:r>
              <a:rPr lang="en-US" sz="4000" b="1" smtClean="0">
                <a:solidFill>
                  <a:schemeClr val="hlink"/>
                </a:solidFill>
              </a:rPr>
              <a:t>Operation without proper training</a:t>
            </a:r>
            <a:r>
              <a:rPr lang="en-US" sz="4000" smtClean="0">
                <a:solidFill>
                  <a:schemeClr val="hlink"/>
                </a:solidFill>
              </a:rPr>
              <a:t>: </a:t>
            </a:r>
            <a:r>
              <a:rPr lang="en-US" sz="3600" smtClean="0"/>
              <a:t>can lead to overloading, stressing, and damaging equipment. Always read all manuals as part of training. Operators must always be attentive to odd sounds and the vehicle’s response to controls.</a:t>
            </a:r>
            <a:r>
              <a:rPr lang="en-US" sz="4000" smtClean="0"/>
              <a:t>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5"/>
          <p:cNvSpPr>
            <a:spLocks noGrp="1"/>
          </p:cNvSpPr>
          <p:nvPr>
            <p:ph type="ftr" sz="quarter" idx="12"/>
          </p:nvPr>
        </p:nvSpPr>
        <p:spPr>
          <a:noFill/>
        </p:spPr>
        <p:txBody>
          <a:bodyPr/>
          <a:lstStyle/>
          <a:p>
            <a:r>
              <a:rPr lang="en-US"/>
              <a:t>International Association of Snowmobile Administrators</a:t>
            </a:r>
          </a:p>
        </p:txBody>
      </p:sp>
      <p:sp>
        <p:nvSpPr>
          <p:cNvPr id="433154"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33155" name="Rectangle 3"/>
          <p:cNvSpPr>
            <a:spLocks noGrp="1" noChangeArrowheads="1"/>
          </p:cNvSpPr>
          <p:nvPr>
            <p:ph type="body" idx="1"/>
          </p:nvPr>
        </p:nvSpPr>
        <p:spPr>
          <a:xfrm>
            <a:off x="457200" y="1676400"/>
            <a:ext cx="8229600" cy="4648200"/>
          </a:xfrm>
        </p:spPr>
        <p:txBody>
          <a:bodyPr/>
          <a:lstStyle/>
          <a:p>
            <a:pPr marL="609600" indent="-609600" eaLnBrk="1" hangingPunct="1">
              <a:buSzTx/>
              <a:buFont typeface="Wingdings" pitchFamily="2" charset="2"/>
              <a:buAutoNum type="arabicPeriod" startAt="5"/>
              <a:defRPr/>
            </a:pPr>
            <a:r>
              <a:rPr lang="en-US" sz="4000" b="1" smtClean="0">
                <a:solidFill>
                  <a:schemeClr val="hlink"/>
                </a:solidFill>
              </a:rPr>
              <a:t>Misapplication of equipment to job</a:t>
            </a:r>
            <a:r>
              <a:rPr lang="en-US" sz="4000" smtClean="0">
                <a:solidFill>
                  <a:schemeClr val="hlink"/>
                </a:solidFill>
              </a:rPr>
              <a:t>: </a:t>
            </a:r>
            <a:r>
              <a:rPr lang="en-US" sz="3600" smtClean="0"/>
              <a:t>all too often tracked vehicles are used for purposes they were not designed for (bulldozer). Know and respect limits of the vehicle’s capabilities to help protect the tractor’s life and usefulness, as well as to improve the operator’s safety.</a:t>
            </a:r>
            <a:r>
              <a:rPr lang="en-US" sz="4000" smtClean="0"/>
              <a:t> </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5"/>
          <p:cNvSpPr>
            <a:spLocks noGrp="1"/>
          </p:cNvSpPr>
          <p:nvPr>
            <p:ph type="ftr" sz="quarter" idx="12"/>
          </p:nvPr>
        </p:nvSpPr>
        <p:spPr>
          <a:noFill/>
        </p:spPr>
        <p:txBody>
          <a:bodyPr/>
          <a:lstStyle/>
          <a:p>
            <a:r>
              <a:rPr lang="en-US"/>
              <a:t>International Association of Snowmobile Administrators</a:t>
            </a:r>
          </a:p>
        </p:txBody>
      </p:sp>
      <p:sp>
        <p:nvSpPr>
          <p:cNvPr id="435202"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35203" name="Rectangle 3"/>
          <p:cNvSpPr>
            <a:spLocks noGrp="1" noChangeArrowheads="1"/>
          </p:cNvSpPr>
          <p:nvPr>
            <p:ph type="body" idx="1"/>
          </p:nvPr>
        </p:nvSpPr>
        <p:spPr>
          <a:xfrm>
            <a:off x="457200" y="1600200"/>
            <a:ext cx="8229600" cy="4800600"/>
          </a:xfrm>
        </p:spPr>
        <p:txBody>
          <a:bodyPr/>
          <a:lstStyle/>
          <a:p>
            <a:pPr marL="609600" indent="-609600" eaLnBrk="1" hangingPunct="1">
              <a:buSzTx/>
              <a:buFont typeface="Wingdings" pitchFamily="2" charset="2"/>
              <a:buAutoNum type="arabicPeriod" startAt="6"/>
              <a:defRPr/>
            </a:pPr>
            <a:r>
              <a:rPr lang="en-US" sz="3600" b="1" smtClean="0">
                <a:solidFill>
                  <a:schemeClr val="hlink"/>
                </a:solidFill>
              </a:rPr>
              <a:t>Going too fast</a:t>
            </a:r>
            <a:r>
              <a:rPr lang="en-US" sz="3600" smtClean="0">
                <a:solidFill>
                  <a:schemeClr val="hlink"/>
                </a:solidFill>
              </a:rPr>
              <a:t>:</a:t>
            </a:r>
            <a:r>
              <a:rPr lang="en-US" sz="4000" smtClean="0">
                <a:solidFill>
                  <a:schemeClr val="hlink"/>
                </a:solidFill>
              </a:rPr>
              <a:t> </a:t>
            </a:r>
            <a:r>
              <a:rPr lang="en-US" smtClean="0"/>
              <a:t>tracked vehicles are designed to pull heavy loads at relatively slow speeds. High speed operation over rough terrain can damage the tracks and drive train, as well as cause vibration that can harm the frame and components. Also,</a:t>
            </a:r>
            <a:r>
              <a:rPr lang="en-US" smtClean="0">
                <a:solidFill>
                  <a:schemeClr val="hlink"/>
                </a:solidFill>
              </a:rPr>
              <a:t> </a:t>
            </a:r>
            <a:r>
              <a:rPr lang="en-US" smtClean="0"/>
              <a:t>working in too high of a gear overworks and overheats the transmission and produces a poorly groomed trail that does not stand up well to traffic.</a:t>
            </a:r>
          </a:p>
          <a:p>
            <a:pPr marL="609600" indent="-609600" eaLnBrk="1" hangingPunct="1">
              <a:buSzTx/>
              <a:buFont typeface="Wingdings" pitchFamily="2" charset="2"/>
              <a:buAutoNum type="arabicPeriod" startAt="6"/>
              <a:defRPr/>
            </a:pPr>
            <a:endParaRPr lang="en-US"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5"/>
          <p:cNvSpPr>
            <a:spLocks noGrp="1"/>
          </p:cNvSpPr>
          <p:nvPr>
            <p:ph type="ftr" sz="quarter" idx="12"/>
          </p:nvPr>
        </p:nvSpPr>
        <p:spPr>
          <a:noFill/>
        </p:spPr>
        <p:txBody>
          <a:bodyPr/>
          <a:lstStyle/>
          <a:p>
            <a:r>
              <a:rPr lang="en-US"/>
              <a:t>International Association of Snowmobile Administrators</a:t>
            </a:r>
          </a:p>
        </p:txBody>
      </p:sp>
      <p:sp>
        <p:nvSpPr>
          <p:cNvPr id="439298"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39299" name="Rectangle 3"/>
          <p:cNvSpPr>
            <a:spLocks noGrp="1" noChangeArrowheads="1"/>
          </p:cNvSpPr>
          <p:nvPr>
            <p:ph type="body" idx="1"/>
          </p:nvPr>
        </p:nvSpPr>
        <p:spPr>
          <a:xfrm>
            <a:off x="457200" y="2057400"/>
            <a:ext cx="8229600" cy="4068763"/>
          </a:xfrm>
        </p:spPr>
        <p:txBody>
          <a:bodyPr/>
          <a:lstStyle/>
          <a:p>
            <a:pPr marL="609600" indent="-609600" eaLnBrk="1" hangingPunct="1">
              <a:buSzTx/>
              <a:buFont typeface="Wingdings" pitchFamily="2" charset="2"/>
              <a:buAutoNum type="arabicPeriod" startAt="7"/>
              <a:defRPr/>
            </a:pPr>
            <a:r>
              <a:rPr lang="en-US" sz="4000" b="1" smtClean="0">
                <a:solidFill>
                  <a:schemeClr val="hlink"/>
                </a:solidFill>
              </a:rPr>
              <a:t>Unauthorized modifications</a:t>
            </a:r>
            <a:r>
              <a:rPr lang="en-US" sz="4000" smtClean="0">
                <a:solidFill>
                  <a:schemeClr val="hlink"/>
                </a:solidFill>
              </a:rPr>
              <a:t>: </a:t>
            </a:r>
            <a:r>
              <a:rPr lang="en-US" sz="3600" smtClean="0"/>
              <a:t>typically stress vehicles beyond their limits versus increasing power or performance; can shorten the life cycle of vehicles and result in warranties being voided.</a:t>
            </a:r>
            <a:r>
              <a:rPr lang="en-US" sz="4000" smtClean="0"/>
              <a:t> </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5"/>
          <p:cNvSpPr>
            <a:spLocks noGrp="1"/>
          </p:cNvSpPr>
          <p:nvPr>
            <p:ph type="ftr" sz="quarter" idx="12"/>
          </p:nvPr>
        </p:nvSpPr>
        <p:spPr>
          <a:noFill/>
        </p:spPr>
        <p:txBody>
          <a:bodyPr/>
          <a:lstStyle/>
          <a:p>
            <a:r>
              <a:rPr lang="en-US"/>
              <a:t>International Association of Snowmobile Administrators</a:t>
            </a:r>
          </a:p>
        </p:txBody>
      </p:sp>
      <p:sp>
        <p:nvSpPr>
          <p:cNvPr id="441346"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41347" name="Rectangle 3"/>
          <p:cNvSpPr>
            <a:spLocks noGrp="1" noChangeArrowheads="1"/>
          </p:cNvSpPr>
          <p:nvPr>
            <p:ph type="body" idx="1"/>
          </p:nvPr>
        </p:nvSpPr>
        <p:spPr>
          <a:xfrm>
            <a:off x="457200" y="1905000"/>
            <a:ext cx="8229600" cy="4495800"/>
          </a:xfrm>
        </p:spPr>
        <p:txBody>
          <a:bodyPr/>
          <a:lstStyle/>
          <a:p>
            <a:pPr marL="609600" indent="-609600" eaLnBrk="1" hangingPunct="1">
              <a:buSzTx/>
              <a:buFont typeface="Wingdings" pitchFamily="2" charset="2"/>
              <a:buAutoNum type="arabicPeriod" startAt="8"/>
              <a:defRPr/>
            </a:pPr>
            <a:r>
              <a:rPr lang="en-US" sz="4000" b="1" smtClean="0">
                <a:solidFill>
                  <a:schemeClr val="hlink"/>
                </a:solidFill>
              </a:rPr>
              <a:t>High temperature shutdown</a:t>
            </a:r>
            <a:r>
              <a:rPr lang="en-US" sz="4000" smtClean="0">
                <a:solidFill>
                  <a:schemeClr val="hlink"/>
                </a:solidFill>
              </a:rPr>
              <a:t>: </a:t>
            </a:r>
            <a:r>
              <a:rPr lang="en-US" sz="3600" smtClean="0"/>
              <a:t>can damage turbochargers and cause premature engine wear. Always allow engine to idle 5 to 10 minutes before shutdown; this provides a good time to perform a walk-around shut-down inspection of the equipment. </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5"/>
          <p:cNvSpPr>
            <a:spLocks noGrp="1"/>
          </p:cNvSpPr>
          <p:nvPr>
            <p:ph type="ftr" sz="quarter" idx="12"/>
          </p:nvPr>
        </p:nvSpPr>
        <p:spPr>
          <a:noFill/>
        </p:spPr>
        <p:txBody>
          <a:bodyPr/>
          <a:lstStyle/>
          <a:p>
            <a:r>
              <a:rPr lang="en-US"/>
              <a:t>International Association of Snowmobile Administrators</a:t>
            </a:r>
          </a:p>
        </p:txBody>
      </p:sp>
      <p:sp>
        <p:nvSpPr>
          <p:cNvPr id="443394"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43395" name="Rectangle 3"/>
          <p:cNvSpPr>
            <a:spLocks noGrp="1" noChangeArrowheads="1"/>
          </p:cNvSpPr>
          <p:nvPr>
            <p:ph type="body" idx="1"/>
          </p:nvPr>
        </p:nvSpPr>
        <p:spPr>
          <a:xfrm>
            <a:off x="457200" y="1981200"/>
            <a:ext cx="8229600" cy="4144963"/>
          </a:xfrm>
        </p:spPr>
        <p:txBody>
          <a:bodyPr/>
          <a:lstStyle/>
          <a:p>
            <a:pPr marL="609600" indent="-609600" eaLnBrk="1" hangingPunct="1">
              <a:buSzTx/>
              <a:buFont typeface="Wingdings" pitchFamily="2" charset="2"/>
              <a:buAutoNum type="arabicPeriod" startAt="9"/>
              <a:defRPr/>
            </a:pPr>
            <a:r>
              <a:rPr lang="en-US" sz="4000" b="1" smtClean="0">
                <a:solidFill>
                  <a:schemeClr val="hlink"/>
                </a:solidFill>
              </a:rPr>
              <a:t>Unfamiliarity with the trail</a:t>
            </a:r>
            <a:r>
              <a:rPr lang="en-US" sz="4000" smtClean="0">
                <a:solidFill>
                  <a:schemeClr val="hlink"/>
                </a:solidFill>
              </a:rPr>
              <a:t>: </a:t>
            </a:r>
            <a:r>
              <a:rPr lang="en-US" sz="3600" smtClean="0"/>
              <a:t>can result in damage to equipment and harm to operators. Know the trail and stay on it. Groom with a plan and stick to the plan. Follow the trail signs but never sled tracks unless you’re positive they’re on the trail’s correct route.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5"/>
          <p:cNvSpPr>
            <a:spLocks noGrp="1"/>
          </p:cNvSpPr>
          <p:nvPr>
            <p:ph type="ftr" sz="quarter" idx="12"/>
          </p:nvPr>
        </p:nvSpPr>
        <p:spPr>
          <a:noFill/>
        </p:spPr>
        <p:txBody>
          <a:bodyPr/>
          <a:lstStyle/>
          <a:p>
            <a:r>
              <a:rPr lang="en-US"/>
              <a:t>International Association of Snowmobile Administrators</a:t>
            </a:r>
          </a:p>
        </p:txBody>
      </p:sp>
      <p:sp>
        <p:nvSpPr>
          <p:cNvPr id="49154"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Grooming Basics:</a:t>
            </a:r>
          </a:p>
        </p:txBody>
      </p:sp>
      <p:sp>
        <p:nvSpPr>
          <p:cNvPr id="49155" name="Rectangle 3"/>
          <p:cNvSpPr>
            <a:spLocks noGrp="1" noChangeArrowheads="1"/>
          </p:cNvSpPr>
          <p:nvPr>
            <p:ph type="body" idx="1"/>
          </p:nvPr>
        </p:nvSpPr>
        <p:spPr>
          <a:xfrm>
            <a:off x="457200" y="990600"/>
            <a:ext cx="8229600" cy="5486400"/>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Building Trail Base versus</a:t>
            </a:r>
          </a:p>
          <a:p>
            <a:pPr algn="ctr" eaLnBrk="1" hangingPunct="1">
              <a:buFont typeface="Wingdings" pitchFamily="2" charset="2"/>
              <a:buNone/>
              <a:defRPr/>
            </a:pPr>
            <a:r>
              <a:rPr lang="en-US" sz="4400" b="1" smtClean="0">
                <a:solidFill>
                  <a:schemeClr val="hlink"/>
                </a:solidFill>
              </a:rPr>
              <a:t>Maintaining Trail Base</a:t>
            </a:r>
            <a:endParaRPr lang="en-US" sz="4400" b="1" smtClean="0"/>
          </a:p>
          <a:p>
            <a:pPr eaLnBrk="1" hangingPunct="1">
              <a:defRPr/>
            </a:pPr>
            <a:r>
              <a:rPr lang="en-US" sz="3600" smtClean="0"/>
              <a:t>If “new” snow is not available, grooming will simply </a:t>
            </a:r>
            <a:r>
              <a:rPr lang="en-US" sz="3600" b="1" u="sng" smtClean="0">
                <a:solidFill>
                  <a:schemeClr val="hlink"/>
                </a:solidFill>
              </a:rPr>
              <a:t>maintain</a:t>
            </a:r>
            <a:r>
              <a:rPr lang="en-US" sz="3600" smtClean="0"/>
              <a:t> the trail base, which is less desirable because it does not increase trail depth and just reprocesses the existing snow.</a:t>
            </a:r>
            <a:endParaRPr lang="en-US" sz="3600" u="sng" smtClean="0">
              <a:solidFill>
                <a:schemeClr val="hlink"/>
              </a:solidFil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5"/>
          <p:cNvSpPr>
            <a:spLocks noGrp="1"/>
          </p:cNvSpPr>
          <p:nvPr>
            <p:ph type="ftr" sz="quarter" idx="12"/>
          </p:nvPr>
        </p:nvSpPr>
        <p:spPr>
          <a:noFill/>
        </p:spPr>
        <p:txBody>
          <a:bodyPr/>
          <a:lstStyle/>
          <a:p>
            <a:r>
              <a:rPr lang="en-US"/>
              <a:t>International Association of Snowmobile Administrators</a:t>
            </a:r>
          </a:p>
        </p:txBody>
      </p:sp>
      <p:sp>
        <p:nvSpPr>
          <p:cNvPr id="445442" name="Rectangle 2"/>
          <p:cNvSpPr>
            <a:spLocks noGrp="1" noRot="1" noChangeArrowheads="1"/>
          </p:cNvSpPr>
          <p:nvPr>
            <p:ph type="title"/>
          </p:nvPr>
        </p:nvSpPr>
        <p:spPr>
          <a:xfrm>
            <a:off x="457200" y="274638"/>
            <a:ext cx="8229600" cy="1173162"/>
          </a:xfrm>
        </p:spPr>
        <p:txBody>
          <a:bodyPr/>
          <a:lstStyle/>
          <a:p>
            <a:pPr eaLnBrk="1" hangingPunct="1">
              <a:defRPr/>
            </a:pPr>
            <a:r>
              <a:rPr lang="en-US" sz="3200" smtClean="0">
                <a:solidFill>
                  <a:schemeClr val="hlink"/>
                </a:solidFill>
              </a:rPr>
              <a:t>Use It – Don’t Abuse It</a:t>
            </a:r>
            <a:r>
              <a:rPr lang="en-US" sz="3600" smtClean="0">
                <a:solidFill>
                  <a:schemeClr val="hlink"/>
                </a:solidFill>
              </a:rPr>
              <a:t>!</a:t>
            </a:r>
            <a:r>
              <a:rPr lang="en-US" sz="4800" smtClean="0">
                <a:solidFill>
                  <a:schemeClr val="hlink"/>
                </a:solidFill>
              </a:rPr>
              <a:t> </a:t>
            </a:r>
            <a:br>
              <a:rPr lang="en-US" sz="4800" smtClean="0">
                <a:solidFill>
                  <a:schemeClr val="hlink"/>
                </a:solidFill>
              </a:rPr>
            </a:br>
            <a:r>
              <a:rPr lang="en-US" sz="4800" smtClean="0">
                <a:solidFill>
                  <a:schemeClr val="hlink"/>
                </a:solidFill>
              </a:rPr>
              <a:t> </a:t>
            </a:r>
            <a:r>
              <a:rPr lang="en-US" smtClean="0">
                <a:solidFill>
                  <a:schemeClr val="tx1"/>
                </a:solidFill>
              </a:rPr>
              <a:t>10 Common Operator Abuses</a:t>
            </a:r>
          </a:p>
        </p:txBody>
      </p:sp>
      <p:sp>
        <p:nvSpPr>
          <p:cNvPr id="445443" name="Rectangle 3"/>
          <p:cNvSpPr>
            <a:spLocks noGrp="1" noChangeArrowheads="1"/>
          </p:cNvSpPr>
          <p:nvPr>
            <p:ph type="body" idx="1"/>
          </p:nvPr>
        </p:nvSpPr>
        <p:spPr>
          <a:xfrm>
            <a:off x="457200" y="1828800"/>
            <a:ext cx="8229600" cy="4572000"/>
          </a:xfrm>
        </p:spPr>
        <p:txBody>
          <a:bodyPr/>
          <a:lstStyle/>
          <a:p>
            <a:pPr marL="609600" indent="-609600" eaLnBrk="1" hangingPunct="1">
              <a:buSzTx/>
              <a:buFont typeface="Wingdings" pitchFamily="2" charset="2"/>
              <a:buAutoNum type="arabicPeriod" startAt="10"/>
              <a:defRPr/>
            </a:pPr>
            <a:r>
              <a:rPr lang="en-US" sz="4000" b="1" smtClean="0">
                <a:solidFill>
                  <a:schemeClr val="hlink"/>
                </a:solidFill>
              </a:rPr>
              <a:t>Using attachments improperly</a:t>
            </a:r>
            <a:r>
              <a:rPr lang="en-US" sz="4000" smtClean="0">
                <a:solidFill>
                  <a:schemeClr val="hlink"/>
                </a:solidFill>
              </a:rPr>
              <a:t>:</a:t>
            </a:r>
            <a:r>
              <a:rPr lang="en-US" sz="4000" smtClean="0"/>
              <a:t> </a:t>
            </a:r>
            <a:r>
              <a:rPr lang="en-US" sz="3600" smtClean="0"/>
              <a:t>use it but don’t abuse it. Even if the front blade can remove a large drift in one pass, make several passes to avoid stressing equipment. Saw trees or big limbs into small pieces versus pushing it off as one whole piece, etc.</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5"/>
          <p:cNvSpPr>
            <a:spLocks noGrp="1"/>
          </p:cNvSpPr>
          <p:nvPr>
            <p:ph type="ftr" sz="quarter" idx="12"/>
          </p:nvPr>
        </p:nvSpPr>
        <p:spPr>
          <a:noFill/>
        </p:spPr>
        <p:txBody>
          <a:bodyPr/>
          <a:lstStyle/>
          <a:p>
            <a:r>
              <a:rPr lang="en-US"/>
              <a:t>International Association of Snowmobile Administrators</a:t>
            </a:r>
          </a:p>
        </p:txBody>
      </p:sp>
      <p:sp>
        <p:nvSpPr>
          <p:cNvPr id="44749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447491"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a:defRPr/>
            </a:pPr>
            <a:r>
              <a:rPr lang="en-US" sz="3600" smtClean="0">
                <a:solidFill>
                  <a:schemeClr val="hlink"/>
                </a:solidFill>
              </a:rPr>
              <a:t>The ground pressure and weight of a grooming tractor allows it to safely cross frozen bodies of water.</a:t>
            </a:r>
            <a:r>
              <a:rPr lang="en-US" smtClean="0">
                <a:solidFill>
                  <a:schemeClr val="hlink"/>
                </a:solidFill>
              </a:rPr>
              <a:t>        							</a:t>
            </a:r>
            <a:r>
              <a:rPr lang="en-US" smtClean="0"/>
              <a:t>True or False</a:t>
            </a:r>
          </a:p>
          <a:p>
            <a:pPr marL="609600" indent="-609600" eaLnBrk="1" hangingPunct="1">
              <a:buFont typeface="Wingdings" pitchFamily="2" charset="2"/>
              <a:buNone/>
              <a:defRPr/>
            </a:pPr>
            <a:endParaRPr lang="en-US" sz="2000" smtClean="0">
              <a:solidFill>
                <a:schemeClr val="hlink"/>
              </a:solidFill>
            </a:endParaRPr>
          </a:p>
          <a:p>
            <a:pPr marL="609600" indent="-609600" eaLnBrk="1" hangingPunct="1">
              <a:buSzTx/>
              <a:buFont typeface="Wingdings" pitchFamily="2" charset="2"/>
              <a:buAutoNum type="arabicPeriod" startAt="2"/>
              <a:defRPr/>
            </a:pPr>
            <a:r>
              <a:rPr lang="en-US" sz="3600" smtClean="0">
                <a:solidFill>
                  <a:schemeClr val="hlink"/>
                </a:solidFill>
              </a:rPr>
              <a:t>The faster the grooming speed, the better the trail quality and durability will be.      						</a:t>
            </a:r>
            <a:r>
              <a:rPr lang="en-US" smtClean="0"/>
              <a:t>True or False</a:t>
            </a:r>
            <a:r>
              <a:rPr lang="en-US" sz="2000" smtClean="0"/>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5"/>
          <p:cNvSpPr>
            <a:spLocks noGrp="1"/>
          </p:cNvSpPr>
          <p:nvPr>
            <p:ph type="ftr" sz="quarter" idx="12"/>
          </p:nvPr>
        </p:nvSpPr>
        <p:spPr>
          <a:noFill/>
        </p:spPr>
        <p:txBody>
          <a:bodyPr/>
          <a:lstStyle/>
          <a:p>
            <a:r>
              <a:rPr lang="en-US"/>
              <a:t>International Association of Snowmobile Administrators</a:t>
            </a:r>
          </a:p>
        </p:txBody>
      </p:sp>
      <p:sp>
        <p:nvSpPr>
          <p:cNvPr id="57549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575491"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a:defRPr/>
            </a:pPr>
            <a:r>
              <a:rPr lang="en-US" sz="3600" smtClean="0">
                <a:solidFill>
                  <a:schemeClr val="hlink"/>
                </a:solidFill>
              </a:rPr>
              <a:t>The ground pressure and weight of a grooming tractor allows it to safely cross frozen bodies of water.</a:t>
            </a:r>
            <a:r>
              <a:rPr lang="en-US" smtClean="0">
                <a:solidFill>
                  <a:schemeClr val="hlink"/>
                </a:solidFill>
              </a:rPr>
              <a:t>        								</a:t>
            </a:r>
            <a:r>
              <a:rPr lang="en-US" b="1" smtClean="0">
                <a:solidFill>
                  <a:schemeClr val="hlink"/>
                </a:solidFill>
              </a:rPr>
              <a:t>False</a:t>
            </a:r>
          </a:p>
          <a:p>
            <a:pPr marL="609600" indent="-609600" eaLnBrk="1" hangingPunct="1">
              <a:buFont typeface="Wingdings" pitchFamily="2" charset="2"/>
              <a:buNone/>
              <a:defRPr/>
            </a:pPr>
            <a:endParaRPr lang="en-US" sz="2000" smtClean="0">
              <a:solidFill>
                <a:schemeClr val="hlink"/>
              </a:solidFill>
            </a:endParaRPr>
          </a:p>
          <a:p>
            <a:pPr marL="609600" indent="-609600" eaLnBrk="1" hangingPunct="1">
              <a:buSzTx/>
              <a:buFont typeface="Wingdings" pitchFamily="2" charset="2"/>
              <a:buAutoNum type="arabicPeriod" startAt="2"/>
              <a:defRPr/>
            </a:pPr>
            <a:r>
              <a:rPr lang="en-US" sz="3600" smtClean="0">
                <a:solidFill>
                  <a:schemeClr val="hlink"/>
                </a:solidFill>
              </a:rPr>
              <a:t>The faster the grooming speed, the better the trail quality and durability will be.      							</a:t>
            </a:r>
            <a:r>
              <a:rPr lang="en-US" b="1" smtClean="0">
                <a:solidFill>
                  <a:schemeClr val="hlink"/>
                </a:solidFill>
              </a:rPr>
              <a:t>False</a:t>
            </a:r>
            <a:r>
              <a:rPr lang="en-US" sz="2000" smtClean="0"/>
              <a:t>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5"/>
          <p:cNvSpPr>
            <a:spLocks noGrp="1"/>
          </p:cNvSpPr>
          <p:nvPr>
            <p:ph type="ftr" sz="quarter" idx="12"/>
          </p:nvPr>
        </p:nvSpPr>
        <p:spPr>
          <a:noFill/>
        </p:spPr>
        <p:txBody>
          <a:bodyPr/>
          <a:lstStyle/>
          <a:p>
            <a:r>
              <a:rPr lang="en-US"/>
              <a:t>International Association of Snowmobile Administrators</a:t>
            </a:r>
          </a:p>
        </p:txBody>
      </p:sp>
      <p:sp>
        <p:nvSpPr>
          <p:cNvPr id="44953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449539"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3"/>
              <a:defRPr/>
            </a:pPr>
            <a:r>
              <a:rPr lang="en-US" sz="3600" smtClean="0">
                <a:solidFill>
                  <a:schemeClr val="hlink"/>
                </a:solidFill>
              </a:rPr>
              <a:t>The amount of snow depth required to begin grooming operations will vary by area and is affected by the type of terrain and by the type of snow. Generally, there should be at least </a:t>
            </a:r>
            <a:r>
              <a:rPr lang="en-US" sz="3600" smtClean="0"/>
              <a:t>____ </a:t>
            </a:r>
            <a:r>
              <a:rPr lang="en-US" sz="3600" smtClean="0">
                <a:solidFill>
                  <a:schemeClr val="hlink"/>
                </a:solidFill>
              </a:rPr>
              <a:t>of snow to begin grooming operations that are effective and worth the cost of grooming.</a:t>
            </a:r>
          </a:p>
          <a:p>
            <a:pPr marL="609600" indent="-609600" eaLnBrk="1" hangingPunct="1">
              <a:buFont typeface="Wingdings" pitchFamily="2" charset="2"/>
              <a:buNone/>
              <a:defRPr/>
            </a:pPr>
            <a:r>
              <a:rPr lang="en-US" smtClean="0"/>
              <a:t>	</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5"/>
          <p:cNvSpPr>
            <a:spLocks noGrp="1"/>
          </p:cNvSpPr>
          <p:nvPr>
            <p:ph type="ftr" sz="quarter" idx="12"/>
          </p:nvPr>
        </p:nvSpPr>
        <p:spPr>
          <a:noFill/>
        </p:spPr>
        <p:txBody>
          <a:bodyPr/>
          <a:lstStyle/>
          <a:p>
            <a:r>
              <a:rPr lang="en-US"/>
              <a:t>International Association of Snowmobile Administrators</a:t>
            </a:r>
          </a:p>
        </p:txBody>
      </p:sp>
      <p:sp>
        <p:nvSpPr>
          <p:cNvPr id="45158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451587"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3"/>
              <a:defRPr/>
            </a:pPr>
            <a:r>
              <a:rPr lang="en-US" sz="3600" smtClean="0">
                <a:solidFill>
                  <a:schemeClr val="hlink"/>
                </a:solidFill>
              </a:rPr>
              <a:t>Answer:</a:t>
            </a:r>
          </a:p>
          <a:p>
            <a:pPr marL="609600" indent="-609600" eaLnBrk="1" hangingPunct="1">
              <a:buFont typeface="Wingdings" pitchFamily="2" charset="2"/>
              <a:buNone/>
              <a:defRPr/>
            </a:pPr>
            <a:r>
              <a:rPr lang="en-US" sz="3600" smtClean="0"/>
              <a:t>	</a:t>
            </a:r>
            <a:r>
              <a:rPr lang="en-US" sz="3600" b="1" smtClean="0"/>
              <a:t>a)</a:t>
            </a:r>
            <a:r>
              <a:rPr lang="en-US" sz="3600" smtClean="0"/>
              <a:t> 2 inches (5 centimeters)</a:t>
            </a:r>
          </a:p>
          <a:p>
            <a:pPr marL="609600" indent="-609600" eaLnBrk="1" hangingPunct="1">
              <a:buFont typeface="Wingdings" pitchFamily="2" charset="2"/>
              <a:buNone/>
              <a:defRPr/>
            </a:pPr>
            <a:r>
              <a:rPr lang="en-US" sz="3600" smtClean="0"/>
              <a:t>	</a:t>
            </a:r>
            <a:r>
              <a:rPr lang="en-US" sz="3600" b="1" smtClean="0"/>
              <a:t>b)</a:t>
            </a:r>
            <a:r>
              <a:rPr lang="en-US" sz="3600" smtClean="0"/>
              <a:t> 6 inches (15 centimeters)</a:t>
            </a:r>
          </a:p>
          <a:p>
            <a:pPr marL="609600" indent="-609600" eaLnBrk="1" hangingPunct="1">
              <a:buFont typeface="Wingdings" pitchFamily="2" charset="2"/>
              <a:buNone/>
              <a:defRPr/>
            </a:pPr>
            <a:r>
              <a:rPr lang="en-US" sz="3600" smtClean="0"/>
              <a:t>	</a:t>
            </a:r>
            <a:r>
              <a:rPr lang="en-US" sz="3600" b="1" smtClean="0"/>
              <a:t>c) </a:t>
            </a:r>
            <a:r>
              <a:rPr lang="en-US" sz="3600" smtClean="0"/>
              <a:t>12 inches (30 centimeters)</a:t>
            </a:r>
          </a:p>
          <a:p>
            <a:pPr marL="609600" indent="-609600" eaLnBrk="1" hangingPunct="1">
              <a:buFont typeface="Wingdings" pitchFamily="2" charset="2"/>
              <a:buNone/>
              <a:defRPr/>
            </a:pPr>
            <a:r>
              <a:rPr lang="en-US" sz="3600" smtClean="0"/>
              <a:t>	</a:t>
            </a:r>
            <a:r>
              <a:rPr lang="en-US" sz="3600" b="1" smtClean="0"/>
              <a:t>d)</a:t>
            </a:r>
            <a:r>
              <a:rPr lang="en-US" sz="3600" smtClean="0"/>
              <a:t> 18 inches (45 centimeters)</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5"/>
          <p:cNvSpPr>
            <a:spLocks noGrp="1"/>
          </p:cNvSpPr>
          <p:nvPr>
            <p:ph type="ftr" sz="quarter" idx="12"/>
          </p:nvPr>
        </p:nvSpPr>
        <p:spPr>
          <a:noFill/>
        </p:spPr>
        <p:txBody>
          <a:bodyPr/>
          <a:lstStyle/>
          <a:p>
            <a:r>
              <a:rPr lang="en-US"/>
              <a:t>International Association of Snowmobile Administrators</a:t>
            </a:r>
          </a:p>
        </p:txBody>
      </p:sp>
      <p:sp>
        <p:nvSpPr>
          <p:cNvPr id="57753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577539"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3"/>
              <a:defRPr/>
            </a:pPr>
            <a:r>
              <a:rPr lang="en-US" smtClean="0">
                <a:solidFill>
                  <a:schemeClr val="hlink"/>
                </a:solidFill>
              </a:rPr>
              <a:t>The amount of snow depth required to begin grooming operations will vary by area and is affected by the type of terrain and by the type of snow. Generally, there should be at least   </a:t>
            </a:r>
            <a:r>
              <a:rPr lang="en-US" b="1" smtClean="0"/>
              <a:t>c) 12 inches (30 centimeters) </a:t>
            </a:r>
            <a:r>
              <a:rPr lang="en-US" smtClean="0"/>
              <a:t> </a:t>
            </a:r>
            <a:r>
              <a:rPr lang="en-US" smtClean="0">
                <a:solidFill>
                  <a:schemeClr val="hlink"/>
                </a:solidFill>
              </a:rPr>
              <a:t>of snow to begin grooming operations that are effective and worth the cost of grooming.</a:t>
            </a:r>
          </a:p>
          <a:p>
            <a:pPr marL="609600" indent="-609600" eaLnBrk="1" hangingPunct="1">
              <a:buFont typeface="Wingdings" pitchFamily="2" charset="2"/>
              <a:buNone/>
              <a:defRPr/>
            </a:pPr>
            <a:r>
              <a:rPr lang="en-US" sz="2800" smtClean="0"/>
              <a:t>	</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5"/>
          <p:cNvSpPr>
            <a:spLocks noGrp="1"/>
          </p:cNvSpPr>
          <p:nvPr>
            <p:ph type="ftr" sz="quarter" idx="12"/>
          </p:nvPr>
        </p:nvSpPr>
        <p:spPr>
          <a:noFill/>
        </p:spPr>
        <p:txBody>
          <a:bodyPr/>
          <a:lstStyle/>
          <a:p>
            <a:r>
              <a:rPr lang="en-US"/>
              <a:t>International Association of Snowmobile Administrators</a:t>
            </a:r>
          </a:p>
        </p:txBody>
      </p:sp>
      <p:sp>
        <p:nvSpPr>
          <p:cNvPr id="454658"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Chapter 4 Quiz</a:t>
            </a:r>
          </a:p>
        </p:txBody>
      </p:sp>
      <p:sp>
        <p:nvSpPr>
          <p:cNvPr id="454659" name="Rectangle 3"/>
          <p:cNvSpPr>
            <a:spLocks noGrp="1" noChangeArrowheads="1"/>
          </p:cNvSpPr>
          <p:nvPr>
            <p:ph type="body" idx="1"/>
          </p:nvPr>
        </p:nvSpPr>
        <p:spPr/>
        <p:txBody>
          <a:bodyPr/>
          <a:lstStyle/>
          <a:p>
            <a:pPr marL="609600" indent="-609600" eaLnBrk="1" hangingPunct="1">
              <a:lnSpc>
                <a:spcPct val="90000"/>
              </a:lnSpc>
              <a:buSzTx/>
              <a:buFont typeface="Wingdings" pitchFamily="2" charset="2"/>
              <a:buAutoNum type="arabicPeriod" startAt="4"/>
              <a:defRPr/>
            </a:pPr>
            <a:r>
              <a:rPr lang="en-US" sz="3600" smtClean="0">
                <a:solidFill>
                  <a:schemeClr val="hlink"/>
                </a:solidFill>
              </a:rPr>
              <a:t>The faster the grooming speed, the better the trail quality and durability will be.      		</a:t>
            </a:r>
            <a:r>
              <a:rPr lang="en-US" sz="2800" smtClean="0"/>
              <a:t>(</a:t>
            </a:r>
            <a:r>
              <a:rPr lang="en-US" sz="2800" i="1" smtClean="0"/>
              <a:t>duplicate in manual</a:t>
            </a:r>
            <a:r>
              <a:rPr lang="en-US" sz="2800" smtClean="0"/>
              <a:t>)</a:t>
            </a:r>
            <a:r>
              <a:rPr lang="en-US" sz="3600" smtClean="0">
                <a:solidFill>
                  <a:schemeClr val="hlink"/>
                </a:solidFill>
              </a:rPr>
              <a:t>		</a:t>
            </a:r>
            <a:r>
              <a:rPr lang="en-US" smtClean="0"/>
              <a:t>True or False</a:t>
            </a:r>
            <a:r>
              <a:rPr lang="en-US" sz="3600" smtClean="0">
                <a:solidFill>
                  <a:schemeClr val="hlink"/>
                </a:solidFill>
              </a:rPr>
              <a:t> </a:t>
            </a:r>
          </a:p>
          <a:p>
            <a:pPr marL="609600" indent="-609600" eaLnBrk="1" hangingPunct="1">
              <a:lnSpc>
                <a:spcPct val="90000"/>
              </a:lnSpc>
              <a:buSzTx/>
              <a:buFont typeface="Wingdings" pitchFamily="2" charset="2"/>
              <a:buAutoNum type="arabicPeriod" startAt="4"/>
              <a:defRPr/>
            </a:pPr>
            <a:endParaRPr lang="en-US" sz="3600" smtClean="0">
              <a:solidFill>
                <a:schemeClr val="hlink"/>
              </a:solidFill>
            </a:endParaRPr>
          </a:p>
          <a:p>
            <a:pPr marL="609600" indent="-609600" eaLnBrk="1" hangingPunct="1">
              <a:lnSpc>
                <a:spcPct val="90000"/>
              </a:lnSpc>
              <a:buSzTx/>
              <a:buFont typeface="Wingdings" pitchFamily="2" charset="2"/>
              <a:buAutoNum type="arabicPeriod" startAt="4"/>
              <a:defRPr/>
            </a:pPr>
            <a:r>
              <a:rPr lang="en-US" sz="3600" smtClean="0">
                <a:solidFill>
                  <a:schemeClr val="hlink"/>
                </a:solidFill>
              </a:rPr>
              <a:t>Groomer operators should pay special attention to curve berms and try to work down the high outside edges.</a:t>
            </a:r>
            <a:r>
              <a:rPr lang="en-US" smtClean="0">
                <a:solidFill>
                  <a:schemeClr val="hlink"/>
                </a:solidFill>
              </a:rPr>
              <a:t>        						</a:t>
            </a:r>
            <a:r>
              <a:rPr lang="en-US" smtClean="0"/>
              <a:t>True or False</a:t>
            </a:r>
            <a:r>
              <a:rPr lang="en-US" sz="2000" smtClean="0"/>
              <a:t>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5"/>
          <p:cNvSpPr>
            <a:spLocks noGrp="1"/>
          </p:cNvSpPr>
          <p:nvPr>
            <p:ph type="ftr" sz="quarter" idx="12"/>
          </p:nvPr>
        </p:nvSpPr>
        <p:spPr>
          <a:noFill/>
        </p:spPr>
        <p:txBody>
          <a:bodyPr/>
          <a:lstStyle/>
          <a:p>
            <a:r>
              <a:rPr lang="en-US"/>
              <a:t>International Association of Snowmobile Administrators</a:t>
            </a:r>
          </a:p>
        </p:txBody>
      </p:sp>
      <p:sp>
        <p:nvSpPr>
          <p:cNvPr id="579586"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Chapter 4 Quiz</a:t>
            </a:r>
          </a:p>
        </p:txBody>
      </p:sp>
      <p:sp>
        <p:nvSpPr>
          <p:cNvPr id="579587" name="Rectangle 3"/>
          <p:cNvSpPr>
            <a:spLocks noGrp="1" noChangeArrowheads="1"/>
          </p:cNvSpPr>
          <p:nvPr>
            <p:ph type="body" idx="1"/>
          </p:nvPr>
        </p:nvSpPr>
        <p:spPr/>
        <p:txBody>
          <a:bodyPr/>
          <a:lstStyle/>
          <a:p>
            <a:pPr marL="609600" indent="-609600" eaLnBrk="1" hangingPunct="1">
              <a:lnSpc>
                <a:spcPct val="90000"/>
              </a:lnSpc>
              <a:buSzTx/>
              <a:buFont typeface="Wingdings" pitchFamily="2" charset="2"/>
              <a:buAutoNum type="arabicPeriod" startAt="4"/>
              <a:defRPr/>
            </a:pPr>
            <a:r>
              <a:rPr lang="en-US" sz="3600" smtClean="0">
                <a:solidFill>
                  <a:schemeClr val="hlink"/>
                </a:solidFill>
              </a:rPr>
              <a:t>The faster the grooming speed, the better the trail quality and durability will be.      		</a:t>
            </a:r>
            <a:r>
              <a:rPr lang="en-US" sz="2800" smtClean="0"/>
              <a:t>(</a:t>
            </a:r>
            <a:r>
              <a:rPr lang="en-US" sz="2800" i="1" smtClean="0"/>
              <a:t>duplicate in manual</a:t>
            </a:r>
            <a:r>
              <a:rPr lang="en-US" sz="2800" smtClean="0"/>
              <a:t>)</a:t>
            </a:r>
            <a:r>
              <a:rPr lang="en-US" sz="3600" smtClean="0">
                <a:solidFill>
                  <a:schemeClr val="hlink"/>
                </a:solidFill>
              </a:rPr>
              <a:t>			</a:t>
            </a:r>
            <a:r>
              <a:rPr lang="en-US" b="1" smtClean="0">
                <a:solidFill>
                  <a:schemeClr val="hlink"/>
                </a:solidFill>
              </a:rPr>
              <a:t>False</a:t>
            </a:r>
            <a:r>
              <a:rPr lang="en-US" sz="3600" smtClean="0">
                <a:solidFill>
                  <a:schemeClr val="hlink"/>
                </a:solidFill>
              </a:rPr>
              <a:t> </a:t>
            </a:r>
          </a:p>
          <a:p>
            <a:pPr marL="609600" indent="-609600" eaLnBrk="1" hangingPunct="1">
              <a:lnSpc>
                <a:spcPct val="90000"/>
              </a:lnSpc>
              <a:buSzTx/>
              <a:buFont typeface="Wingdings" pitchFamily="2" charset="2"/>
              <a:buAutoNum type="arabicPeriod" startAt="4"/>
              <a:defRPr/>
            </a:pPr>
            <a:endParaRPr lang="en-US" sz="3600" smtClean="0">
              <a:solidFill>
                <a:schemeClr val="hlink"/>
              </a:solidFill>
            </a:endParaRPr>
          </a:p>
          <a:p>
            <a:pPr marL="609600" indent="-609600" eaLnBrk="1" hangingPunct="1">
              <a:lnSpc>
                <a:spcPct val="90000"/>
              </a:lnSpc>
              <a:buSzTx/>
              <a:buFont typeface="Wingdings" pitchFamily="2" charset="2"/>
              <a:buAutoNum type="arabicPeriod" startAt="4"/>
              <a:defRPr/>
            </a:pPr>
            <a:r>
              <a:rPr lang="en-US" sz="3600" smtClean="0">
                <a:solidFill>
                  <a:schemeClr val="hlink"/>
                </a:solidFill>
              </a:rPr>
              <a:t>Groomer operators should pay special attention to curve berms and try to work down the high outside edges.</a:t>
            </a:r>
            <a:r>
              <a:rPr lang="en-US" smtClean="0">
                <a:solidFill>
                  <a:schemeClr val="hlink"/>
                </a:solidFill>
              </a:rPr>
              <a:t>        							</a:t>
            </a:r>
            <a:r>
              <a:rPr lang="en-US" b="1" smtClean="0">
                <a:solidFill>
                  <a:schemeClr val="hlink"/>
                </a:solidFill>
              </a:rPr>
              <a:t>True</a:t>
            </a:r>
            <a:r>
              <a:rPr lang="en-US" smtClean="0"/>
              <a:t> </a:t>
            </a:r>
            <a:r>
              <a:rPr lang="en-US" sz="2000" smtClean="0"/>
              <a:t>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5"/>
          <p:cNvSpPr>
            <a:spLocks noGrp="1"/>
          </p:cNvSpPr>
          <p:nvPr>
            <p:ph type="ftr" sz="quarter" idx="12"/>
          </p:nvPr>
        </p:nvSpPr>
        <p:spPr>
          <a:noFill/>
        </p:spPr>
        <p:txBody>
          <a:bodyPr/>
          <a:lstStyle/>
          <a:p>
            <a:r>
              <a:rPr lang="en-US"/>
              <a:t>International Association of Snowmobile Administrators</a:t>
            </a:r>
          </a:p>
        </p:txBody>
      </p:sp>
      <p:sp>
        <p:nvSpPr>
          <p:cNvPr id="456706"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Chapter 4 Quiz</a:t>
            </a:r>
          </a:p>
        </p:txBody>
      </p:sp>
      <p:sp>
        <p:nvSpPr>
          <p:cNvPr id="456707" name="Rectangle 3"/>
          <p:cNvSpPr>
            <a:spLocks noGrp="1" noChangeArrowheads="1"/>
          </p:cNvSpPr>
          <p:nvPr>
            <p:ph type="body" idx="1"/>
          </p:nvPr>
        </p:nvSpPr>
        <p:spPr/>
        <p:txBody>
          <a:bodyPr/>
          <a:lstStyle/>
          <a:p>
            <a:pPr marL="609600" indent="-609600" eaLnBrk="1" hangingPunct="1">
              <a:lnSpc>
                <a:spcPct val="90000"/>
              </a:lnSpc>
              <a:buSzTx/>
              <a:buFont typeface="Wingdings" pitchFamily="2" charset="2"/>
              <a:buAutoNum type="arabicPeriod" startAt="6"/>
              <a:defRPr/>
            </a:pPr>
            <a:r>
              <a:rPr lang="en-US" sz="3600" smtClean="0">
                <a:solidFill>
                  <a:schemeClr val="hlink"/>
                </a:solidFill>
              </a:rPr>
              <a:t>It is okay to groom against snowmobile traffic on the left side of the trail if that side is rougher than the right side of the trail.      			</a:t>
            </a:r>
            <a:r>
              <a:rPr lang="en-US" sz="3600" smtClean="0"/>
              <a:t>True or False</a:t>
            </a:r>
            <a:r>
              <a:rPr lang="en-US" sz="3600" smtClean="0">
                <a:solidFill>
                  <a:schemeClr val="hlink"/>
                </a:solidFill>
              </a:rPr>
              <a:t> </a:t>
            </a:r>
          </a:p>
          <a:p>
            <a:pPr marL="609600" indent="-609600" eaLnBrk="1" hangingPunct="1">
              <a:lnSpc>
                <a:spcPct val="90000"/>
              </a:lnSpc>
              <a:buSzTx/>
              <a:buFont typeface="Wingdings" pitchFamily="2" charset="2"/>
              <a:buAutoNum type="arabicPeriod" startAt="6"/>
              <a:defRPr/>
            </a:pPr>
            <a:endParaRPr lang="en-US" sz="3600" smtClean="0">
              <a:solidFill>
                <a:schemeClr val="hlink"/>
              </a:solidFill>
            </a:endParaRPr>
          </a:p>
          <a:p>
            <a:pPr marL="609600" indent="-609600" eaLnBrk="1" hangingPunct="1">
              <a:lnSpc>
                <a:spcPct val="90000"/>
              </a:lnSpc>
              <a:buSzTx/>
              <a:buFont typeface="Wingdings" pitchFamily="2" charset="2"/>
              <a:buAutoNum type="arabicPeriod" startAt="6"/>
              <a:defRPr/>
            </a:pPr>
            <a:r>
              <a:rPr lang="en-US" sz="3600" smtClean="0">
                <a:solidFill>
                  <a:schemeClr val="hlink"/>
                </a:solidFill>
              </a:rPr>
              <a:t>The best temperature for grooming with a drag is between +5 and +25 degrees F (-15 and -4 C).  		</a:t>
            </a:r>
            <a:r>
              <a:rPr lang="en-US" sz="3600" smtClean="0"/>
              <a:t>True or False</a:t>
            </a:r>
            <a:r>
              <a:rPr lang="en-US" sz="1800" smtClean="0"/>
              <a:t>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5"/>
          <p:cNvSpPr>
            <a:spLocks noGrp="1"/>
          </p:cNvSpPr>
          <p:nvPr>
            <p:ph type="ftr" sz="quarter" idx="12"/>
          </p:nvPr>
        </p:nvSpPr>
        <p:spPr>
          <a:noFill/>
        </p:spPr>
        <p:txBody>
          <a:bodyPr/>
          <a:lstStyle/>
          <a:p>
            <a:r>
              <a:rPr lang="en-US"/>
              <a:t>International Association of Snowmobile Administrators</a:t>
            </a:r>
          </a:p>
        </p:txBody>
      </p:sp>
      <p:sp>
        <p:nvSpPr>
          <p:cNvPr id="581634"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Chapter 4 Quiz</a:t>
            </a:r>
          </a:p>
        </p:txBody>
      </p:sp>
      <p:sp>
        <p:nvSpPr>
          <p:cNvPr id="581635" name="Rectangle 3"/>
          <p:cNvSpPr>
            <a:spLocks noGrp="1" noChangeArrowheads="1"/>
          </p:cNvSpPr>
          <p:nvPr>
            <p:ph type="body" idx="1"/>
          </p:nvPr>
        </p:nvSpPr>
        <p:spPr/>
        <p:txBody>
          <a:bodyPr/>
          <a:lstStyle/>
          <a:p>
            <a:pPr marL="609600" indent="-609600" eaLnBrk="1" hangingPunct="1">
              <a:lnSpc>
                <a:spcPct val="90000"/>
              </a:lnSpc>
              <a:buSzTx/>
              <a:buFont typeface="Wingdings" pitchFamily="2" charset="2"/>
              <a:buAutoNum type="arabicPeriod" startAt="6"/>
              <a:defRPr/>
            </a:pPr>
            <a:r>
              <a:rPr lang="en-US" sz="3600" smtClean="0">
                <a:solidFill>
                  <a:schemeClr val="hlink"/>
                </a:solidFill>
              </a:rPr>
              <a:t>It is okay to groom against snowmobile traffic on the left side of the trail if that side is rougher than the right side of the trail.      				</a:t>
            </a:r>
            <a:r>
              <a:rPr lang="en-US" sz="3600" b="1" smtClean="0">
                <a:solidFill>
                  <a:schemeClr val="hlink"/>
                </a:solidFill>
              </a:rPr>
              <a:t>False</a:t>
            </a:r>
            <a:r>
              <a:rPr lang="en-US" sz="3600" smtClean="0">
                <a:solidFill>
                  <a:schemeClr val="hlink"/>
                </a:solidFill>
              </a:rPr>
              <a:t> </a:t>
            </a:r>
          </a:p>
          <a:p>
            <a:pPr marL="609600" indent="-609600" eaLnBrk="1" hangingPunct="1">
              <a:lnSpc>
                <a:spcPct val="90000"/>
              </a:lnSpc>
              <a:buSzTx/>
              <a:buFont typeface="Wingdings" pitchFamily="2" charset="2"/>
              <a:buAutoNum type="arabicPeriod" startAt="6"/>
              <a:defRPr/>
            </a:pPr>
            <a:endParaRPr lang="en-US" sz="3600" smtClean="0">
              <a:solidFill>
                <a:schemeClr val="hlink"/>
              </a:solidFill>
            </a:endParaRPr>
          </a:p>
          <a:p>
            <a:pPr marL="609600" indent="-609600" eaLnBrk="1" hangingPunct="1">
              <a:lnSpc>
                <a:spcPct val="90000"/>
              </a:lnSpc>
              <a:buSzTx/>
              <a:buFont typeface="Wingdings" pitchFamily="2" charset="2"/>
              <a:buAutoNum type="arabicPeriod" startAt="6"/>
              <a:defRPr/>
            </a:pPr>
            <a:r>
              <a:rPr lang="en-US" sz="3600" smtClean="0">
                <a:solidFill>
                  <a:schemeClr val="hlink"/>
                </a:solidFill>
              </a:rPr>
              <a:t>The best temperature for grooming with a drag is between +5 and +25 degrees F (-15 and -4 C).  			</a:t>
            </a:r>
            <a:r>
              <a:rPr lang="en-US" sz="3600" b="1" smtClean="0">
                <a:solidFill>
                  <a:schemeClr val="hlink"/>
                </a:solidFill>
              </a:rPr>
              <a:t>True</a:t>
            </a:r>
            <a:r>
              <a:rPr lang="en-US" sz="3600" smtClean="0"/>
              <a:t> </a:t>
            </a:r>
            <a:r>
              <a:rPr lang="en-US" sz="1800"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5"/>
          <p:cNvSpPr>
            <a:spLocks noGrp="1"/>
          </p:cNvSpPr>
          <p:nvPr>
            <p:ph type="ftr" sz="quarter" idx="12"/>
          </p:nvPr>
        </p:nvSpPr>
        <p:spPr>
          <a:noFill/>
        </p:spPr>
        <p:txBody>
          <a:bodyPr/>
          <a:lstStyle/>
          <a:p>
            <a:r>
              <a:rPr lang="en-US"/>
              <a:t>International Association of Snowmobile Administrators</a:t>
            </a:r>
          </a:p>
        </p:txBody>
      </p:sp>
      <p:sp>
        <p:nvSpPr>
          <p:cNvPr id="83970" name="Rectangle 2"/>
          <p:cNvSpPr>
            <a:spLocks noGrp="1" noRot="1" noChangeArrowheads="1"/>
          </p:cNvSpPr>
          <p:nvPr>
            <p:ph type="title"/>
          </p:nvPr>
        </p:nvSpPr>
        <p:spPr>
          <a:xfrm>
            <a:off x="457200" y="274638"/>
            <a:ext cx="8229600" cy="563562"/>
          </a:xfrm>
        </p:spPr>
        <p:txBody>
          <a:bodyPr/>
          <a:lstStyle/>
          <a:p>
            <a:pPr eaLnBrk="1" hangingPunct="1">
              <a:defRPr/>
            </a:pPr>
            <a:r>
              <a:rPr lang="en-US" sz="3200" smtClean="0">
                <a:solidFill>
                  <a:schemeClr val="hlink"/>
                </a:solidFill>
              </a:rPr>
              <a:t>Grooming Basics:</a:t>
            </a:r>
          </a:p>
        </p:txBody>
      </p:sp>
      <p:sp>
        <p:nvSpPr>
          <p:cNvPr id="83971" name="Rectangle 3"/>
          <p:cNvSpPr>
            <a:spLocks noGrp="1" noChangeArrowheads="1"/>
          </p:cNvSpPr>
          <p:nvPr>
            <p:ph type="body" idx="1"/>
          </p:nvPr>
        </p:nvSpPr>
        <p:spPr>
          <a:xfrm>
            <a:off x="457200" y="990600"/>
            <a:ext cx="8229600" cy="5486400"/>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Building Trail Base versus</a:t>
            </a:r>
          </a:p>
          <a:p>
            <a:pPr algn="ctr" eaLnBrk="1" hangingPunct="1">
              <a:buFont typeface="Wingdings" pitchFamily="2" charset="2"/>
              <a:buNone/>
              <a:defRPr/>
            </a:pPr>
            <a:r>
              <a:rPr lang="en-US" sz="4400" b="1" smtClean="0">
                <a:solidFill>
                  <a:schemeClr val="hlink"/>
                </a:solidFill>
              </a:rPr>
              <a:t>Maintaining Trail Base</a:t>
            </a:r>
            <a:endParaRPr lang="en-US" sz="4400" b="1" smtClean="0"/>
          </a:p>
          <a:p>
            <a:pPr eaLnBrk="1" hangingPunct="1">
              <a:defRPr/>
            </a:pPr>
            <a:r>
              <a:rPr lang="en-US" sz="3600" smtClean="0"/>
              <a:t>Remember that a drag’s blades must </a:t>
            </a:r>
            <a:r>
              <a:rPr lang="en-US" sz="3600" b="1" smtClean="0">
                <a:solidFill>
                  <a:schemeClr val="hlink"/>
                </a:solidFill>
              </a:rPr>
              <a:t>always</a:t>
            </a:r>
            <a:r>
              <a:rPr lang="en-US" sz="3600" smtClean="0"/>
              <a:t> have snow in them to accomplish either trail building or trail maintenance.</a:t>
            </a:r>
            <a:endParaRPr lang="en-US" sz="3600" u="sng" smtClean="0">
              <a:solidFill>
                <a:schemeClr val="hlink"/>
              </a:solidFil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5"/>
          <p:cNvSpPr>
            <a:spLocks noGrp="1"/>
          </p:cNvSpPr>
          <p:nvPr>
            <p:ph type="ftr" sz="quarter" idx="12"/>
          </p:nvPr>
        </p:nvSpPr>
        <p:spPr>
          <a:noFill/>
        </p:spPr>
        <p:txBody>
          <a:bodyPr/>
          <a:lstStyle/>
          <a:p>
            <a:r>
              <a:rPr lang="en-US"/>
              <a:t>International Association of Snowmobile Administrators</a:t>
            </a:r>
          </a:p>
        </p:txBody>
      </p:sp>
      <p:sp>
        <p:nvSpPr>
          <p:cNvPr id="458754"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Chapter 4 Quiz</a:t>
            </a:r>
          </a:p>
        </p:txBody>
      </p:sp>
      <p:sp>
        <p:nvSpPr>
          <p:cNvPr id="458755"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8"/>
              <a:defRPr/>
            </a:pPr>
            <a:r>
              <a:rPr lang="en-US" sz="3600" smtClean="0">
                <a:solidFill>
                  <a:schemeClr val="hlink"/>
                </a:solidFill>
              </a:rPr>
              <a:t>The most effective grooming speed with a drag is:</a:t>
            </a:r>
          </a:p>
          <a:p>
            <a:pPr marL="609600" indent="-609600" eaLnBrk="1" hangingPunct="1">
              <a:buFont typeface="Wingdings" pitchFamily="2" charset="2"/>
              <a:buNone/>
              <a:defRPr/>
            </a:pPr>
            <a:r>
              <a:rPr lang="en-US" smtClean="0"/>
              <a:t>	</a:t>
            </a:r>
            <a:r>
              <a:rPr lang="en-US" sz="3600" b="1" smtClean="0"/>
              <a:t>a)</a:t>
            </a:r>
            <a:r>
              <a:rPr lang="en-US" sz="3600" smtClean="0"/>
              <a:t> 3 to 4 mph (5 to 6.5 kph)</a:t>
            </a:r>
          </a:p>
          <a:p>
            <a:pPr marL="609600" indent="-609600" eaLnBrk="1" hangingPunct="1">
              <a:buFont typeface="Wingdings" pitchFamily="2" charset="2"/>
              <a:buNone/>
              <a:defRPr/>
            </a:pPr>
            <a:r>
              <a:rPr lang="en-US" sz="3600" smtClean="0"/>
              <a:t>	</a:t>
            </a:r>
            <a:r>
              <a:rPr lang="en-US" sz="3600" b="1" smtClean="0"/>
              <a:t>b)</a:t>
            </a:r>
            <a:r>
              <a:rPr lang="en-US" sz="3600" smtClean="0"/>
              <a:t> 5 to 7 mph (8 to 11 kph)</a:t>
            </a:r>
          </a:p>
          <a:p>
            <a:pPr marL="609600" indent="-609600" eaLnBrk="1" hangingPunct="1">
              <a:buFont typeface="Wingdings" pitchFamily="2" charset="2"/>
              <a:buNone/>
              <a:defRPr/>
            </a:pPr>
            <a:r>
              <a:rPr lang="en-US" sz="3600" smtClean="0"/>
              <a:t>	</a:t>
            </a:r>
            <a:r>
              <a:rPr lang="en-US" sz="3600" b="1" smtClean="0"/>
              <a:t>c) </a:t>
            </a:r>
            <a:r>
              <a:rPr lang="en-US" sz="3600" smtClean="0"/>
              <a:t>8 to 10 mph (13 to 16 kph)</a:t>
            </a:r>
          </a:p>
          <a:p>
            <a:pPr marL="609600" indent="-609600" eaLnBrk="1" hangingPunct="1">
              <a:buFont typeface="Wingdings" pitchFamily="2" charset="2"/>
              <a:buNone/>
              <a:defRPr/>
            </a:pPr>
            <a:r>
              <a:rPr lang="en-US" sz="3600" smtClean="0"/>
              <a:t>	</a:t>
            </a:r>
            <a:r>
              <a:rPr lang="en-US" sz="3600" b="1" smtClean="0"/>
              <a:t>d)</a:t>
            </a:r>
            <a:r>
              <a:rPr lang="en-US" sz="3600" smtClean="0"/>
              <a:t> 10 to 12 mph (16 to 19 kph)</a:t>
            </a:r>
          </a:p>
          <a:p>
            <a:pPr marL="609600" indent="-609600"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5"/>
          <p:cNvSpPr>
            <a:spLocks noGrp="1"/>
          </p:cNvSpPr>
          <p:nvPr>
            <p:ph type="ftr" sz="quarter" idx="12"/>
          </p:nvPr>
        </p:nvSpPr>
        <p:spPr>
          <a:noFill/>
        </p:spPr>
        <p:txBody>
          <a:bodyPr/>
          <a:lstStyle/>
          <a:p>
            <a:r>
              <a:rPr lang="en-US"/>
              <a:t>International Association of Snowmobile Administrators</a:t>
            </a:r>
          </a:p>
        </p:txBody>
      </p:sp>
      <p:sp>
        <p:nvSpPr>
          <p:cNvPr id="583682"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Chapter 4 Quiz</a:t>
            </a:r>
          </a:p>
        </p:txBody>
      </p:sp>
      <p:sp>
        <p:nvSpPr>
          <p:cNvPr id="583683"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8"/>
              <a:defRPr/>
            </a:pPr>
            <a:r>
              <a:rPr lang="en-US" sz="3600" smtClean="0">
                <a:solidFill>
                  <a:schemeClr val="hlink"/>
                </a:solidFill>
              </a:rPr>
              <a:t>The most effective grooming speed with a drag is:</a:t>
            </a:r>
          </a:p>
          <a:p>
            <a:pPr marL="609600" indent="-609600" eaLnBrk="1" hangingPunct="1">
              <a:buFont typeface="Wingdings" pitchFamily="2" charset="2"/>
              <a:buNone/>
              <a:defRPr/>
            </a:pPr>
            <a:r>
              <a:rPr lang="en-US" smtClean="0"/>
              <a:t>	</a:t>
            </a:r>
            <a:r>
              <a:rPr lang="en-US" sz="3600" b="1" smtClean="0"/>
              <a:t>a)</a:t>
            </a:r>
            <a:r>
              <a:rPr lang="en-US" sz="3600" smtClean="0"/>
              <a:t> 3 to 4 mph (5 to 6.5 kph)</a:t>
            </a:r>
          </a:p>
          <a:p>
            <a:pPr marL="609600" indent="-609600" eaLnBrk="1" hangingPunct="1">
              <a:buFont typeface="Wingdings" pitchFamily="2" charset="2"/>
              <a:buNone/>
              <a:defRPr/>
            </a:pPr>
            <a:r>
              <a:rPr lang="en-US" sz="3600" smtClean="0"/>
              <a:t>	</a:t>
            </a:r>
            <a:r>
              <a:rPr lang="en-US" sz="3600" b="1" smtClean="0">
                <a:solidFill>
                  <a:schemeClr val="hlink"/>
                </a:solidFill>
              </a:rPr>
              <a:t>b) 5 to 7 mph (8 to 11 kph)</a:t>
            </a:r>
          </a:p>
          <a:p>
            <a:pPr marL="609600" indent="-609600" eaLnBrk="1" hangingPunct="1">
              <a:buFont typeface="Wingdings" pitchFamily="2" charset="2"/>
              <a:buNone/>
              <a:defRPr/>
            </a:pPr>
            <a:r>
              <a:rPr lang="en-US" sz="3600" smtClean="0"/>
              <a:t>	</a:t>
            </a:r>
            <a:r>
              <a:rPr lang="en-US" sz="3600" b="1" smtClean="0"/>
              <a:t>c) </a:t>
            </a:r>
            <a:r>
              <a:rPr lang="en-US" sz="3600" smtClean="0"/>
              <a:t>8 to 10 mph (13 to 16 kph)</a:t>
            </a:r>
          </a:p>
          <a:p>
            <a:pPr marL="609600" indent="-609600" eaLnBrk="1" hangingPunct="1">
              <a:buFont typeface="Wingdings" pitchFamily="2" charset="2"/>
              <a:buNone/>
              <a:defRPr/>
            </a:pPr>
            <a:r>
              <a:rPr lang="en-US" sz="3600" smtClean="0"/>
              <a:t>	</a:t>
            </a:r>
            <a:r>
              <a:rPr lang="en-US" sz="3600" b="1" smtClean="0"/>
              <a:t>d)</a:t>
            </a:r>
            <a:r>
              <a:rPr lang="en-US" sz="3600" smtClean="0"/>
              <a:t> 10 to 12 mph (16 to 19 kph)</a:t>
            </a:r>
          </a:p>
          <a:p>
            <a:pPr marL="609600" indent="-609600"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oter Placeholder 5"/>
          <p:cNvSpPr>
            <a:spLocks noGrp="1"/>
          </p:cNvSpPr>
          <p:nvPr>
            <p:ph type="ftr" sz="quarter" idx="12"/>
          </p:nvPr>
        </p:nvSpPr>
        <p:spPr>
          <a:noFill/>
        </p:spPr>
        <p:txBody>
          <a:bodyPr/>
          <a:lstStyle/>
          <a:p>
            <a:r>
              <a:rPr lang="en-US"/>
              <a:t>International Association of Snowmobile Administrators</a:t>
            </a:r>
          </a:p>
        </p:txBody>
      </p:sp>
      <p:sp>
        <p:nvSpPr>
          <p:cNvPr id="460802"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Chapter 4 Quiz</a:t>
            </a:r>
          </a:p>
        </p:txBody>
      </p:sp>
      <p:sp>
        <p:nvSpPr>
          <p:cNvPr id="460803"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9"/>
              <a:defRPr/>
            </a:pPr>
            <a:r>
              <a:rPr lang="en-US" sz="3600" smtClean="0">
                <a:solidFill>
                  <a:schemeClr val="hlink"/>
                </a:solidFill>
              </a:rPr>
              <a:t>Grooming at night will generally produce the best quality trail because temperatures are typically colder so the snow will flow better and set up harder; traffic volumes are also typically at their lowest which helps provide setup time.      							       </a:t>
            </a:r>
            <a:r>
              <a:rPr lang="en-US" sz="3600" smtClean="0"/>
              <a:t>True or False</a:t>
            </a:r>
            <a:r>
              <a:rPr lang="en-US" sz="4000" smtClean="0">
                <a:solidFill>
                  <a:schemeClr val="hlink"/>
                </a:solidFill>
              </a:rPr>
              <a:t> </a:t>
            </a:r>
            <a:r>
              <a:rPr lang="en-US" sz="2000" smtClean="0"/>
              <a:t>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5"/>
          <p:cNvSpPr>
            <a:spLocks noGrp="1"/>
          </p:cNvSpPr>
          <p:nvPr>
            <p:ph type="ftr" sz="quarter" idx="12"/>
          </p:nvPr>
        </p:nvSpPr>
        <p:spPr>
          <a:noFill/>
        </p:spPr>
        <p:txBody>
          <a:bodyPr/>
          <a:lstStyle/>
          <a:p>
            <a:r>
              <a:rPr lang="en-US"/>
              <a:t>International Association of Snowmobile Administrators</a:t>
            </a:r>
          </a:p>
        </p:txBody>
      </p:sp>
      <p:sp>
        <p:nvSpPr>
          <p:cNvPr id="585730"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Chapter 4 Quiz</a:t>
            </a:r>
          </a:p>
        </p:txBody>
      </p:sp>
      <p:sp>
        <p:nvSpPr>
          <p:cNvPr id="585731"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9"/>
              <a:defRPr/>
            </a:pPr>
            <a:r>
              <a:rPr lang="en-US" sz="3600" smtClean="0">
                <a:solidFill>
                  <a:schemeClr val="hlink"/>
                </a:solidFill>
              </a:rPr>
              <a:t>Grooming at night will generally produce the best quality trail because temperatures are typically colder so the snow will flow better and set up harder; traffic volumes are also typically at their lowest which helps provide setup time.      							       		</a:t>
            </a:r>
            <a:r>
              <a:rPr lang="en-US" sz="3600" b="1" smtClean="0">
                <a:solidFill>
                  <a:schemeClr val="hlink"/>
                </a:solidFill>
              </a:rPr>
              <a:t>True</a:t>
            </a:r>
            <a:r>
              <a:rPr lang="en-US" sz="3600" smtClean="0"/>
              <a:t> </a:t>
            </a:r>
            <a:r>
              <a:rPr lang="en-US" sz="2000" smtClean="0"/>
              <a:t>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5"/>
          <p:cNvSpPr>
            <a:spLocks noGrp="1"/>
          </p:cNvSpPr>
          <p:nvPr>
            <p:ph type="ftr" sz="quarter" idx="12"/>
          </p:nvPr>
        </p:nvSpPr>
        <p:spPr>
          <a:noFill/>
        </p:spPr>
        <p:txBody>
          <a:bodyPr/>
          <a:lstStyle/>
          <a:p>
            <a:r>
              <a:rPr lang="en-US"/>
              <a:t>International Association of Snowmobile Administrators</a:t>
            </a:r>
          </a:p>
        </p:txBody>
      </p:sp>
      <p:sp>
        <p:nvSpPr>
          <p:cNvPr id="462850"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462851" name="Rectangle 3"/>
          <p:cNvSpPr>
            <a:spLocks noGrp="1" noChangeArrowheads="1"/>
          </p:cNvSpPr>
          <p:nvPr>
            <p:ph type="body" idx="1"/>
          </p:nvPr>
        </p:nvSpPr>
        <p:spPr/>
        <p:txBody>
          <a:bodyPr/>
          <a:lstStyle/>
          <a:p>
            <a:pPr marL="609600" indent="-609600" eaLnBrk="1" hangingPunct="1">
              <a:lnSpc>
                <a:spcPct val="90000"/>
              </a:lnSpc>
              <a:buSzTx/>
              <a:buFont typeface="Wingdings" pitchFamily="2" charset="2"/>
              <a:buAutoNum type="arabicPeriod" startAt="10"/>
              <a:defRPr/>
            </a:pPr>
            <a:r>
              <a:rPr lang="en-US" sz="3600" smtClean="0">
                <a:solidFill>
                  <a:schemeClr val="hlink"/>
                </a:solidFill>
              </a:rPr>
              <a:t>Mirrors on a tractor are typically useless and aren’t important since there isn’t a need to see behind the tractor.  							</a:t>
            </a:r>
            <a:r>
              <a:rPr lang="en-US" sz="3600" smtClean="0"/>
              <a:t>True or False</a:t>
            </a:r>
            <a:r>
              <a:rPr lang="en-US" sz="2000" smtClean="0"/>
              <a:t>	</a:t>
            </a:r>
            <a:endParaRPr lang="en-US" sz="4000" smtClean="0">
              <a:solidFill>
                <a:schemeClr val="hlink"/>
              </a:solidFill>
            </a:endParaRPr>
          </a:p>
          <a:p>
            <a:pPr marL="609600" indent="-609600" eaLnBrk="1" hangingPunct="1">
              <a:lnSpc>
                <a:spcPct val="90000"/>
              </a:lnSpc>
              <a:buSzTx/>
              <a:buFont typeface="Wingdings" pitchFamily="2" charset="2"/>
              <a:buAutoNum type="arabicPeriod" startAt="10"/>
              <a:defRPr/>
            </a:pPr>
            <a:r>
              <a:rPr lang="en-US" sz="3600" smtClean="0">
                <a:solidFill>
                  <a:schemeClr val="hlink"/>
                </a:solidFill>
              </a:rPr>
              <a:t>It is okay to dump snow from the groomer on roads and driveways because it helps warn motorists and landowners.					</a:t>
            </a:r>
            <a:r>
              <a:rPr lang="en-US" sz="3600" smtClean="0"/>
              <a:t>True or False</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5"/>
          <p:cNvSpPr>
            <a:spLocks noGrp="1"/>
          </p:cNvSpPr>
          <p:nvPr>
            <p:ph type="ftr" sz="quarter" idx="12"/>
          </p:nvPr>
        </p:nvSpPr>
        <p:spPr>
          <a:noFill/>
        </p:spPr>
        <p:txBody>
          <a:bodyPr/>
          <a:lstStyle/>
          <a:p>
            <a:r>
              <a:rPr lang="en-US"/>
              <a:t>International Association of Snowmobile Administrators</a:t>
            </a:r>
          </a:p>
        </p:txBody>
      </p:sp>
      <p:sp>
        <p:nvSpPr>
          <p:cNvPr id="58777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587779" name="Rectangle 3"/>
          <p:cNvSpPr>
            <a:spLocks noGrp="1" noChangeArrowheads="1"/>
          </p:cNvSpPr>
          <p:nvPr>
            <p:ph type="body" idx="1"/>
          </p:nvPr>
        </p:nvSpPr>
        <p:spPr/>
        <p:txBody>
          <a:bodyPr/>
          <a:lstStyle/>
          <a:p>
            <a:pPr marL="609600" indent="-609600" eaLnBrk="1" hangingPunct="1">
              <a:lnSpc>
                <a:spcPct val="90000"/>
              </a:lnSpc>
              <a:buSzTx/>
              <a:buFont typeface="Wingdings" pitchFamily="2" charset="2"/>
              <a:buAutoNum type="arabicPeriod" startAt="10"/>
              <a:defRPr/>
            </a:pPr>
            <a:r>
              <a:rPr lang="en-US" sz="3600" smtClean="0">
                <a:solidFill>
                  <a:schemeClr val="hlink"/>
                </a:solidFill>
              </a:rPr>
              <a:t>Mirrors on a tractor are typically useless and aren’t important since there isn’t a need to see behind the tractor.  									</a:t>
            </a:r>
            <a:r>
              <a:rPr lang="en-US" sz="3600" b="1" smtClean="0">
                <a:solidFill>
                  <a:schemeClr val="hlink"/>
                </a:solidFill>
              </a:rPr>
              <a:t>False</a:t>
            </a:r>
            <a:r>
              <a:rPr lang="en-US" sz="2000" smtClean="0"/>
              <a:t>	</a:t>
            </a:r>
            <a:endParaRPr lang="en-US" sz="4000" smtClean="0">
              <a:solidFill>
                <a:schemeClr val="hlink"/>
              </a:solidFill>
            </a:endParaRPr>
          </a:p>
          <a:p>
            <a:pPr marL="609600" indent="-609600" eaLnBrk="1" hangingPunct="1">
              <a:lnSpc>
                <a:spcPct val="90000"/>
              </a:lnSpc>
              <a:buSzTx/>
              <a:buFont typeface="Wingdings" pitchFamily="2" charset="2"/>
              <a:buAutoNum type="arabicPeriod" startAt="10"/>
              <a:defRPr/>
            </a:pPr>
            <a:r>
              <a:rPr lang="en-US" sz="3600" smtClean="0">
                <a:solidFill>
                  <a:schemeClr val="hlink"/>
                </a:solidFill>
              </a:rPr>
              <a:t>It is okay to dump snow from the groomer on roads and driveways because it helps warn motorists and landowners.							</a:t>
            </a:r>
            <a:r>
              <a:rPr lang="en-US" sz="3600" b="1" smtClean="0">
                <a:solidFill>
                  <a:schemeClr val="hlink"/>
                </a:solidFill>
              </a:rPr>
              <a:t>False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5"/>
          <p:cNvSpPr>
            <a:spLocks noGrp="1"/>
          </p:cNvSpPr>
          <p:nvPr>
            <p:ph type="ftr" sz="quarter" idx="12"/>
          </p:nvPr>
        </p:nvSpPr>
        <p:spPr>
          <a:noFill/>
        </p:spPr>
        <p:txBody>
          <a:bodyPr/>
          <a:lstStyle/>
          <a:p>
            <a:r>
              <a:rPr lang="en-US"/>
              <a:t>International Association of Snowmobile Administrators</a:t>
            </a:r>
          </a:p>
        </p:txBody>
      </p:sp>
      <p:sp>
        <p:nvSpPr>
          <p:cNvPr id="467970"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467971" name="Rectangle 3"/>
          <p:cNvSpPr>
            <a:spLocks noGrp="1" noChangeArrowheads="1"/>
          </p:cNvSpPr>
          <p:nvPr>
            <p:ph type="body" idx="1"/>
          </p:nvPr>
        </p:nvSpPr>
        <p:spPr/>
        <p:txBody>
          <a:bodyPr/>
          <a:lstStyle/>
          <a:p>
            <a:pPr marL="609600" indent="-609600" eaLnBrk="1" hangingPunct="1">
              <a:lnSpc>
                <a:spcPct val="90000"/>
              </a:lnSpc>
              <a:buSzTx/>
              <a:buFont typeface="Wingdings" pitchFamily="2" charset="2"/>
              <a:buAutoNum type="arabicPeriod" startAt="12"/>
              <a:defRPr/>
            </a:pPr>
            <a:r>
              <a:rPr lang="en-US" sz="3600" smtClean="0">
                <a:solidFill>
                  <a:schemeClr val="hlink"/>
                </a:solidFill>
              </a:rPr>
              <a:t>A tractor should descend steep hills in the same gear that is used to climb the hill.  						</a:t>
            </a:r>
            <a:r>
              <a:rPr lang="en-US" sz="3600" smtClean="0"/>
              <a:t>True or False</a:t>
            </a:r>
            <a:r>
              <a:rPr lang="en-US" sz="2000" smtClean="0"/>
              <a:t>	</a:t>
            </a:r>
            <a:endParaRPr lang="en-US" sz="4000" smtClean="0">
              <a:solidFill>
                <a:schemeClr val="hlink"/>
              </a:solidFill>
            </a:endParaRPr>
          </a:p>
          <a:p>
            <a:pPr marL="609600" indent="-609600" eaLnBrk="1" hangingPunct="1">
              <a:lnSpc>
                <a:spcPct val="90000"/>
              </a:lnSpc>
              <a:buSzTx/>
              <a:buFont typeface="Wingdings" pitchFamily="2" charset="2"/>
              <a:buAutoNum type="arabicPeriod" startAt="12"/>
              <a:defRPr/>
            </a:pPr>
            <a:endParaRPr lang="en-US" sz="3600" smtClean="0">
              <a:solidFill>
                <a:schemeClr val="hlink"/>
              </a:solidFill>
            </a:endParaRPr>
          </a:p>
          <a:p>
            <a:pPr marL="609600" indent="-609600" eaLnBrk="1" hangingPunct="1">
              <a:lnSpc>
                <a:spcPct val="90000"/>
              </a:lnSpc>
              <a:buSzTx/>
              <a:buFont typeface="Wingdings" pitchFamily="2" charset="2"/>
              <a:buAutoNum type="arabicPeriod" startAt="12"/>
              <a:defRPr/>
            </a:pPr>
            <a:r>
              <a:rPr lang="en-US" sz="3600" smtClean="0">
                <a:solidFill>
                  <a:schemeClr val="hlink"/>
                </a:solidFill>
              </a:rPr>
              <a:t>Normally, roads should never be groomed wider than twice the width of the grooming equipment.								</a:t>
            </a:r>
            <a:r>
              <a:rPr lang="en-US" sz="3600" smtClean="0"/>
              <a:t>True or False</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5"/>
          <p:cNvSpPr>
            <a:spLocks noGrp="1"/>
          </p:cNvSpPr>
          <p:nvPr>
            <p:ph type="ftr" sz="quarter" idx="12"/>
          </p:nvPr>
        </p:nvSpPr>
        <p:spPr>
          <a:noFill/>
        </p:spPr>
        <p:txBody>
          <a:bodyPr/>
          <a:lstStyle/>
          <a:p>
            <a:r>
              <a:rPr lang="en-US"/>
              <a:t>International Association of Snowmobile Administrators</a:t>
            </a:r>
          </a:p>
        </p:txBody>
      </p:sp>
      <p:sp>
        <p:nvSpPr>
          <p:cNvPr id="58982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589827" name="Rectangle 3"/>
          <p:cNvSpPr>
            <a:spLocks noGrp="1" noChangeArrowheads="1"/>
          </p:cNvSpPr>
          <p:nvPr>
            <p:ph type="body" idx="1"/>
          </p:nvPr>
        </p:nvSpPr>
        <p:spPr/>
        <p:txBody>
          <a:bodyPr/>
          <a:lstStyle/>
          <a:p>
            <a:pPr marL="609600" indent="-609600" eaLnBrk="1" hangingPunct="1">
              <a:lnSpc>
                <a:spcPct val="90000"/>
              </a:lnSpc>
              <a:buSzTx/>
              <a:buFont typeface="Wingdings" pitchFamily="2" charset="2"/>
              <a:buAutoNum type="arabicPeriod" startAt="12"/>
              <a:defRPr/>
            </a:pPr>
            <a:r>
              <a:rPr lang="en-US" sz="3600" smtClean="0">
                <a:solidFill>
                  <a:schemeClr val="hlink"/>
                </a:solidFill>
              </a:rPr>
              <a:t>A tractor should descend steep hills in the same gear that is used to climb the hill.  							</a:t>
            </a:r>
            <a:r>
              <a:rPr lang="en-US" sz="3600" b="1" smtClean="0">
                <a:solidFill>
                  <a:schemeClr val="hlink"/>
                </a:solidFill>
              </a:rPr>
              <a:t>True</a:t>
            </a:r>
            <a:r>
              <a:rPr lang="en-US" sz="3600" smtClean="0"/>
              <a:t> </a:t>
            </a:r>
            <a:r>
              <a:rPr lang="en-US" sz="2000" smtClean="0"/>
              <a:t>	</a:t>
            </a:r>
            <a:endParaRPr lang="en-US" sz="4000" smtClean="0">
              <a:solidFill>
                <a:schemeClr val="hlink"/>
              </a:solidFill>
            </a:endParaRPr>
          </a:p>
          <a:p>
            <a:pPr marL="609600" indent="-609600" eaLnBrk="1" hangingPunct="1">
              <a:lnSpc>
                <a:spcPct val="90000"/>
              </a:lnSpc>
              <a:buSzTx/>
              <a:buFont typeface="Wingdings" pitchFamily="2" charset="2"/>
              <a:buAutoNum type="arabicPeriod" startAt="12"/>
              <a:defRPr/>
            </a:pPr>
            <a:endParaRPr lang="en-US" sz="3600" smtClean="0">
              <a:solidFill>
                <a:schemeClr val="hlink"/>
              </a:solidFill>
            </a:endParaRPr>
          </a:p>
          <a:p>
            <a:pPr marL="609600" indent="-609600" eaLnBrk="1" hangingPunct="1">
              <a:lnSpc>
                <a:spcPct val="90000"/>
              </a:lnSpc>
              <a:buSzTx/>
              <a:buFont typeface="Wingdings" pitchFamily="2" charset="2"/>
              <a:buAutoNum type="arabicPeriod" startAt="12"/>
              <a:defRPr/>
            </a:pPr>
            <a:r>
              <a:rPr lang="en-US" sz="3600" smtClean="0">
                <a:solidFill>
                  <a:schemeClr val="hlink"/>
                </a:solidFill>
              </a:rPr>
              <a:t>Normally, roads should never be groomed wider than twice the width of the grooming equipment.									</a:t>
            </a:r>
            <a:r>
              <a:rPr lang="en-US" sz="3600" b="1" smtClean="0">
                <a:solidFill>
                  <a:schemeClr val="hlink"/>
                </a:solidFill>
              </a:rPr>
              <a:t>True</a:t>
            </a:r>
            <a:endParaRPr lang="en-US" sz="3600" smtClean="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5"/>
          <p:cNvSpPr>
            <a:spLocks noGrp="1"/>
          </p:cNvSpPr>
          <p:nvPr>
            <p:ph type="ftr" sz="quarter" idx="12"/>
          </p:nvPr>
        </p:nvSpPr>
        <p:spPr>
          <a:noFill/>
        </p:spPr>
        <p:txBody>
          <a:bodyPr/>
          <a:lstStyle/>
          <a:p>
            <a:r>
              <a:rPr lang="en-US"/>
              <a:t>International Association of Snowmobile Administrators</a:t>
            </a:r>
          </a:p>
        </p:txBody>
      </p:sp>
      <p:sp>
        <p:nvSpPr>
          <p:cNvPr id="47001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470019" name="Rectangle 3"/>
          <p:cNvSpPr>
            <a:spLocks noGrp="1" noChangeArrowheads="1"/>
          </p:cNvSpPr>
          <p:nvPr>
            <p:ph type="body" idx="1"/>
          </p:nvPr>
        </p:nvSpPr>
        <p:spPr>
          <a:xfrm>
            <a:off x="457200" y="1066800"/>
            <a:ext cx="8229600" cy="5257800"/>
          </a:xfrm>
        </p:spPr>
        <p:txBody>
          <a:bodyPr/>
          <a:lstStyle/>
          <a:p>
            <a:pPr marL="609600" indent="-609600" eaLnBrk="1" hangingPunct="1">
              <a:lnSpc>
                <a:spcPct val="90000"/>
              </a:lnSpc>
              <a:buSzTx/>
              <a:buFont typeface="Wingdings" pitchFamily="2" charset="2"/>
              <a:buAutoNum type="arabicPeriod" startAt="14"/>
              <a:defRPr/>
            </a:pPr>
            <a:r>
              <a:rPr lang="en-US" smtClean="0">
                <a:solidFill>
                  <a:schemeClr val="hlink"/>
                </a:solidFill>
              </a:rPr>
              <a:t>If the grooming tractor becomes stuck:</a:t>
            </a:r>
          </a:p>
          <a:p>
            <a:pPr marL="609600" indent="-609600" eaLnBrk="1" hangingPunct="1">
              <a:lnSpc>
                <a:spcPct val="90000"/>
              </a:lnSpc>
              <a:buFont typeface="Wingdings" pitchFamily="2" charset="2"/>
              <a:buNone/>
              <a:defRPr/>
            </a:pPr>
            <a:r>
              <a:rPr lang="en-US" sz="2800" smtClean="0"/>
              <a:t>	</a:t>
            </a:r>
            <a:r>
              <a:rPr lang="en-US" b="1" smtClean="0"/>
              <a:t>a)</a:t>
            </a:r>
            <a:r>
              <a:rPr lang="en-US" smtClean="0"/>
              <a:t> quickly give it more throttle</a:t>
            </a:r>
          </a:p>
          <a:p>
            <a:pPr marL="609600" indent="-609600" eaLnBrk="1" hangingPunct="1">
              <a:lnSpc>
                <a:spcPct val="90000"/>
              </a:lnSpc>
              <a:buFont typeface="Wingdings" pitchFamily="2" charset="2"/>
              <a:buNone/>
              <a:defRPr/>
            </a:pPr>
            <a:r>
              <a:rPr lang="en-US" smtClean="0"/>
              <a:t>	</a:t>
            </a:r>
            <a:r>
              <a:rPr lang="en-US" b="1" smtClean="0"/>
              <a:t>b)</a:t>
            </a:r>
            <a:r>
              <a:rPr lang="en-US" smtClean="0"/>
              <a:t> don’t spin the tracks</a:t>
            </a:r>
          </a:p>
          <a:p>
            <a:pPr marL="609600" indent="-609600" eaLnBrk="1" hangingPunct="1">
              <a:lnSpc>
                <a:spcPct val="90000"/>
              </a:lnSpc>
              <a:buFont typeface="Wingdings" pitchFamily="2" charset="2"/>
              <a:buNone/>
              <a:defRPr/>
            </a:pPr>
            <a:r>
              <a:rPr lang="en-US" smtClean="0"/>
              <a:t>	</a:t>
            </a:r>
            <a:r>
              <a:rPr lang="en-US" b="1" smtClean="0"/>
              <a:t>c) </a:t>
            </a:r>
            <a:r>
              <a:rPr lang="en-US" smtClean="0"/>
              <a:t>gently rock the vehicle back and forth, 	  	 packing the snow</a:t>
            </a:r>
          </a:p>
          <a:p>
            <a:pPr marL="609600" indent="-609600" eaLnBrk="1" hangingPunct="1">
              <a:lnSpc>
                <a:spcPct val="90000"/>
              </a:lnSpc>
              <a:buFont typeface="Wingdings" pitchFamily="2" charset="2"/>
              <a:buNone/>
              <a:defRPr/>
            </a:pPr>
            <a:r>
              <a:rPr lang="en-US" smtClean="0"/>
              <a:t>	</a:t>
            </a:r>
            <a:r>
              <a:rPr lang="en-US" b="1" smtClean="0"/>
              <a:t>d) </a:t>
            </a:r>
            <a:r>
              <a:rPr lang="en-US" smtClean="0"/>
              <a:t>consider unhooking the drag – sooner 	  	  versus later</a:t>
            </a:r>
          </a:p>
          <a:p>
            <a:pPr marL="609600" indent="-609600" eaLnBrk="1" hangingPunct="1">
              <a:lnSpc>
                <a:spcPct val="90000"/>
              </a:lnSpc>
              <a:buFont typeface="Wingdings" pitchFamily="2" charset="2"/>
              <a:buNone/>
              <a:defRPr/>
            </a:pPr>
            <a:r>
              <a:rPr lang="en-US" smtClean="0"/>
              <a:t>	</a:t>
            </a:r>
            <a:r>
              <a:rPr lang="en-US" b="1" smtClean="0"/>
              <a:t>e)</a:t>
            </a:r>
            <a:r>
              <a:rPr lang="en-US" smtClean="0"/>
              <a:t> a shovel may be needed</a:t>
            </a:r>
          </a:p>
          <a:p>
            <a:pPr marL="609600" indent="-609600" eaLnBrk="1" hangingPunct="1">
              <a:lnSpc>
                <a:spcPct val="90000"/>
              </a:lnSpc>
              <a:buFont typeface="Wingdings" pitchFamily="2" charset="2"/>
              <a:buNone/>
              <a:defRPr/>
            </a:pPr>
            <a:r>
              <a:rPr lang="en-US" smtClean="0"/>
              <a:t>	</a:t>
            </a:r>
            <a:r>
              <a:rPr lang="en-US" b="1" smtClean="0"/>
              <a:t>f)</a:t>
            </a:r>
            <a:r>
              <a:rPr lang="en-US" smtClean="0"/>
              <a:t> all of the above except a</a:t>
            </a:r>
          </a:p>
          <a:p>
            <a:pPr marL="609600" indent="-609600" eaLnBrk="1" hangingPunct="1">
              <a:lnSpc>
                <a:spcPct val="90000"/>
              </a:lnSpc>
              <a:buFont typeface="Wingdings" pitchFamily="2" charset="2"/>
              <a:buNone/>
              <a:defRPr/>
            </a:pPr>
            <a:r>
              <a:rPr lang="en-US" smtClean="0"/>
              <a:t>	</a:t>
            </a:r>
            <a:r>
              <a:rPr lang="en-US" b="1" smtClean="0"/>
              <a:t>g)</a:t>
            </a:r>
            <a:r>
              <a:rPr lang="en-US" smtClean="0"/>
              <a:t> a, c, d, e, and f above</a:t>
            </a:r>
            <a:endParaRPr lang="en-US" sz="2800"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5"/>
          <p:cNvSpPr>
            <a:spLocks noGrp="1"/>
          </p:cNvSpPr>
          <p:nvPr>
            <p:ph type="ftr" sz="quarter" idx="12"/>
          </p:nvPr>
        </p:nvSpPr>
        <p:spPr>
          <a:noFill/>
        </p:spPr>
        <p:txBody>
          <a:bodyPr/>
          <a:lstStyle/>
          <a:p>
            <a:r>
              <a:rPr lang="en-US"/>
              <a:t>International Association of Snowmobile Administrators</a:t>
            </a:r>
          </a:p>
        </p:txBody>
      </p:sp>
      <p:sp>
        <p:nvSpPr>
          <p:cNvPr id="59187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591875" name="Rectangle 3"/>
          <p:cNvSpPr>
            <a:spLocks noGrp="1" noChangeArrowheads="1"/>
          </p:cNvSpPr>
          <p:nvPr>
            <p:ph type="body" idx="1"/>
          </p:nvPr>
        </p:nvSpPr>
        <p:spPr>
          <a:xfrm>
            <a:off x="457200" y="1066800"/>
            <a:ext cx="8229600" cy="5257800"/>
          </a:xfrm>
        </p:spPr>
        <p:txBody>
          <a:bodyPr/>
          <a:lstStyle/>
          <a:p>
            <a:pPr marL="609600" indent="-609600" eaLnBrk="1" hangingPunct="1">
              <a:lnSpc>
                <a:spcPct val="90000"/>
              </a:lnSpc>
              <a:buSzTx/>
              <a:buFont typeface="Wingdings" pitchFamily="2" charset="2"/>
              <a:buAutoNum type="arabicPeriod" startAt="14"/>
              <a:defRPr/>
            </a:pPr>
            <a:r>
              <a:rPr lang="en-US" smtClean="0">
                <a:solidFill>
                  <a:schemeClr val="hlink"/>
                </a:solidFill>
              </a:rPr>
              <a:t>If the grooming tractor becomes stuck:</a:t>
            </a:r>
          </a:p>
          <a:p>
            <a:pPr marL="609600" indent="-609600" eaLnBrk="1" hangingPunct="1">
              <a:lnSpc>
                <a:spcPct val="90000"/>
              </a:lnSpc>
              <a:buFont typeface="Wingdings" pitchFamily="2" charset="2"/>
              <a:buNone/>
              <a:defRPr/>
            </a:pPr>
            <a:r>
              <a:rPr lang="en-US" sz="2800" smtClean="0"/>
              <a:t>	</a:t>
            </a:r>
            <a:r>
              <a:rPr lang="en-US" b="1" smtClean="0"/>
              <a:t>a)</a:t>
            </a:r>
            <a:r>
              <a:rPr lang="en-US" smtClean="0"/>
              <a:t> quickly give it more throttle</a:t>
            </a:r>
          </a:p>
          <a:p>
            <a:pPr marL="609600" indent="-609600" eaLnBrk="1" hangingPunct="1">
              <a:lnSpc>
                <a:spcPct val="90000"/>
              </a:lnSpc>
              <a:buFont typeface="Wingdings" pitchFamily="2" charset="2"/>
              <a:buNone/>
              <a:defRPr/>
            </a:pPr>
            <a:r>
              <a:rPr lang="en-US" smtClean="0"/>
              <a:t>	</a:t>
            </a:r>
            <a:r>
              <a:rPr lang="en-US" b="1" smtClean="0"/>
              <a:t>b)</a:t>
            </a:r>
            <a:r>
              <a:rPr lang="en-US" smtClean="0"/>
              <a:t> don’t spin the tracks</a:t>
            </a:r>
          </a:p>
          <a:p>
            <a:pPr marL="609600" indent="-609600" eaLnBrk="1" hangingPunct="1">
              <a:lnSpc>
                <a:spcPct val="90000"/>
              </a:lnSpc>
              <a:buFont typeface="Wingdings" pitchFamily="2" charset="2"/>
              <a:buNone/>
              <a:defRPr/>
            </a:pPr>
            <a:r>
              <a:rPr lang="en-US" smtClean="0"/>
              <a:t>	</a:t>
            </a:r>
            <a:r>
              <a:rPr lang="en-US" b="1" smtClean="0"/>
              <a:t>c) </a:t>
            </a:r>
            <a:r>
              <a:rPr lang="en-US" smtClean="0"/>
              <a:t>gently rock the vehicle back and forth, 	  	 packing the snow</a:t>
            </a:r>
          </a:p>
          <a:p>
            <a:pPr marL="609600" indent="-609600" eaLnBrk="1" hangingPunct="1">
              <a:lnSpc>
                <a:spcPct val="90000"/>
              </a:lnSpc>
              <a:buFont typeface="Wingdings" pitchFamily="2" charset="2"/>
              <a:buNone/>
              <a:defRPr/>
            </a:pPr>
            <a:r>
              <a:rPr lang="en-US" smtClean="0"/>
              <a:t>	</a:t>
            </a:r>
            <a:r>
              <a:rPr lang="en-US" b="1" smtClean="0"/>
              <a:t>d) </a:t>
            </a:r>
            <a:r>
              <a:rPr lang="en-US" smtClean="0"/>
              <a:t>consider unhooking the drag – sooner 	  	  versus later</a:t>
            </a:r>
          </a:p>
          <a:p>
            <a:pPr marL="609600" indent="-609600" eaLnBrk="1" hangingPunct="1">
              <a:lnSpc>
                <a:spcPct val="90000"/>
              </a:lnSpc>
              <a:buFont typeface="Wingdings" pitchFamily="2" charset="2"/>
              <a:buNone/>
              <a:defRPr/>
            </a:pPr>
            <a:r>
              <a:rPr lang="en-US" smtClean="0"/>
              <a:t>	</a:t>
            </a:r>
            <a:r>
              <a:rPr lang="en-US" b="1" smtClean="0"/>
              <a:t>e)</a:t>
            </a:r>
            <a:r>
              <a:rPr lang="en-US" smtClean="0"/>
              <a:t> a shovel may be needed</a:t>
            </a:r>
          </a:p>
          <a:p>
            <a:pPr marL="609600" indent="-609600" eaLnBrk="1" hangingPunct="1">
              <a:lnSpc>
                <a:spcPct val="90000"/>
              </a:lnSpc>
              <a:buFont typeface="Wingdings" pitchFamily="2" charset="2"/>
              <a:buNone/>
              <a:defRPr/>
            </a:pPr>
            <a:r>
              <a:rPr lang="en-US" smtClean="0"/>
              <a:t>	</a:t>
            </a:r>
            <a:r>
              <a:rPr lang="en-US" b="1" smtClean="0">
                <a:solidFill>
                  <a:schemeClr val="hlink"/>
                </a:solidFill>
              </a:rPr>
              <a:t>f) all of the above except a</a:t>
            </a:r>
          </a:p>
          <a:p>
            <a:pPr marL="609600" indent="-609600" eaLnBrk="1" hangingPunct="1">
              <a:lnSpc>
                <a:spcPct val="90000"/>
              </a:lnSpc>
              <a:buFont typeface="Wingdings" pitchFamily="2" charset="2"/>
              <a:buNone/>
              <a:defRPr/>
            </a:pPr>
            <a:r>
              <a:rPr lang="en-US" smtClean="0"/>
              <a:t>	</a:t>
            </a:r>
            <a:r>
              <a:rPr lang="en-US" b="1" smtClean="0"/>
              <a:t>g)</a:t>
            </a:r>
            <a:r>
              <a:rPr lang="en-US" smtClean="0"/>
              <a:t> a, c, d, e, and f above</a:t>
            </a: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6"/>
          <p:cNvSpPr>
            <a:spLocks noGrp="1"/>
          </p:cNvSpPr>
          <p:nvPr>
            <p:ph type="ftr" sz="quarter" idx="12"/>
          </p:nvPr>
        </p:nvSpPr>
        <p:spPr>
          <a:noFill/>
        </p:spPr>
        <p:txBody>
          <a:bodyPr/>
          <a:lstStyle/>
          <a:p>
            <a:r>
              <a:rPr lang="en-US"/>
              <a:t>International Association of Snowmobile Administrators</a:t>
            </a:r>
          </a:p>
        </p:txBody>
      </p:sp>
      <p:sp>
        <p:nvSpPr>
          <p:cNvPr id="53250"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Grooming Basics:</a:t>
            </a:r>
            <a:r>
              <a:rPr lang="en-US" sz="4000" smtClean="0">
                <a:solidFill>
                  <a:schemeClr val="hlink"/>
                </a:solidFill>
              </a:rPr>
              <a:t/>
            </a:r>
            <a:br>
              <a:rPr lang="en-US" sz="4000" smtClean="0">
                <a:solidFill>
                  <a:schemeClr val="hlink"/>
                </a:solidFill>
              </a:rPr>
            </a:br>
            <a:r>
              <a:rPr lang="en-US" smtClean="0">
                <a:solidFill>
                  <a:schemeClr val="hlink"/>
                </a:solidFill>
              </a:rPr>
              <a:t>Ideal Groomed Trail Width</a:t>
            </a:r>
          </a:p>
        </p:txBody>
      </p:sp>
      <p:sp>
        <p:nvSpPr>
          <p:cNvPr id="53251" name="Rectangle 3"/>
          <p:cNvSpPr>
            <a:spLocks noGrp="1" noChangeArrowheads="1"/>
          </p:cNvSpPr>
          <p:nvPr>
            <p:ph type="body" sz="half" idx="1"/>
          </p:nvPr>
        </p:nvSpPr>
        <p:spPr>
          <a:xfrm>
            <a:off x="457200" y="1600200"/>
            <a:ext cx="4191000" cy="4800600"/>
          </a:xfrm>
        </p:spPr>
        <p:txBody>
          <a:bodyPr/>
          <a:lstStyle/>
          <a:p>
            <a:pPr eaLnBrk="1" hangingPunct="1">
              <a:defRPr/>
            </a:pPr>
            <a:r>
              <a:rPr lang="en-US" sz="3600" b="1" smtClean="0">
                <a:solidFill>
                  <a:schemeClr val="hlink"/>
                </a:solidFill>
              </a:rPr>
              <a:t>Maximum</a:t>
            </a:r>
            <a:r>
              <a:rPr lang="en-US" sz="3600" smtClean="0"/>
              <a:t> of 1½ to 2 times the width of the drag or tiller.</a:t>
            </a:r>
            <a:endParaRPr lang="en-US" sz="3600" b="1" smtClean="0">
              <a:solidFill>
                <a:schemeClr val="hlink"/>
              </a:solidFill>
            </a:endParaRPr>
          </a:p>
          <a:p>
            <a:pPr eaLnBrk="1" hangingPunct="1">
              <a:defRPr/>
            </a:pPr>
            <a:r>
              <a:rPr lang="en-US" sz="3600" smtClean="0"/>
              <a:t>Trail ‘clearing width’ may only allow a single implement width in some areas. </a:t>
            </a:r>
          </a:p>
        </p:txBody>
      </p:sp>
      <p:pic>
        <p:nvPicPr>
          <p:cNvPr id="21509" name="Picture 4" descr="good trail"/>
          <p:cNvPicPr>
            <a:picLocks noGrp="1" noChangeAspect="1" noChangeArrowheads="1"/>
          </p:cNvPicPr>
          <p:nvPr>
            <p:ph sz="half" idx="2"/>
          </p:nvPr>
        </p:nvPicPr>
        <p:blipFill>
          <a:blip r:embed="rId3" cstate="screen"/>
          <a:srcRect/>
          <a:stretch>
            <a:fillRect/>
          </a:stretch>
        </p:blipFill>
        <p:spPr>
          <a:xfrm>
            <a:off x="4724400" y="2286000"/>
            <a:ext cx="4191000" cy="3143250"/>
          </a:xfrm>
          <a:noFill/>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5"/>
          <p:cNvSpPr>
            <a:spLocks noGrp="1"/>
          </p:cNvSpPr>
          <p:nvPr>
            <p:ph type="ftr" sz="quarter" idx="12"/>
          </p:nvPr>
        </p:nvSpPr>
        <p:spPr>
          <a:noFill/>
        </p:spPr>
        <p:txBody>
          <a:bodyPr/>
          <a:lstStyle/>
          <a:p>
            <a:r>
              <a:rPr lang="en-US"/>
              <a:t>International Association of Snowmobile Administrators</a:t>
            </a:r>
          </a:p>
        </p:txBody>
      </p:sp>
      <p:sp>
        <p:nvSpPr>
          <p:cNvPr id="472066"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472067"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15"/>
              <a:defRPr/>
            </a:pPr>
            <a:r>
              <a:rPr lang="en-US" sz="3600" smtClean="0">
                <a:solidFill>
                  <a:schemeClr val="hlink"/>
                </a:solidFill>
              </a:rPr>
              <a:t>When backing up with a grooming drag on the trail, a pile of snow is often created. It is okay to leave this pile of snow on the trail since snowmobiles will knock it down.      							       		</a:t>
            </a:r>
            <a:r>
              <a:rPr lang="en-US" sz="3600" smtClean="0"/>
              <a:t>True or False</a:t>
            </a:r>
            <a:r>
              <a:rPr lang="en-US" sz="4000" smtClean="0">
                <a:solidFill>
                  <a:schemeClr val="hlink"/>
                </a:solidFill>
              </a:rPr>
              <a:t> </a:t>
            </a:r>
            <a:r>
              <a:rPr lang="en-US" sz="2000" smtClean="0"/>
              <a:t>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5"/>
          <p:cNvSpPr>
            <a:spLocks noGrp="1"/>
          </p:cNvSpPr>
          <p:nvPr>
            <p:ph type="ftr" sz="quarter" idx="12"/>
          </p:nvPr>
        </p:nvSpPr>
        <p:spPr>
          <a:noFill/>
        </p:spPr>
        <p:txBody>
          <a:bodyPr/>
          <a:lstStyle/>
          <a:p>
            <a:r>
              <a:rPr lang="en-US"/>
              <a:t>International Association of Snowmobile Administrators</a:t>
            </a:r>
          </a:p>
        </p:txBody>
      </p:sp>
      <p:sp>
        <p:nvSpPr>
          <p:cNvPr id="59392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593923"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15"/>
              <a:defRPr/>
            </a:pPr>
            <a:r>
              <a:rPr lang="en-US" sz="3600" smtClean="0">
                <a:solidFill>
                  <a:schemeClr val="hlink"/>
                </a:solidFill>
              </a:rPr>
              <a:t>When backing up with a grooming drag on the trail, a pile of snow is often created. It is okay to leave this pile of snow on the trail since snowmobiles will knock it down.      							       			</a:t>
            </a:r>
            <a:r>
              <a:rPr lang="en-US" sz="3600" b="1" smtClean="0">
                <a:solidFill>
                  <a:schemeClr val="hlink"/>
                </a:solidFill>
              </a:rPr>
              <a:t>False</a:t>
            </a:r>
            <a:r>
              <a:rPr lang="en-US" sz="4000" smtClean="0">
                <a:solidFill>
                  <a:schemeClr val="hlink"/>
                </a:solidFill>
              </a:rPr>
              <a:t> </a:t>
            </a:r>
            <a:r>
              <a:rPr lang="en-US" sz="2000" smtClean="0"/>
              <a:t>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5"/>
          <p:cNvSpPr>
            <a:spLocks noGrp="1"/>
          </p:cNvSpPr>
          <p:nvPr>
            <p:ph type="ftr" sz="quarter" idx="12"/>
          </p:nvPr>
        </p:nvSpPr>
        <p:spPr>
          <a:noFill/>
        </p:spPr>
        <p:txBody>
          <a:bodyPr/>
          <a:lstStyle/>
          <a:p>
            <a:r>
              <a:rPr lang="en-US"/>
              <a:t>International Association of Snowmobile Administrators</a:t>
            </a:r>
          </a:p>
        </p:txBody>
      </p:sp>
      <p:sp>
        <p:nvSpPr>
          <p:cNvPr id="474114" name="Rectangle 2"/>
          <p:cNvSpPr>
            <a:spLocks noGrp="1" noRot="1" noChangeArrowheads="1"/>
          </p:cNvSpPr>
          <p:nvPr>
            <p:ph type="title"/>
          </p:nvPr>
        </p:nvSpPr>
        <p:spPr>
          <a:xfrm>
            <a:off x="457200" y="274638"/>
            <a:ext cx="8229600" cy="334962"/>
          </a:xfrm>
        </p:spPr>
        <p:txBody>
          <a:bodyPr/>
          <a:lstStyle/>
          <a:p>
            <a:pPr eaLnBrk="1" hangingPunct="1">
              <a:defRPr/>
            </a:pPr>
            <a:r>
              <a:rPr lang="en-US" sz="3200" smtClean="0">
                <a:solidFill>
                  <a:schemeClr val="hlink"/>
                </a:solidFill>
              </a:rPr>
              <a:t>Chapter 4 Quiz</a:t>
            </a:r>
          </a:p>
        </p:txBody>
      </p:sp>
      <p:sp>
        <p:nvSpPr>
          <p:cNvPr id="474115" name="Rectangle 3"/>
          <p:cNvSpPr>
            <a:spLocks noGrp="1" noChangeArrowheads="1"/>
          </p:cNvSpPr>
          <p:nvPr>
            <p:ph type="body" idx="1"/>
          </p:nvPr>
        </p:nvSpPr>
        <p:spPr>
          <a:xfrm>
            <a:off x="457200" y="533400"/>
            <a:ext cx="8229600" cy="5791200"/>
          </a:xfrm>
        </p:spPr>
        <p:txBody>
          <a:bodyPr/>
          <a:lstStyle/>
          <a:p>
            <a:pPr marL="609600" indent="-609600" eaLnBrk="1" hangingPunct="1">
              <a:lnSpc>
                <a:spcPct val="90000"/>
              </a:lnSpc>
              <a:buSzTx/>
              <a:buFont typeface="Wingdings" pitchFamily="2" charset="2"/>
              <a:buAutoNum type="arabicPeriod" startAt="16"/>
              <a:defRPr/>
            </a:pPr>
            <a:r>
              <a:rPr lang="en-US" smtClean="0">
                <a:solidFill>
                  <a:schemeClr val="hlink"/>
                </a:solidFill>
              </a:rPr>
              <a:t>When grooming trails, always:</a:t>
            </a:r>
          </a:p>
          <a:p>
            <a:pPr marL="609600" indent="-609600" eaLnBrk="1" hangingPunct="1">
              <a:lnSpc>
                <a:spcPct val="90000"/>
              </a:lnSpc>
              <a:buFont typeface="Wingdings" pitchFamily="2" charset="2"/>
              <a:buNone/>
              <a:defRPr/>
            </a:pPr>
            <a:r>
              <a:rPr lang="en-US" smtClean="0"/>
              <a:t>	</a:t>
            </a:r>
            <a:r>
              <a:rPr lang="en-US" b="1" smtClean="0"/>
              <a:t>a)</a:t>
            </a:r>
            <a:r>
              <a:rPr lang="en-US" smtClean="0"/>
              <a:t> stay on the trail with grooming equipment</a:t>
            </a:r>
          </a:p>
          <a:p>
            <a:pPr marL="609600" indent="-609600" eaLnBrk="1" hangingPunct="1">
              <a:lnSpc>
                <a:spcPct val="90000"/>
              </a:lnSpc>
              <a:buFont typeface="Wingdings" pitchFamily="2" charset="2"/>
              <a:buNone/>
              <a:defRPr/>
            </a:pPr>
            <a:r>
              <a:rPr lang="en-US" smtClean="0"/>
              <a:t>	</a:t>
            </a:r>
            <a:r>
              <a:rPr lang="en-US" b="1" smtClean="0"/>
              <a:t>b)</a:t>
            </a:r>
            <a:r>
              <a:rPr lang="en-US" smtClean="0"/>
              <a:t> feel free to pick new routes to provide 	 	  variety since the groomer will go through 	  anything</a:t>
            </a:r>
          </a:p>
          <a:p>
            <a:pPr marL="609600" indent="-609600" eaLnBrk="1" hangingPunct="1">
              <a:lnSpc>
                <a:spcPct val="90000"/>
              </a:lnSpc>
              <a:buFont typeface="Wingdings" pitchFamily="2" charset="2"/>
              <a:buNone/>
              <a:defRPr/>
            </a:pPr>
            <a:r>
              <a:rPr lang="en-US" smtClean="0"/>
              <a:t>	</a:t>
            </a:r>
            <a:r>
              <a:rPr lang="en-US" b="1" smtClean="0"/>
              <a:t>c) </a:t>
            </a:r>
            <a:r>
              <a:rPr lang="en-US" smtClean="0"/>
              <a:t>turn around only where there is ample 	  	 turning room and it is known that the snow 	 base will support the equipment – 	 	 preferably using areas where turnarounds 	 have been made before</a:t>
            </a:r>
          </a:p>
          <a:p>
            <a:pPr marL="609600" indent="-609600" eaLnBrk="1" hangingPunct="1">
              <a:lnSpc>
                <a:spcPct val="90000"/>
              </a:lnSpc>
              <a:buFont typeface="Wingdings" pitchFamily="2" charset="2"/>
              <a:buNone/>
              <a:defRPr/>
            </a:pPr>
            <a:r>
              <a:rPr lang="en-US" smtClean="0"/>
              <a:t>	</a:t>
            </a:r>
            <a:r>
              <a:rPr lang="en-US" b="1" smtClean="0"/>
              <a:t>d) </a:t>
            </a:r>
            <a:r>
              <a:rPr lang="en-US" smtClean="0"/>
              <a:t>a and c above</a:t>
            </a:r>
          </a:p>
          <a:p>
            <a:pPr marL="609600" indent="-609600" eaLnBrk="1" hangingPunct="1">
              <a:lnSpc>
                <a:spcPct val="90000"/>
              </a:lnSpc>
              <a:buFont typeface="Wingdings" pitchFamily="2" charset="2"/>
              <a:buNone/>
              <a:defRPr/>
            </a:pPr>
            <a:r>
              <a:rPr lang="en-US" smtClean="0"/>
              <a:t>	</a:t>
            </a:r>
            <a:r>
              <a:rPr lang="en-US" b="1" smtClean="0"/>
              <a:t>e)</a:t>
            </a:r>
            <a:r>
              <a:rPr lang="en-US" smtClean="0"/>
              <a:t> a, b, and c above</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5"/>
          <p:cNvSpPr>
            <a:spLocks noGrp="1"/>
          </p:cNvSpPr>
          <p:nvPr>
            <p:ph type="ftr" sz="quarter" idx="12"/>
          </p:nvPr>
        </p:nvSpPr>
        <p:spPr>
          <a:noFill/>
        </p:spPr>
        <p:txBody>
          <a:bodyPr/>
          <a:lstStyle/>
          <a:p>
            <a:r>
              <a:rPr lang="en-US"/>
              <a:t>International Association of Snowmobile Administrators</a:t>
            </a:r>
          </a:p>
        </p:txBody>
      </p:sp>
      <p:sp>
        <p:nvSpPr>
          <p:cNvPr id="595970" name="Rectangle 2"/>
          <p:cNvSpPr>
            <a:spLocks noGrp="1" noRot="1" noChangeArrowheads="1"/>
          </p:cNvSpPr>
          <p:nvPr>
            <p:ph type="title"/>
          </p:nvPr>
        </p:nvSpPr>
        <p:spPr>
          <a:xfrm>
            <a:off x="457200" y="274638"/>
            <a:ext cx="8229600" cy="334962"/>
          </a:xfrm>
        </p:spPr>
        <p:txBody>
          <a:bodyPr/>
          <a:lstStyle/>
          <a:p>
            <a:pPr eaLnBrk="1" hangingPunct="1">
              <a:defRPr/>
            </a:pPr>
            <a:r>
              <a:rPr lang="en-US" sz="3200" smtClean="0">
                <a:solidFill>
                  <a:schemeClr val="hlink"/>
                </a:solidFill>
              </a:rPr>
              <a:t>Chapter 4 Quiz</a:t>
            </a:r>
          </a:p>
        </p:txBody>
      </p:sp>
      <p:sp>
        <p:nvSpPr>
          <p:cNvPr id="595971" name="Rectangle 3"/>
          <p:cNvSpPr>
            <a:spLocks noGrp="1" noChangeArrowheads="1"/>
          </p:cNvSpPr>
          <p:nvPr>
            <p:ph type="body" idx="1"/>
          </p:nvPr>
        </p:nvSpPr>
        <p:spPr>
          <a:xfrm>
            <a:off x="457200" y="533400"/>
            <a:ext cx="8229600" cy="5791200"/>
          </a:xfrm>
        </p:spPr>
        <p:txBody>
          <a:bodyPr/>
          <a:lstStyle/>
          <a:p>
            <a:pPr marL="609600" indent="-609600" eaLnBrk="1" hangingPunct="1">
              <a:lnSpc>
                <a:spcPct val="90000"/>
              </a:lnSpc>
              <a:buSzTx/>
              <a:buFont typeface="Wingdings" pitchFamily="2" charset="2"/>
              <a:buAutoNum type="arabicPeriod" startAt="16"/>
              <a:defRPr/>
            </a:pPr>
            <a:r>
              <a:rPr lang="en-US" smtClean="0">
                <a:solidFill>
                  <a:schemeClr val="hlink"/>
                </a:solidFill>
              </a:rPr>
              <a:t>When grooming trails, always:</a:t>
            </a:r>
          </a:p>
          <a:p>
            <a:pPr marL="609600" indent="-609600" eaLnBrk="1" hangingPunct="1">
              <a:lnSpc>
                <a:spcPct val="90000"/>
              </a:lnSpc>
              <a:buFont typeface="Wingdings" pitchFamily="2" charset="2"/>
              <a:buNone/>
              <a:defRPr/>
            </a:pPr>
            <a:r>
              <a:rPr lang="en-US" smtClean="0"/>
              <a:t>	</a:t>
            </a:r>
            <a:r>
              <a:rPr lang="en-US" b="1" smtClean="0"/>
              <a:t>a)</a:t>
            </a:r>
            <a:r>
              <a:rPr lang="en-US" smtClean="0"/>
              <a:t> stay on the trail with grooming equipment</a:t>
            </a:r>
          </a:p>
          <a:p>
            <a:pPr marL="609600" indent="-609600" eaLnBrk="1" hangingPunct="1">
              <a:lnSpc>
                <a:spcPct val="90000"/>
              </a:lnSpc>
              <a:buFont typeface="Wingdings" pitchFamily="2" charset="2"/>
              <a:buNone/>
              <a:defRPr/>
            </a:pPr>
            <a:r>
              <a:rPr lang="en-US" smtClean="0"/>
              <a:t>	</a:t>
            </a:r>
            <a:r>
              <a:rPr lang="en-US" b="1" smtClean="0"/>
              <a:t>b)</a:t>
            </a:r>
            <a:r>
              <a:rPr lang="en-US" smtClean="0"/>
              <a:t> feel free to pick new routes to provide 	 	  variety since the groomer will go through 	  anything</a:t>
            </a:r>
          </a:p>
          <a:p>
            <a:pPr marL="609600" indent="-609600" eaLnBrk="1" hangingPunct="1">
              <a:lnSpc>
                <a:spcPct val="90000"/>
              </a:lnSpc>
              <a:buFont typeface="Wingdings" pitchFamily="2" charset="2"/>
              <a:buNone/>
              <a:defRPr/>
            </a:pPr>
            <a:r>
              <a:rPr lang="en-US" smtClean="0"/>
              <a:t>	</a:t>
            </a:r>
            <a:r>
              <a:rPr lang="en-US" b="1" smtClean="0"/>
              <a:t>c) </a:t>
            </a:r>
            <a:r>
              <a:rPr lang="en-US" smtClean="0"/>
              <a:t>turn around only where there is ample 	  	 turning room and it is known that the snow 	 base will support the equipment – 	 	 preferably using areas where turnarounds 	 have been made before</a:t>
            </a:r>
          </a:p>
          <a:p>
            <a:pPr marL="609600" indent="-609600" eaLnBrk="1" hangingPunct="1">
              <a:lnSpc>
                <a:spcPct val="90000"/>
              </a:lnSpc>
              <a:buFont typeface="Wingdings" pitchFamily="2" charset="2"/>
              <a:buNone/>
              <a:defRPr/>
            </a:pPr>
            <a:r>
              <a:rPr lang="en-US" smtClean="0"/>
              <a:t>	</a:t>
            </a:r>
            <a:r>
              <a:rPr lang="en-US" b="1" smtClean="0">
                <a:solidFill>
                  <a:schemeClr val="hlink"/>
                </a:solidFill>
              </a:rPr>
              <a:t>d) a and c above</a:t>
            </a:r>
          </a:p>
          <a:p>
            <a:pPr marL="609600" indent="-609600" eaLnBrk="1" hangingPunct="1">
              <a:lnSpc>
                <a:spcPct val="90000"/>
              </a:lnSpc>
              <a:buFont typeface="Wingdings" pitchFamily="2" charset="2"/>
              <a:buNone/>
              <a:defRPr/>
            </a:pPr>
            <a:r>
              <a:rPr lang="en-US" smtClean="0"/>
              <a:t>	</a:t>
            </a:r>
            <a:r>
              <a:rPr lang="en-US" b="1" smtClean="0"/>
              <a:t>e)</a:t>
            </a:r>
            <a:r>
              <a:rPr lang="en-US" smtClean="0"/>
              <a:t> a, b, and c above</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oter Placeholder 5"/>
          <p:cNvSpPr>
            <a:spLocks noGrp="1"/>
          </p:cNvSpPr>
          <p:nvPr>
            <p:ph type="ftr" sz="quarter" idx="12"/>
          </p:nvPr>
        </p:nvSpPr>
        <p:spPr>
          <a:noFill/>
        </p:spPr>
        <p:txBody>
          <a:bodyPr/>
          <a:lstStyle/>
          <a:p>
            <a:r>
              <a:rPr lang="en-US"/>
              <a:t>International Association of Snowmobile Administrators</a:t>
            </a:r>
          </a:p>
        </p:txBody>
      </p:sp>
      <p:sp>
        <p:nvSpPr>
          <p:cNvPr id="476162" name="Rectangle 2"/>
          <p:cNvSpPr>
            <a:spLocks noGrp="1" noRot="1" noChangeArrowheads="1"/>
          </p:cNvSpPr>
          <p:nvPr>
            <p:ph type="title"/>
          </p:nvPr>
        </p:nvSpPr>
        <p:spPr>
          <a:xfrm>
            <a:off x="457200" y="274638"/>
            <a:ext cx="8229600" cy="106362"/>
          </a:xfrm>
        </p:spPr>
        <p:txBody>
          <a:bodyPr/>
          <a:lstStyle/>
          <a:p>
            <a:pPr eaLnBrk="1" hangingPunct="1">
              <a:defRPr/>
            </a:pPr>
            <a:endParaRPr lang="en-US" sz="3200" smtClean="0">
              <a:solidFill>
                <a:schemeClr val="hlink"/>
              </a:solidFill>
            </a:endParaRPr>
          </a:p>
        </p:txBody>
      </p:sp>
      <p:sp>
        <p:nvSpPr>
          <p:cNvPr id="476163" name="Rectangle 3"/>
          <p:cNvSpPr>
            <a:spLocks noGrp="1" noChangeArrowheads="1"/>
          </p:cNvSpPr>
          <p:nvPr>
            <p:ph type="body" idx="1"/>
          </p:nvPr>
        </p:nvSpPr>
        <p:spPr>
          <a:xfrm>
            <a:off x="457200" y="381000"/>
            <a:ext cx="8229600" cy="6096000"/>
          </a:xfrm>
        </p:spPr>
        <p:txBody>
          <a:bodyPr/>
          <a:lstStyle/>
          <a:p>
            <a:pPr marL="609600" indent="-609600" eaLnBrk="1" hangingPunct="1">
              <a:lnSpc>
                <a:spcPct val="90000"/>
              </a:lnSpc>
              <a:buSzTx/>
              <a:buFont typeface="Wingdings" pitchFamily="2" charset="2"/>
              <a:buAutoNum type="arabicPeriod" startAt="17"/>
              <a:defRPr/>
            </a:pPr>
            <a:r>
              <a:rPr lang="en-US" smtClean="0">
                <a:solidFill>
                  <a:schemeClr val="hlink"/>
                </a:solidFill>
              </a:rPr>
              <a:t>If there is a lack of snow in the middle of the trail, the options could include:</a:t>
            </a:r>
            <a:endParaRPr lang="en-US" sz="3600" smtClean="0">
              <a:solidFill>
                <a:schemeClr val="hlink"/>
              </a:solidFill>
            </a:endParaRPr>
          </a:p>
          <a:p>
            <a:pPr marL="609600" indent="-609600" eaLnBrk="1" hangingPunct="1">
              <a:lnSpc>
                <a:spcPct val="90000"/>
              </a:lnSpc>
              <a:buFont typeface="Wingdings" pitchFamily="2" charset="2"/>
              <a:buNone/>
              <a:defRPr/>
            </a:pPr>
            <a:r>
              <a:rPr lang="en-US" smtClean="0"/>
              <a:t>	</a:t>
            </a:r>
            <a:r>
              <a:rPr lang="en-US" b="1" smtClean="0"/>
              <a:t>a)</a:t>
            </a:r>
            <a:r>
              <a:rPr lang="en-US" smtClean="0"/>
              <a:t> set the drag blades to pull snow in from the 	 trail edges</a:t>
            </a:r>
          </a:p>
          <a:p>
            <a:pPr marL="609600" indent="-609600" eaLnBrk="1" hangingPunct="1">
              <a:lnSpc>
                <a:spcPct val="90000"/>
              </a:lnSpc>
              <a:buFont typeface="Wingdings" pitchFamily="2" charset="2"/>
              <a:buNone/>
              <a:defRPr/>
            </a:pPr>
            <a:r>
              <a:rPr lang="en-US" smtClean="0"/>
              <a:t>	</a:t>
            </a:r>
            <a:r>
              <a:rPr lang="en-US" b="1" smtClean="0"/>
              <a:t>b)</a:t>
            </a:r>
            <a:r>
              <a:rPr lang="en-US" smtClean="0"/>
              <a:t> use the front blade of the tractor to pull 	  snow in from the right edge of the trail</a:t>
            </a:r>
          </a:p>
          <a:p>
            <a:pPr marL="609600" indent="-609600" eaLnBrk="1" hangingPunct="1">
              <a:lnSpc>
                <a:spcPct val="90000"/>
              </a:lnSpc>
              <a:buFont typeface="Wingdings" pitchFamily="2" charset="2"/>
              <a:buNone/>
              <a:defRPr/>
            </a:pPr>
            <a:r>
              <a:rPr lang="en-US" smtClean="0"/>
              <a:t>	</a:t>
            </a:r>
            <a:r>
              <a:rPr lang="en-US" b="1" smtClean="0"/>
              <a:t>c) </a:t>
            </a:r>
            <a:r>
              <a:rPr lang="en-US" smtClean="0"/>
              <a:t>don’t bother grooming – put the wheels 	 down until you find snow</a:t>
            </a:r>
          </a:p>
          <a:p>
            <a:pPr marL="609600" indent="-609600" eaLnBrk="1" hangingPunct="1">
              <a:lnSpc>
                <a:spcPct val="90000"/>
              </a:lnSpc>
              <a:buFont typeface="Wingdings" pitchFamily="2" charset="2"/>
              <a:buNone/>
              <a:defRPr/>
            </a:pPr>
            <a:r>
              <a:rPr lang="en-US" smtClean="0"/>
              <a:t>	</a:t>
            </a:r>
            <a:r>
              <a:rPr lang="en-US" b="1" smtClean="0"/>
              <a:t>d) </a:t>
            </a:r>
            <a:r>
              <a:rPr lang="en-US" smtClean="0"/>
              <a:t>operate the groomer on the outside edge of 	 the trail</a:t>
            </a:r>
          </a:p>
          <a:p>
            <a:pPr marL="609600" indent="-609600" eaLnBrk="1" hangingPunct="1">
              <a:lnSpc>
                <a:spcPct val="90000"/>
              </a:lnSpc>
              <a:buFont typeface="Wingdings" pitchFamily="2" charset="2"/>
              <a:buNone/>
              <a:defRPr/>
            </a:pPr>
            <a:r>
              <a:rPr lang="en-US" smtClean="0"/>
              <a:t>	</a:t>
            </a:r>
            <a:r>
              <a:rPr lang="en-US" b="1" smtClean="0"/>
              <a:t>e)</a:t>
            </a:r>
            <a:r>
              <a:rPr lang="en-US" smtClean="0"/>
              <a:t> a, b, and d above</a:t>
            </a:r>
          </a:p>
          <a:p>
            <a:pPr marL="609600" indent="-609600" eaLnBrk="1" hangingPunct="1">
              <a:lnSpc>
                <a:spcPct val="90000"/>
              </a:lnSpc>
              <a:buFont typeface="Wingdings" pitchFamily="2" charset="2"/>
              <a:buNone/>
              <a:defRPr/>
            </a:pPr>
            <a:r>
              <a:rPr lang="en-US" smtClean="0"/>
              <a:t>	</a:t>
            </a:r>
            <a:r>
              <a:rPr lang="en-US" b="1" smtClean="0"/>
              <a:t>f)</a:t>
            </a:r>
            <a:r>
              <a:rPr lang="en-US" smtClean="0"/>
              <a:t> b and d above</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5"/>
          <p:cNvSpPr>
            <a:spLocks noGrp="1"/>
          </p:cNvSpPr>
          <p:nvPr>
            <p:ph type="ftr" sz="quarter" idx="12"/>
          </p:nvPr>
        </p:nvSpPr>
        <p:spPr>
          <a:noFill/>
        </p:spPr>
        <p:txBody>
          <a:bodyPr/>
          <a:lstStyle/>
          <a:p>
            <a:r>
              <a:rPr lang="en-US"/>
              <a:t>International Association of Snowmobile Administrators</a:t>
            </a:r>
          </a:p>
        </p:txBody>
      </p:sp>
      <p:sp>
        <p:nvSpPr>
          <p:cNvPr id="598018" name="Rectangle 2"/>
          <p:cNvSpPr>
            <a:spLocks noGrp="1" noRot="1" noChangeArrowheads="1"/>
          </p:cNvSpPr>
          <p:nvPr>
            <p:ph type="title"/>
          </p:nvPr>
        </p:nvSpPr>
        <p:spPr>
          <a:xfrm>
            <a:off x="457200" y="274638"/>
            <a:ext cx="8229600" cy="106362"/>
          </a:xfrm>
        </p:spPr>
        <p:txBody>
          <a:bodyPr/>
          <a:lstStyle/>
          <a:p>
            <a:pPr eaLnBrk="1" hangingPunct="1">
              <a:defRPr/>
            </a:pPr>
            <a:endParaRPr lang="en-US" sz="3200" smtClean="0">
              <a:solidFill>
                <a:schemeClr val="hlink"/>
              </a:solidFill>
            </a:endParaRPr>
          </a:p>
        </p:txBody>
      </p:sp>
      <p:sp>
        <p:nvSpPr>
          <p:cNvPr id="598019" name="Rectangle 3"/>
          <p:cNvSpPr>
            <a:spLocks noGrp="1" noChangeArrowheads="1"/>
          </p:cNvSpPr>
          <p:nvPr>
            <p:ph type="body" idx="1"/>
          </p:nvPr>
        </p:nvSpPr>
        <p:spPr>
          <a:xfrm>
            <a:off x="457200" y="381000"/>
            <a:ext cx="8229600" cy="6096000"/>
          </a:xfrm>
        </p:spPr>
        <p:txBody>
          <a:bodyPr/>
          <a:lstStyle/>
          <a:p>
            <a:pPr marL="609600" indent="-609600" eaLnBrk="1" hangingPunct="1">
              <a:lnSpc>
                <a:spcPct val="90000"/>
              </a:lnSpc>
              <a:buSzTx/>
              <a:buFont typeface="Wingdings" pitchFamily="2" charset="2"/>
              <a:buAutoNum type="arabicPeriod" startAt="17"/>
              <a:defRPr/>
            </a:pPr>
            <a:r>
              <a:rPr lang="en-US" smtClean="0">
                <a:solidFill>
                  <a:schemeClr val="hlink"/>
                </a:solidFill>
              </a:rPr>
              <a:t>If there is a lack of snow in the middle of the trail, the options could include:</a:t>
            </a:r>
            <a:endParaRPr lang="en-US" sz="3600" smtClean="0">
              <a:solidFill>
                <a:schemeClr val="hlink"/>
              </a:solidFill>
            </a:endParaRPr>
          </a:p>
          <a:p>
            <a:pPr marL="609600" indent="-609600" eaLnBrk="1" hangingPunct="1">
              <a:lnSpc>
                <a:spcPct val="90000"/>
              </a:lnSpc>
              <a:buFont typeface="Wingdings" pitchFamily="2" charset="2"/>
              <a:buNone/>
              <a:defRPr/>
            </a:pPr>
            <a:r>
              <a:rPr lang="en-US" smtClean="0"/>
              <a:t>	</a:t>
            </a:r>
            <a:r>
              <a:rPr lang="en-US" b="1" smtClean="0"/>
              <a:t>a)</a:t>
            </a:r>
            <a:r>
              <a:rPr lang="en-US" smtClean="0"/>
              <a:t> set the drag blades to pull snow in from the 	 trail edges</a:t>
            </a:r>
          </a:p>
          <a:p>
            <a:pPr marL="609600" indent="-609600" eaLnBrk="1" hangingPunct="1">
              <a:lnSpc>
                <a:spcPct val="90000"/>
              </a:lnSpc>
              <a:buFont typeface="Wingdings" pitchFamily="2" charset="2"/>
              <a:buNone/>
              <a:defRPr/>
            </a:pPr>
            <a:r>
              <a:rPr lang="en-US" smtClean="0"/>
              <a:t>	</a:t>
            </a:r>
            <a:r>
              <a:rPr lang="en-US" b="1" smtClean="0"/>
              <a:t>b)</a:t>
            </a:r>
            <a:r>
              <a:rPr lang="en-US" smtClean="0"/>
              <a:t> use the front blade of the tractor to pull 	  snow in from the right edge of the trail</a:t>
            </a:r>
          </a:p>
          <a:p>
            <a:pPr marL="609600" indent="-609600" eaLnBrk="1" hangingPunct="1">
              <a:lnSpc>
                <a:spcPct val="90000"/>
              </a:lnSpc>
              <a:buFont typeface="Wingdings" pitchFamily="2" charset="2"/>
              <a:buNone/>
              <a:defRPr/>
            </a:pPr>
            <a:r>
              <a:rPr lang="en-US" smtClean="0"/>
              <a:t>	</a:t>
            </a:r>
            <a:r>
              <a:rPr lang="en-US" b="1" smtClean="0"/>
              <a:t>c) </a:t>
            </a:r>
            <a:r>
              <a:rPr lang="en-US" smtClean="0"/>
              <a:t>don’t bother grooming – put the wheels 	 down until you find snow</a:t>
            </a:r>
          </a:p>
          <a:p>
            <a:pPr marL="609600" indent="-609600" eaLnBrk="1" hangingPunct="1">
              <a:lnSpc>
                <a:spcPct val="90000"/>
              </a:lnSpc>
              <a:buFont typeface="Wingdings" pitchFamily="2" charset="2"/>
              <a:buNone/>
              <a:defRPr/>
            </a:pPr>
            <a:r>
              <a:rPr lang="en-US" smtClean="0"/>
              <a:t>	</a:t>
            </a:r>
            <a:r>
              <a:rPr lang="en-US" b="1" smtClean="0"/>
              <a:t>d) </a:t>
            </a:r>
            <a:r>
              <a:rPr lang="en-US" smtClean="0"/>
              <a:t>operate the groomer on the outside edge of 	 the trail</a:t>
            </a:r>
          </a:p>
          <a:p>
            <a:pPr marL="609600" indent="-609600" eaLnBrk="1" hangingPunct="1">
              <a:lnSpc>
                <a:spcPct val="90000"/>
              </a:lnSpc>
              <a:buFont typeface="Wingdings" pitchFamily="2" charset="2"/>
              <a:buNone/>
              <a:defRPr/>
            </a:pPr>
            <a:r>
              <a:rPr lang="en-US" smtClean="0"/>
              <a:t>	</a:t>
            </a:r>
            <a:r>
              <a:rPr lang="en-US" b="1" smtClean="0"/>
              <a:t>e)</a:t>
            </a:r>
            <a:r>
              <a:rPr lang="en-US" smtClean="0"/>
              <a:t> a, b, and d above</a:t>
            </a:r>
          </a:p>
          <a:p>
            <a:pPr marL="609600" indent="-609600" eaLnBrk="1" hangingPunct="1">
              <a:lnSpc>
                <a:spcPct val="90000"/>
              </a:lnSpc>
              <a:buFont typeface="Wingdings" pitchFamily="2" charset="2"/>
              <a:buNone/>
              <a:defRPr/>
            </a:pPr>
            <a:r>
              <a:rPr lang="en-US" smtClean="0"/>
              <a:t>	</a:t>
            </a:r>
            <a:r>
              <a:rPr lang="en-US" b="1" smtClean="0">
                <a:solidFill>
                  <a:schemeClr val="hlink"/>
                </a:solidFill>
              </a:rPr>
              <a:t>f) b and d above</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oter Placeholder 5"/>
          <p:cNvSpPr>
            <a:spLocks noGrp="1"/>
          </p:cNvSpPr>
          <p:nvPr>
            <p:ph type="ftr" sz="quarter" idx="12"/>
          </p:nvPr>
        </p:nvSpPr>
        <p:spPr>
          <a:noFill/>
        </p:spPr>
        <p:txBody>
          <a:bodyPr/>
          <a:lstStyle/>
          <a:p>
            <a:r>
              <a:rPr lang="en-US"/>
              <a:t>International Association of Snowmobile Administrators</a:t>
            </a:r>
          </a:p>
        </p:txBody>
      </p:sp>
      <p:sp>
        <p:nvSpPr>
          <p:cNvPr id="478210"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478211" name="Rectangle 3"/>
          <p:cNvSpPr>
            <a:spLocks noGrp="1" noChangeArrowheads="1"/>
          </p:cNvSpPr>
          <p:nvPr>
            <p:ph type="body" idx="1"/>
          </p:nvPr>
        </p:nvSpPr>
        <p:spPr>
          <a:xfrm>
            <a:off x="457200" y="1600200"/>
            <a:ext cx="8229600" cy="4800600"/>
          </a:xfrm>
        </p:spPr>
        <p:txBody>
          <a:bodyPr/>
          <a:lstStyle/>
          <a:p>
            <a:pPr marL="609600" indent="-609600" eaLnBrk="1" hangingPunct="1">
              <a:buSzTx/>
              <a:buFont typeface="Wingdings" pitchFamily="2" charset="2"/>
              <a:buAutoNum type="arabicPeriod" startAt="18"/>
              <a:defRPr/>
            </a:pPr>
            <a:r>
              <a:rPr lang="en-US" sz="3600" smtClean="0">
                <a:solidFill>
                  <a:schemeClr val="hlink"/>
                </a:solidFill>
              </a:rPr>
              <a:t>Never stop to remove rocks, logs, limbs, or other debris that is lying on or in the trail surface because they provide a solid filler that helps the trail last longer.  	</a:t>
            </a:r>
          </a:p>
          <a:p>
            <a:pPr marL="609600" indent="-609600" eaLnBrk="1" hangingPunct="1">
              <a:buSzTx/>
              <a:buFont typeface="Wingdings" pitchFamily="2" charset="2"/>
              <a:buNone/>
              <a:defRPr/>
            </a:pPr>
            <a:endParaRPr lang="en-US" sz="3600" smtClean="0"/>
          </a:p>
          <a:p>
            <a:pPr marL="609600" indent="-609600" eaLnBrk="1" hangingPunct="1">
              <a:buSzTx/>
              <a:buFont typeface="Wingdings" pitchFamily="2" charset="2"/>
              <a:buNone/>
              <a:defRPr/>
            </a:pPr>
            <a:r>
              <a:rPr lang="en-US" sz="3600" smtClean="0"/>
              <a:t>						True or False</a:t>
            </a:r>
            <a:r>
              <a:rPr lang="en-US" sz="2000" smtClean="0"/>
              <a:t>	</a:t>
            </a:r>
            <a:endParaRPr lang="en-US" sz="4000" smtClean="0">
              <a:solidFill>
                <a:schemeClr val="hlink"/>
              </a:solidFill>
            </a:endParaRPr>
          </a:p>
          <a:p>
            <a:pPr marL="609600" indent="-609600" eaLnBrk="1" hangingPunct="1">
              <a:buSzTx/>
              <a:buFont typeface="Wingdings" pitchFamily="2" charset="2"/>
              <a:buAutoNum type="arabicPeriod" startAt="18"/>
              <a:defRPr/>
            </a:pPr>
            <a:endParaRPr lang="en-US" sz="3600" smtClean="0">
              <a:solidFill>
                <a:schemeClr val="hlink"/>
              </a:solidFill>
            </a:endParaRPr>
          </a:p>
          <a:p>
            <a:pPr marL="609600" indent="-609600" eaLnBrk="1" hangingPunct="1">
              <a:buSzTx/>
              <a:buFont typeface="Wingdings" pitchFamily="2" charset="2"/>
              <a:buNone/>
              <a:defRPr/>
            </a:pPr>
            <a:endParaRPr lang="en-US" sz="3600" smtClean="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5"/>
          <p:cNvSpPr>
            <a:spLocks noGrp="1"/>
          </p:cNvSpPr>
          <p:nvPr>
            <p:ph type="ftr" sz="quarter" idx="12"/>
          </p:nvPr>
        </p:nvSpPr>
        <p:spPr>
          <a:noFill/>
        </p:spPr>
        <p:txBody>
          <a:bodyPr/>
          <a:lstStyle/>
          <a:p>
            <a:r>
              <a:rPr lang="en-US"/>
              <a:t>International Association of Snowmobile Administrators</a:t>
            </a:r>
          </a:p>
        </p:txBody>
      </p:sp>
      <p:sp>
        <p:nvSpPr>
          <p:cNvPr id="60006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600067" name="Rectangle 3"/>
          <p:cNvSpPr>
            <a:spLocks noGrp="1" noChangeArrowheads="1"/>
          </p:cNvSpPr>
          <p:nvPr>
            <p:ph type="body" idx="1"/>
          </p:nvPr>
        </p:nvSpPr>
        <p:spPr>
          <a:xfrm>
            <a:off x="457200" y="1600200"/>
            <a:ext cx="8229600" cy="4419600"/>
          </a:xfrm>
        </p:spPr>
        <p:txBody>
          <a:bodyPr/>
          <a:lstStyle/>
          <a:p>
            <a:pPr marL="609600" indent="-609600" eaLnBrk="1" hangingPunct="1">
              <a:buSzTx/>
              <a:buFont typeface="Wingdings" pitchFamily="2" charset="2"/>
              <a:buAutoNum type="arabicPeriod" startAt="18"/>
              <a:defRPr/>
            </a:pPr>
            <a:r>
              <a:rPr lang="en-US" sz="3600" smtClean="0">
                <a:solidFill>
                  <a:schemeClr val="hlink"/>
                </a:solidFill>
              </a:rPr>
              <a:t>Never stop to remove rocks, logs, limbs, or other debris that is lying on or in the trail surface because they provide a solid filler that helps the trail last longer.  	</a:t>
            </a:r>
          </a:p>
          <a:p>
            <a:pPr marL="609600" indent="-609600" eaLnBrk="1" hangingPunct="1">
              <a:buSzTx/>
              <a:buFont typeface="Wingdings" pitchFamily="2" charset="2"/>
              <a:buNone/>
              <a:defRPr/>
            </a:pPr>
            <a:endParaRPr lang="en-US" sz="3600" smtClean="0"/>
          </a:p>
          <a:p>
            <a:pPr marL="609600" indent="-609600" eaLnBrk="1" hangingPunct="1">
              <a:buSzTx/>
              <a:buFont typeface="Wingdings" pitchFamily="2" charset="2"/>
              <a:buNone/>
              <a:defRPr/>
            </a:pPr>
            <a:r>
              <a:rPr lang="en-US" sz="3600" smtClean="0"/>
              <a:t>							</a:t>
            </a:r>
            <a:r>
              <a:rPr lang="en-US" sz="3600" b="1" smtClean="0">
                <a:solidFill>
                  <a:schemeClr val="hlink"/>
                </a:solidFill>
              </a:rPr>
              <a:t>False</a:t>
            </a:r>
            <a:endParaRPr lang="en-US" sz="3600" smtClean="0">
              <a:solidFill>
                <a:schemeClr val="hlink"/>
              </a:solidFill>
            </a:endParaRPr>
          </a:p>
          <a:p>
            <a:pPr marL="609600" indent="-609600" eaLnBrk="1" hangingPunct="1">
              <a:buSzTx/>
              <a:buFont typeface="Wingdings" pitchFamily="2" charset="2"/>
              <a:buNone/>
              <a:defRPr/>
            </a:pPr>
            <a:endParaRPr lang="en-US" sz="3600" smtClean="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5"/>
          <p:cNvSpPr>
            <a:spLocks noGrp="1"/>
          </p:cNvSpPr>
          <p:nvPr>
            <p:ph type="ftr" sz="quarter" idx="12"/>
          </p:nvPr>
        </p:nvSpPr>
        <p:spPr>
          <a:noFill/>
        </p:spPr>
        <p:txBody>
          <a:bodyPr/>
          <a:lstStyle/>
          <a:p>
            <a:r>
              <a:rPr lang="en-US"/>
              <a:t>International Association of Snowmobile Administrators</a:t>
            </a:r>
          </a:p>
        </p:txBody>
      </p:sp>
      <p:sp>
        <p:nvSpPr>
          <p:cNvPr id="48025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480259" name="Rectangle 3"/>
          <p:cNvSpPr>
            <a:spLocks noGrp="1" noChangeArrowheads="1"/>
          </p:cNvSpPr>
          <p:nvPr>
            <p:ph type="body" idx="1"/>
          </p:nvPr>
        </p:nvSpPr>
        <p:spPr>
          <a:xfrm>
            <a:off x="457200" y="1295400"/>
            <a:ext cx="8229600" cy="5105400"/>
          </a:xfrm>
        </p:spPr>
        <p:txBody>
          <a:bodyPr/>
          <a:lstStyle/>
          <a:p>
            <a:pPr marL="609600" indent="-609600" eaLnBrk="1" hangingPunct="1">
              <a:buSzTx/>
              <a:buFont typeface="Wingdings" pitchFamily="2" charset="2"/>
              <a:buAutoNum type="arabicPeriod" startAt="19"/>
              <a:defRPr/>
            </a:pPr>
            <a:r>
              <a:rPr lang="en-US" sz="3600" smtClean="0">
                <a:solidFill>
                  <a:schemeClr val="hlink"/>
                </a:solidFill>
              </a:rPr>
              <a:t>When snow is spilling out the side of the drag, it means the drag is carrying too much snow, is likely set too low, and is not working effectively.	</a:t>
            </a:r>
            <a:r>
              <a:rPr lang="en-US" sz="3600" smtClean="0"/>
              <a:t>True or False </a:t>
            </a:r>
          </a:p>
          <a:p>
            <a:pPr marL="609600" indent="-609600" eaLnBrk="1" hangingPunct="1">
              <a:buSzTx/>
              <a:buFont typeface="Wingdings" pitchFamily="2" charset="2"/>
              <a:buAutoNum type="arabicPeriod" startAt="19"/>
              <a:defRPr/>
            </a:pPr>
            <a:endParaRPr lang="en-US" sz="3600" smtClean="0">
              <a:solidFill>
                <a:schemeClr val="hlink"/>
              </a:solidFill>
            </a:endParaRPr>
          </a:p>
          <a:p>
            <a:pPr marL="609600" indent="-609600" eaLnBrk="1" hangingPunct="1">
              <a:buSzTx/>
              <a:buFont typeface="Wingdings" pitchFamily="2" charset="2"/>
              <a:buAutoNum type="arabicPeriod" startAt="19"/>
              <a:defRPr/>
            </a:pPr>
            <a:r>
              <a:rPr lang="en-US" sz="3600" smtClean="0">
                <a:solidFill>
                  <a:schemeClr val="hlink"/>
                </a:solidFill>
              </a:rPr>
              <a:t>A groomer operator should be cautious about following a snowmobile track across an open area.  		</a:t>
            </a:r>
            <a:r>
              <a:rPr lang="en-US" sz="3600" smtClean="0"/>
              <a:t>True or False</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5"/>
          <p:cNvSpPr>
            <a:spLocks noGrp="1"/>
          </p:cNvSpPr>
          <p:nvPr>
            <p:ph type="ftr" sz="quarter" idx="12"/>
          </p:nvPr>
        </p:nvSpPr>
        <p:spPr>
          <a:noFill/>
        </p:spPr>
        <p:txBody>
          <a:bodyPr/>
          <a:lstStyle/>
          <a:p>
            <a:r>
              <a:rPr lang="en-US"/>
              <a:t>International Association of Snowmobile Administrators</a:t>
            </a:r>
          </a:p>
        </p:txBody>
      </p:sp>
      <p:sp>
        <p:nvSpPr>
          <p:cNvPr id="60211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602115" name="Rectangle 3"/>
          <p:cNvSpPr>
            <a:spLocks noGrp="1" noChangeArrowheads="1"/>
          </p:cNvSpPr>
          <p:nvPr>
            <p:ph type="body" idx="1"/>
          </p:nvPr>
        </p:nvSpPr>
        <p:spPr>
          <a:xfrm>
            <a:off x="457200" y="1295400"/>
            <a:ext cx="8229600" cy="5105400"/>
          </a:xfrm>
        </p:spPr>
        <p:txBody>
          <a:bodyPr/>
          <a:lstStyle/>
          <a:p>
            <a:pPr marL="609600" indent="-609600" eaLnBrk="1" hangingPunct="1">
              <a:buSzTx/>
              <a:buFont typeface="Wingdings" pitchFamily="2" charset="2"/>
              <a:buAutoNum type="arabicPeriod" startAt="19"/>
              <a:defRPr/>
            </a:pPr>
            <a:r>
              <a:rPr lang="en-US" sz="3600" smtClean="0">
                <a:solidFill>
                  <a:schemeClr val="hlink"/>
                </a:solidFill>
              </a:rPr>
              <a:t>When snow is spilling out the side of the drag, it means the drag is carrying too much snow, is likely set too low, and is not working effectively.		</a:t>
            </a:r>
            <a:r>
              <a:rPr lang="en-US" sz="3600" b="1" smtClean="0">
                <a:solidFill>
                  <a:schemeClr val="hlink"/>
                </a:solidFill>
              </a:rPr>
              <a:t>True</a:t>
            </a:r>
            <a:endParaRPr lang="en-US" sz="3600" smtClean="0"/>
          </a:p>
          <a:p>
            <a:pPr marL="609600" indent="-609600" eaLnBrk="1" hangingPunct="1">
              <a:buSzTx/>
              <a:buFont typeface="Wingdings" pitchFamily="2" charset="2"/>
              <a:buAutoNum type="arabicPeriod" startAt="19"/>
              <a:defRPr/>
            </a:pPr>
            <a:endParaRPr lang="en-US" sz="3600" smtClean="0">
              <a:solidFill>
                <a:schemeClr val="hlink"/>
              </a:solidFill>
            </a:endParaRPr>
          </a:p>
          <a:p>
            <a:pPr marL="609600" indent="-609600" eaLnBrk="1" hangingPunct="1">
              <a:buSzTx/>
              <a:buFont typeface="Wingdings" pitchFamily="2" charset="2"/>
              <a:buAutoNum type="arabicPeriod" startAt="19"/>
              <a:defRPr/>
            </a:pPr>
            <a:r>
              <a:rPr lang="en-US" sz="3600" smtClean="0">
                <a:solidFill>
                  <a:schemeClr val="hlink"/>
                </a:solidFill>
              </a:rPr>
              <a:t>A groomer operator should be cautious about following a snowmobile track across an open area.  			</a:t>
            </a:r>
            <a:r>
              <a:rPr lang="en-US" sz="3600" b="1" smtClean="0">
                <a:solidFill>
                  <a:schemeClr val="hlink"/>
                </a:solidFill>
              </a:rPr>
              <a:t>True</a:t>
            </a:r>
            <a:endParaRPr lang="en-US" sz="3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5"/>
          <p:cNvSpPr>
            <a:spLocks noGrp="1"/>
          </p:cNvSpPr>
          <p:nvPr>
            <p:ph type="ftr" sz="quarter" idx="12"/>
          </p:nvPr>
        </p:nvSpPr>
        <p:spPr>
          <a:noFill/>
        </p:spPr>
        <p:txBody>
          <a:bodyPr/>
          <a:lstStyle/>
          <a:p>
            <a:r>
              <a:rPr lang="en-US"/>
              <a:t>International Association of Snowmobile Administrators</a:t>
            </a:r>
          </a:p>
        </p:txBody>
      </p:sp>
      <p:sp>
        <p:nvSpPr>
          <p:cNvPr id="70658" name="Rectangle 2"/>
          <p:cNvSpPr>
            <a:spLocks noGrp="1" noRot="1" noChangeArrowheads="1"/>
          </p:cNvSpPr>
          <p:nvPr>
            <p:ph type="title"/>
          </p:nvPr>
        </p:nvSpPr>
        <p:spPr>
          <a:xfrm>
            <a:off x="457200" y="274638"/>
            <a:ext cx="8229600" cy="563562"/>
          </a:xfrm>
        </p:spPr>
        <p:txBody>
          <a:bodyPr/>
          <a:lstStyle/>
          <a:p>
            <a:pPr eaLnBrk="1" hangingPunct="1">
              <a:defRPr/>
            </a:pPr>
            <a:r>
              <a:rPr lang="en-US" sz="3200" smtClean="0">
                <a:solidFill>
                  <a:schemeClr val="hlink"/>
                </a:solidFill>
              </a:rPr>
              <a:t>General Operating Guidelines:</a:t>
            </a:r>
          </a:p>
        </p:txBody>
      </p:sp>
      <p:sp>
        <p:nvSpPr>
          <p:cNvPr id="70659" name="Rectangle 3"/>
          <p:cNvSpPr>
            <a:spLocks noGrp="1" noChangeArrowheads="1"/>
          </p:cNvSpPr>
          <p:nvPr>
            <p:ph type="body" idx="1"/>
          </p:nvPr>
        </p:nvSpPr>
        <p:spPr>
          <a:xfrm>
            <a:off x="457200" y="914400"/>
            <a:ext cx="8229600" cy="5211763"/>
          </a:xfrm>
        </p:spPr>
        <p:txBody>
          <a:bodyPr/>
          <a:lstStyle/>
          <a:p>
            <a:pPr marL="533400" indent="-533400" eaLnBrk="1" hangingPunct="1">
              <a:buFont typeface="Wingdings" pitchFamily="2" charset="2"/>
              <a:buNone/>
              <a:defRPr/>
            </a:pPr>
            <a:r>
              <a:rPr lang="en-US" sz="2400" b="1" smtClean="0">
                <a:solidFill>
                  <a:schemeClr val="hlink"/>
                </a:solidFill>
              </a:rPr>
              <a:t>	</a:t>
            </a:r>
            <a:r>
              <a:rPr lang="en-US" sz="4000" b="1" smtClean="0">
                <a:solidFill>
                  <a:schemeClr val="hlink"/>
                </a:solidFill>
              </a:rPr>
              <a:t>How much snow is required to start grooming operations?</a:t>
            </a:r>
            <a:r>
              <a:rPr lang="en-US" sz="2400" smtClean="0"/>
              <a:t> </a:t>
            </a:r>
          </a:p>
          <a:p>
            <a:pPr marL="533400" indent="-533400" eaLnBrk="1" hangingPunct="1">
              <a:buSzTx/>
              <a:buFont typeface="Wingdings" pitchFamily="2" charset="2"/>
              <a:buAutoNum type="arabicPeriod"/>
              <a:defRPr/>
            </a:pPr>
            <a:r>
              <a:rPr lang="en-US" smtClean="0"/>
              <a:t>It requires a lot more snow to safely and effectively operate a groomer than it does to operate a snowmobile.</a:t>
            </a:r>
          </a:p>
          <a:p>
            <a:pPr marL="533400" indent="-533400" eaLnBrk="1" hangingPunct="1">
              <a:buSzTx/>
              <a:buFont typeface="Wingdings" pitchFamily="2" charset="2"/>
              <a:buAutoNum type="arabicPeriod"/>
              <a:defRPr/>
            </a:pPr>
            <a:r>
              <a:rPr lang="en-US" smtClean="0"/>
              <a:t>It can be good to let sleds run on the snow first. This starts the de-aeration and compaction process, which then makes grooming more effective – so don’t rush 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p:cNvSpPr>
            <a:spLocks noGrp="1"/>
          </p:cNvSpPr>
          <p:nvPr>
            <p:ph type="ftr" sz="quarter" idx="12"/>
          </p:nvPr>
        </p:nvSpPr>
        <p:spPr>
          <a:noFill/>
        </p:spPr>
        <p:txBody>
          <a:bodyPr/>
          <a:lstStyle/>
          <a:p>
            <a:r>
              <a:rPr lang="en-US"/>
              <a:t>International Association of Snowmobile Administrators</a:t>
            </a:r>
          </a:p>
        </p:txBody>
      </p:sp>
      <p:sp>
        <p:nvSpPr>
          <p:cNvPr id="5427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Ideal Groomed Trail Width</a:t>
            </a:r>
          </a:p>
        </p:txBody>
      </p:sp>
      <p:sp>
        <p:nvSpPr>
          <p:cNvPr id="54275" name="Rectangle 3"/>
          <p:cNvSpPr>
            <a:spLocks noGrp="1" noChangeArrowheads="1"/>
          </p:cNvSpPr>
          <p:nvPr>
            <p:ph type="body" idx="1"/>
          </p:nvPr>
        </p:nvSpPr>
        <p:spPr>
          <a:xfrm>
            <a:off x="457200" y="1143000"/>
            <a:ext cx="8229600" cy="5181600"/>
          </a:xfrm>
        </p:spPr>
        <p:txBody>
          <a:bodyPr/>
          <a:lstStyle/>
          <a:p>
            <a:pPr eaLnBrk="1" hangingPunct="1">
              <a:defRPr/>
            </a:pPr>
            <a:r>
              <a:rPr lang="en-US" sz="4000" b="1" smtClean="0">
                <a:solidFill>
                  <a:schemeClr val="hlink"/>
                </a:solidFill>
              </a:rPr>
              <a:t>Control your trail width</a:t>
            </a:r>
            <a:r>
              <a:rPr lang="en-US" sz="4000" b="1" smtClean="0"/>
              <a:t> </a:t>
            </a:r>
            <a:r>
              <a:rPr lang="en-US" sz="3600" b="1" smtClean="0"/>
              <a:t>– </a:t>
            </a:r>
            <a:r>
              <a:rPr lang="en-US" sz="3600" smtClean="0"/>
              <a:t>on wide roads or in open areas, don’t try to groom too wide. Pick a route and stick to it to ensure the trail base is built from the ground up. Grooming wider than 2 times the drag/tiller width will result in soft pockets and a rough trail from inconsistent processing and compaction. </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5"/>
          <p:cNvSpPr>
            <a:spLocks noGrp="1"/>
          </p:cNvSpPr>
          <p:nvPr>
            <p:ph type="ftr" sz="quarter" idx="12"/>
          </p:nvPr>
        </p:nvSpPr>
        <p:spPr>
          <a:noFill/>
        </p:spPr>
        <p:txBody>
          <a:bodyPr/>
          <a:lstStyle/>
          <a:p>
            <a:r>
              <a:rPr lang="en-US"/>
              <a:t>International Association of Snowmobile Administrators</a:t>
            </a:r>
          </a:p>
        </p:txBody>
      </p:sp>
      <p:sp>
        <p:nvSpPr>
          <p:cNvPr id="482306" name="Rectangle 2"/>
          <p:cNvSpPr>
            <a:spLocks noGrp="1" noRot="1" noChangeArrowheads="1"/>
          </p:cNvSpPr>
          <p:nvPr>
            <p:ph type="title"/>
          </p:nvPr>
        </p:nvSpPr>
        <p:spPr>
          <a:xfrm>
            <a:off x="457200" y="274638"/>
            <a:ext cx="8229600" cy="639762"/>
          </a:xfrm>
        </p:spPr>
        <p:txBody>
          <a:bodyPr/>
          <a:lstStyle/>
          <a:p>
            <a:pPr eaLnBrk="1" hangingPunct="1">
              <a:defRPr/>
            </a:pPr>
            <a:r>
              <a:rPr lang="en-US" smtClean="0">
                <a:solidFill>
                  <a:schemeClr val="hlink"/>
                </a:solidFill>
              </a:rPr>
              <a:t>Chapter 4 Quiz</a:t>
            </a:r>
          </a:p>
        </p:txBody>
      </p:sp>
      <p:sp>
        <p:nvSpPr>
          <p:cNvPr id="482307" name="Rectangle 3"/>
          <p:cNvSpPr>
            <a:spLocks noGrp="1" noChangeArrowheads="1"/>
          </p:cNvSpPr>
          <p:nvPr>
            <p:ph type="body" idx="1"/>
          </p:nvPr>
        </p:nvSpPr>
        <p:spPr>
          <a:xfrm>
            <a:off x="457200" y="914400"/>
            <a:ext cx="8229600" cy="5257800"/>
          </a:xfrm>
        </p:spPr>
        <p:txBody>
          <a:bodyPr/>
          <a:lstStyle/>
          <a:p>
            <a:pPr marL="609600" indent="-609600" eaLnBrk="1" hangingPunct="1">
              <a:lnSpc>
                <a:spcPct val="90000"/>
              </a:lnSpc>
              <a:buSzTx/>
              <a:buFont typeface="Wingdings" pitchFamily="2" charset="2"/>
              <a:buAutoNum type="arabicPeriod" startAt="21"/>
              <a:defRPr/>
            </a:pPr>
            <a:r>
              <a:rPr lang="en-US" sz="3600" smtClean="0">
                <a:solidFill>
                  <a:schemeClr val="hlink"/>
                </a:solidFill>
              </a:rPr>
              <a:t>Common operator abuses of tracked equipment include:</a:t>
            </a:r>
          </a:p>
          <a:p>
            <a:pPr marL="609600" indent="-609600" eaLnBrk="1" hangingPunct="1">
              <a:lnSpc>
                <a:spcPct val="90000"/>
              </a:lnSpc>
              <a:buFont typeface="Wingdings" pitchFamily="2" charset="2"/>
              <a:buNone/>
              <a:defRPr/>
            </a:pPr>
            <a:r>
              <a:rPr lang="en-US" smtClean="0"/>
              <a:t>	</a:t>
            </a:r>
            <a:r>
              <a:rPr lang="en-US" b="1" smtClean="0"/>
              <a:t>a)</a:t>
            </a:r>
            <a:r>
              <a:rPr lang="en-US" smtClean="0"/>
              <a:t> going too slow</a:t>
            </a:r>
          </a:p>
          <a:p>
            <a:pPr marL="609600" indent="-609600" eaLnBrk="1" hangingPunct="1">
              <a:lnSpc>
                <a:spcPct val="90000"/>
              </a:lnSpc>
              <a:buFont typeface="Wingdings" pitchFamily="2" charset="2"/>
              <a:buNone/>
              <a:defRPr/>
            </a:pPr>
            <a:r>
              <a:rPr lang="en-US" smtClean="0"/>
              <a:t>	</a:t>
            </a:r>
            <a:r>
              <a:rPr lang="en-US" b="1" smtClean="0"/>
              <a:t>b)</a:t>
            </a:r>
            <a:r>
              <a:rPr lang="en-US" smtClean="0"/>
              <a:t> spending too much time warming up the 	 engine</a:t>
            </a:r>
          </a:p>
          <a:p>
            <a:pPr marL="609600" indent="-609600" eaLnBrk="1" hangingPunct="1">
              <a:lnSpc>
                <a:spcPct val="90000"/>
              </a:lnSpc>
              <a:buFont typeface="Wingdings" pitchFamily="2" charset="2"/>
              <a:buNone/>
              <a:defRPr/>
            </a:pPr>
            <a:r>
              <a:rPr lang="en-US" smtClean="0"/>
              <a:t>	</a:t>
            </a:r>
            <a:r>
              <a:rPr lang="en-US" b="1" smtClean="0"/>
              <a:t>c) </a:t>
            </a:r>
            <a:r>
              <a:rPr lang="en-US" smtClean="0"/>
              <a:t>performing unwarranted pre-operation 	 	 inspections</a:t>
            </a:r>
          </a:p>
          <a:p>
            <a:pPr marL="609600" indent="-609600" eaLnBrk="1" hangingPunct="1">
              <a:lnSpc>
                <a:spcPct val="90000"/>
              </a:lnSpc>
              <a:buFont typeface="Wingdings" pitchFamily="2" charset="2"/>
              <a:buNone/>
              <a:defRPr/>
            </a:pPr>
            <a:r>
              <a:rPr lang="en-US" smtClean="0"/>
              <a:t>	</a:t>
            </a:r>
            <a:r>
              <a:rPr lang="en-US" b="1" smtClean="0"/>
              <a:t>d)</a:t>
            </a:r>
            <a:r>
              <a:rPr lang="en-US" smtClean="0"/>
              <a:t> unauthorized modifications</a:t>
            </a:r>
          </a:p>
          <a:p>
            <a:pPr marL="609600" indent="-609600" eaLnBrk="1" hangingPunct="1">
              <a:lnSpc>
                <a:spcPct val="90000"/>
              </a:lnSpc>
              <a:buFont typeface="Wingdings" pitchFamily="2" charset="2"/>
              <a:buNone/>
              <a:defRPr/>
            </a:pPr>
            <a:r>
              <a:rPr lang="en-US" smtClean="0"/>
              <a:t>	</a:t>
            </a:r>
            <a:r>
              <a:rPr lang="en-US" b="1" smtClean="0"/>
              <a:t>e)</a:t>
            </a:r>
            <a:r>
              <a:rPr lang="en-US" smtClean="0"/>
              <a:t> none of the above</a:t>
            </a:r>
          </a:p>
          <a:p>
            <a:pPr marL="609600" indent="-609600" eaLnBrk="1" hangingPunct="1">
              <a:lnSpc>
                <a:spcPct val="90000"/>
              </a:lnSpc>
              <a:buFont typeface="Wingdings" pitchFamily="2" charset="2"/>
              <a:buNone/>
              <a:defRPr/>
            </a:pPr>
            <a:r>
              <a:rPr lang="en-US" smtClean="0"/>
              <a:t>	</a:t>
            </a:r>
            <a:r>
              <a:rPr lang="en-US" b="1" smtClean="0"/>
              <a:t>f)</a:t>
            </a:r>
            <a:r>
              <a:rPr lang="en-US" smtClean="0"/>
              <a:t> a, b, c, and d above</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5"/>
          <p:cNvSpPr>
            <a:spLocks noGrp="1"/>
          </p:cNvSpPr>
          <p:nvPr>
            <p:ph type="ftr" sz="quarter" idx="12"/>
          </p:nvPr>
        </p:nvSpPr>
        <p:spPr>
          <a:noFill/>
        </p:spPr>
        <p:txBody>
          <a:bodyPr/>
          <a:lstStyle/>
          <a:p>
            <a:r>
              <a:rPr lang="en-US"/>
              <a:t>International Association of Snowmobile Administrators</a:t>
            </a:r>
          </a:p>
        </p:txBody>
      </p:sp>
      <p:sp>
        <p:nvSpPr>
          <p:cNvPr id="604162" name="Rectangle 2"/>
          <p:cNvSpPr>
            <a:spLocks noGrp="1" noRot="1" noChangeArrowheads="1"/>
          </p:cNvSpPr>
          <p:nvPr>
            <p:ph type="title"/>
          </p:nvPr>
        </p:nvSpPr>
        <p:spPr>
          <a:xfrm>
            <a:off x="457200" y="274638"/>
            <a:ext cx="8229600" cy="639762"/>
          </a:xfrm>
        </p:spPr>
        <p:txBody>
          <a:bodyPr/>
          <a:lstStyle/>
          <a:p>
            <a:pPr eaLnBrk="1" hangingPunct="1">
              <a:defRPr/>
            </a:pPr>
            <a:r>
              <a:rPr lang="en-US" smtClean="0">
                <a:solidFill>
                  <a:schemeClr val="hlink"/>
                </a:solidFill>
              </a:rPr>
              <a:t>Chapter 4 Quiz</a:t>
            </a:r>
          </a:p>
        </p:txBody>
      </p:sp>
      <p:sp>
        <p:nvSpPr>
          <p:cNvPr id="604163" name="Rectangle 3"/>
          <p:cNvSpPr>
            <a:spLocks noGrp="1" noChangeArrowheads="1"/>
          </p:cNvSpPr>
          <p:nvPr>
            <p:ph type="body" idx="1"/>
          </p:nvPr>
        </p:nvSpPr>
        <p:spPr>
          <a:xfrm>
            <a:off x="457200" y="914400"/>
            <a:ext cx="8229600" cy="5257800"/>
          </a:xfrm>
        </p:spPr>
        <p:txBody>
          <a:bodyPr/>
          <a:lstStyle/>
          <a:p>
            <a:pPr marL="609600" indent="-609600" eaLnBrk="1" hangingPunct="1">
              <a:lnSpc>
                <a:spcPct val="90000"/>
              </a:lnSpc>
              <a:buSzTx/>
              <a:buFont typeface="Wingdings" pitchFamily="2" charset="2"/>
              <a:buAutoNum type="arabicPeriod" startAt="21"/>
              <a:defRPr/>
            </a:pPr>
            <a:r>
              <a:rPr lang="en-US" sz="3600" smtClean="0">
                <a:solidFill>
                  <a:schemeClr val="hlink"/>
                </a:solidFill>
              </a:rPr>
              <a:t>Common operator abuses of tracked equipment include:</a:t>
            </a:r>
          </a:p>
          <a:p>
            <a:pPr marL="609600" indent="-609600" eaLnBrk="1" hangingPunct="1">
              <a:lnSpc>
                <a:spcPct val="90000"/>
              </a:lnSpc>
              <a:buFont typeface="Wingdings" pitchFamily="2" charset="2"/>
              <a:buNone/>
              <a:defRPr/>
            </a:pPr>
            <a:r>
              <a:rPr lang="en-US" smtClean="0"/>
              <a:t>	</a:t>
            </a:r>
            <a:r>
              <a:rPr lang="en-US" b="1" smtClean="0"/>
              <a:t>a)</a:t>
            </a:r>
            <a:r>
              <a:rPr lang="en-US" smtClean="0"/>
              <a:t> going too slow</a:t>
            </a:r>
          </a:p>
          <a:p>
            <a:pPr marL="609600" indent="-609600" eaLnBrk="1" hangingPunct="1">
              <a:lnSpc>
                <a:spcPct val="90000"/>
              </a:lnSpc>
              <a:buFont typeface="Wingdings" pitchFamily="2" charset="2"/>
              <a:buNone/>
              <a:defRPr/>
            </a:pPr>
            <a:r>
              <a:rPr lang="en-US" smtClean="0"/>
              <a:t>	</a:t>
            </a:r>
            <a:r>
              <a:rPr lang="en-US" b="1" smtClean="0"/>
              <a:t>b)</a:t>
            </a:r>
            <a:r>
              <a:rPr lang="en-US" smtClean="0"/>
              <a:t> spending too much time warming up the 	 engine</a:t>
            </a:r>
          </a:p>
          <a:p>
            <a:pPr marL="609600" indent="-609600" eaLnBrk="1" hangingPunct="1">
              <a:lnSpc>
                <a:spcPct val="90000"/>
              </a:lnSpc>
              <a:buFont typeface="Wingdings" pitchFamily="2" charset="2"/>
              <a:buNone/>
              <a:defRPr/>
            </a:pPr>
            <a:r>
              <a:rPr lang="en-US" smtClean="0"/>
              <a:t>	</a:t>
            </a:r>
            <a:r>
              <a:rPr lang="en-US" b="1" smtClean="0"/>
              <a:t>c) </a:t>
            </a:r>
            <a:r>
              <a:rPr lang="en-US" smtClean="0"/>
              <a:t>performing unwarranted pre-operation 	 	 inspections</a:t>
            </a:r>
          </a:p>
          <a:p>
            <a:pPr marL="609600" indent="-609600" eaLnBrk="1" hangingPunct="1">
              <a:lnSpc>
                <a:spcPct val="90000"/>
              </a:lnSpc>
              <a:buFont typeface="Wingdings" pitchFamily="2" charset="2"/>
              <a:buNone/>
              <a:defRPr/>
            </a:pPr>
            <a:r>
              <a:rPr lang="en-US" smtClean="0"/>
              <a:t>	</a:t>
            </a:r>
            <a:r>
              <a:rPr lang="en-US" b="1" smtClean="0">
                <a:solidFill>
                  <a:schemeClr val="hlink"/>
                </a:solidFill>
              </a:rPr>
              <a:t>d) unauthorized modifications</a:t>
            </a:r>
          </a:p>
          <a:p>
            <a:pPr marL="609600" indent="-609600" eaLnBrk="1" hangingPunct="1">
              <a:lnSpc>
                <a:spcPct val="90000"/>
              </a:lnSpc>
              <a:buFont typeface="Wingdings" pitchFamily="2" charset="2"/>
              <a:buNone/>
              <a:defRPr/>
            </a:pPr>
            <a:r>
              <a:rPr lang="en-US" smtClean="0"/>
              <a:t>	</a:t>
            </a:r>
            <a:r>
              <a:rPr lang="en-US" b="1" smtClean="0"/>
              <a:t>e)</a:t>
            </a:r>
            <a:r>
              <a:rPr lang="en-US" smtClean="0"/>
              <a:t> none of the above</a:t>
            </a:r>
          </a:p>
          <a:p>
            <a:pPr marL="609600" indent="-609600" eaLnBrk="1" hangingPunct="1">
              <a:lnSpc>
                <a:spcPct val="90000"/>
              </a:lnSpc>
              <a:buFont typeface="Wingdings" pitchFamily="2" charset="2"/>
              <a:buNone/>
              <a:defRPr/>
            </a:pPr>
            <a:r>
              <a:rPr lang="en-US" smtClean="0"/>
              <a:t>	</a:t>
            </a:r>
            <a:r>
              <a:rPr lang="en-US" b="1" smtClean="0"/>
              <a:t>f)</a:t>
            </a:r>
            <a:r>
              <a:rPr lang="en-US" smtClean="0"/>
              <a:t> a, b, c, and d above</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5"/>
          <p:cNvSpPr>
            <a:spLocks noGrp="1"/>
          </p:cNvSpPr>
          <p:nvPr>
            <p:ph type="ftr" sz="quarter" idx="12"/>
          </p:nvPr>
        </p:nvSpPr>
        <p:spPr>
          <a:noFill/>
        </p:spPr>
        <p:txBody>
          <a:bodyPr/>
          <a:lstStyle/>
          <a:p>
            <a:r>
              <a:rPr lang="en-US"/>
              <a:t>International Association of Snowmobile Administrators</a:t>
            </a:r>
          </a:p>
        </p:txBody>
      </p:sp>
      <p:sp>
        <p:nvSpPr>
          <p:cNvPr id="484354" name="Rectangle 2"/>
          <p:cNvSpPr>
            <a:spLocks noGrp="1" noRot="1" noChangeArrowheads="1"/>
          </p:cNvSpPr>
          <p:nvPr>
            <p:ph type="title"/>
          </p:nvPr>
        </p:nvSpPr>
        <p:spPr>
          <a:xfrm>
            <a:off x="457200" y="274638"/>
            <a:ext cx="8229600" cy="715962"/>
          </a:xfrm>
        </p:spPr>
        <p:txBody>
          <a:bodyPr/>
          <a:lstStyle/>
          <a:p>
            <a:pPr eaLnBrk="1" hangingPunct="1">
              <a:defRPr/>
            </a:pPr>
            <a:r>
              <a:rPr lang="en-US" smtClean="0">
                <a:solidFill>
                  <a:schemeClr val="hlink"/>
                </a:solidFill>
              </a:rPr>
              <a:t>Chapter 4 Quiz</a:t>
            </a:r>
          </a:p>
        </p:txBody>
      </p:sp>
      <p:sp>
        <p:nvSpPr>
          <p:cNvPr id="484355" name="Rectangle 3"/>
          <p:cNvSpPr>
            <a:spLocks noGrp="1" noChangeArrowheads="1"/>
          </p:cNvSpPr>
          <p:nvPr>
            <p:ph type="body" idx="1"/>
          </p:nvPr>
        </p:nvSpPr>
        <p:spPr>
          <a:xfrm>
            <a:off x="457200" y="1219200"/>
            <a:ext cx="8229600" cy="5257800"/>
          </a:xfrm>
        </p:spPr>
        <p:txBody>
          <a:bodyPr/>
          <a:lstStyle/>
          <a:p>
            <a:pPr marL="609600" indent="-609600" eaLnBrk="1" hangingPunct="1">
              <a:lnSpc>
                <a:spcPct val="90000"/>
              </a:lnSpc>
              <a:buSzTx/>
              <a:buFont typeface="Wingdings" pitchFamily="2" charset="2"/>
              <a:buAutoNum type="arabicPeriod" startAt="22"/>
              <a:defRPr/>
            </a:pPr>
            <a:r>
              <a:rPr lang="en-US" sz="3600" smtClean="0">
                <a:solidFill>
                  <a:schemeClr val="hlink"/>
                </a:solidFill>
              </a:rPr>
              <a:t>Proper use of a tiller for snowmobile trail grooming requires:</a:t>
            </a:r>
          </a:p>
          <a:p>
            <a:pPr marL="609600" indent="-609600" eaLnBrk="1" hangingPunct="1">
              <a:lnSpc>
                <a:spcPct val="90000"/>
              </a:lnSpc>
              <a:buFont typeface="Wingdings" pitchFamily="2" charset="2"/>
              <a:buNone/>
              <a:defRPr/>
            </a:pPr>
            <a:r>
              <a:rPr lang="en-US" smtClean="0"/>
              <a:t>	</a:t>
            </a:r>
            <a:r>
              <a:rPr lang="en-US" b="1" smtClean="0"/>
              <a:t>a)</a:t>
            </a:r>
            <a:r>
              <a:rPr lang="en-US" smtClean="0"/>
              <a:t> a tractor with sufficiently large horsepower</a:t>
            </a:r>
          </a:p>
          <a:p>
            <a:pPr marL="609600" indent="-609600" eaLnBrk="1" hangingPunct="1">
              <a:lnSpc>
                <a:spcPct val="90000"/>
              </a:lnSpc>
              <a:buFont typeface="Wingdings" pitchFamily="2" charset="2"/>
              <a:buNone/>
              <a:defRPr/>
            </a:pPr>
            <a:r>
              <a:rPr lang="en-US" smtClean="0"/>
              <a:t>	</a:t>
            </a:r>
            <a:r>
              <a:rPr lang="en-US" b="1" smtClean="0"/>
              <a:t>b)</a:t>
            </a:r>
            <a:r>
              <a:rPr lang="en-US" smtClean="0"/>
              <a:t> a good front blade operator</a:t>
            </a:r>
          </a:p>
          <a:p>
            <a:pPr marL="609600" indent="-609600" eaLnBrk="1" hangingPunct="1">
              <a:lnSpc>
                <a:spcPct val="90000"/>
              </a:lnSpc>
              <a:buFont typeface="Wingdings" pitchFamily="2" charset="2"/>
              <a:buNone/>
              <a:defRPr/>
            </a:pPr>
            <a:r>
              <a:rPr lang="en-US" smtClean="0"/>
              <a:t>	</a:t>
            </a:r>
            <a:r>
              <a:rPr lang="en-US" b="1" smtClean="0"/>
              <a:t>c) </a:t>
            </a:r>
            <a:r>
              <a:rPr lang="en-US" smtClean="0"/>
              <a:t>deep snow cover</a:t>
            </a:r>
          </a:p>
          <a:p>
            <a:pPr marL="609600" indent="-609600" eaLnBrk="1" hangingPunct="1">
              <a:lnSpc>
                <a:spcPct val="90000"/>
              </a:lnSpc>
              <a:buFont typeface="Wingdings" pitchFamily="2" charset="2"/>
              <a:buNone/>
              <a:defRPr/>
            </a:pPr>
            <a:r>
              <a:rPr lang="en-US" smtClean="0"/>
              <a:t>	</a:t>
            </a:r>
            <a:r>
              <a:rPr lang="en-US" b="1" smtClean="0"/>
              <a:t>d) </a:t>
            </a:r>
            <a:r>
              <a:rPr lang="en-US" smtClean="0"/>
              <a:t>none of the above</a:t>
            </a:r>
          </a:p>
          <a:p>
            <a:pPr marL="609600" indent="-609600" eaLnBrk="1" hangingPunct="1">
              <a:lnSpc>
                <a:spcPct val="90000"/>
              </a:lnSpc>
              <a:buFont typeface="Wingdings" pitchFamily="2" charset="2"/>
              <a:buNone/>
              <a:defRPr/>
            </a:pPr>
            <a:r>
              <a:rPr lang="en-US" smtClean="0"/>
              <a:t>	</a:t>
            </a:r>
            <a:r>
              <a:rPr lang="en-US" b="1" smtClean="0"/>
              <a:t>e) </a:t>
            </a:r>
            <a:r>
              <a:rPr lang="en-US" smtClean="0"/>
              <a:t>a, b, and c above</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5"/>
          <p:cNvSpPr>
            <a:spLocks noGrp="1"/>
          </p:cNvSpPr>
          <p:nvPr>
            <p:ph type="ftr" sz="quarter" idx="12"/>
          </p:nvPr>
        </p:nvSpPr>
        <p:spPr>
          <a:noFill/>
        </p:spPr>
        <p:txBody>
          <a:bodyPr/>
          <a:lstStyle/>
          <a:p>
            <a:r>
              <a:rPr lang="en-US"/>
              <a:t>International Association of Snowmobile Administrators</a:t>
            </a:r>
          </a:p>
        </p:txBody>
      </p:sp>
      <p:sp>
        <p:nvSpPr>
          <p:cNvPr id="606210" name="Rectangle 2"/>
          <p:cNvSpPr>
            <a:spLocks noGrp="1" noRot="1" noChangeArrowheads="1"/>
          </p:cNvSpPr>
          <p:nvPr>
            <p:ph type="title"/>
          </p:nvPr>
        </p:nvSpPr>
        <p:spPr>
          <a:xfrm>
            <a:off x="457200" y="274638"/>
            <a:ext cx="8229600" cy="715962"/>
          </a:xfrm>
        </p:spPr>
        <p:txBody>
          <a:bodyPr/>
          <a:lstStyle/>
          <a:p>
            <a:pPr eaLnBrk="1" hangingPunct="1">
              <a:defRPr/>
            </a:pPr>
            <a:r>
              <a:rPr lang="en-US" smtClean="0">
                <a:solidFill>
                  <a:schemeClr val="hlink"/>
                </a:solidFill>
              </a:rPr>
              <a:t>Chapter 4 Quiz</a:t>
            </a:r>
          </a:p>
        </p:txBody>
      </p:sp>
      <p:sp>
        <p:nvSpPr>
          <p:cNvPr id="606211" name="Rectangle 3"/>
          <p:cNvSpPr>
            <a:spLocks noGrp="1" noChangeArrowheads="1"/>
          </p:cNvSpPr>
          <p:nvPr>
            <p:ph type="body" idx="1"/>
          </p:nvPr>
        </p:nvSpPr>
        <p:spPr>
          <a:xfrm>
            <a:off x="457200" y="1219200"/>
            <a:ext cx="8229600" cy="5257800"/>
          </a:xfrm>
        </p:spPr>
        <p:txBody>
          <a:bodyPr/>
          <a:lstStyle/>
          <a:p>
            <a:pPr marL="609600" indent="-609600" eaLnBrk="1" hangingPunct="1">
              <a:lnSpc>
                <a:spcPct val="90000"/>
              </a:lnSpc>
              <a:buSzTx/>
              <a:buFont typeface="Wingdings" pitchFamily="2" charset="2"/>
              <a:buAutoNum type="arabicPeriod" startAt="22"/>
              <a:defRPr/>
            </a:pPr>
            <a:r>
              <a:rPr lang="en-US" sz="3600" smtClean="0">
                <a:solidFill>
                  <a:schemeClr val="hlink"/>
                </a:solidFill>
              </a:rPr>
              <a:t>Proper use of a tiller for snowmobile trail grooming requires:</a:t>
            </a:r>
          </a:p>
          <a:p>
            <a:pPr marL="609600" indent="-609600" eaLnBrk="1" hangingPunct="1">
              <a:lnSpc>
                <a:spcPct val="90000"/>
              </a:lnSpc>
              <a:buFont typeface="Wingdings" pitchFamily="2" charset="2"/>
              <a:buNone/>
              <a:defRPr/>
            </a:pPr>
            <a:r>
              <a:rPr lang="en-US" smtClean="0"/>
              <a:t>	</a:t>
            </a:r>
            <a:r>
              <a:rPr lang="en-US" b="1" smtClean="0"/>
              <a:t>a)</a:t>
            </a:r>
            <a:r>
              <a:rPr lang="en-US" smtClean="0"/>
              <a:t> a tractor with sufficiently large horsepower</a:t>
            </a:r>
          </a:p>
          <a:p>
            <a:pPr marL="609600" indent="-609600" eaLnBrk="1" hangingPunct="1">
              <a:lnSpc>
                <a:spcPct val="90000"/>
              </a:lnSpc>
              <a:buFont typeface="Wingdings" pitchFamily="2" charset="2"/>
              <a:buNone/>
              <a:defRPr/>
            </a:pPr>
            <a:r>
              <a:rPr lang="en-US" smtClean="0"/>
              <a:t>	</a:t>
            </a:r>
            <a:r>
              <a:rPr lang="en-US" b="1" smtClean="0"/>
              <a:t>b)</a:t>
            </a:r>
            <a:r>
              <a:rPr lang="en-US" smtClean="0"/>
              <a:t> a good front blade operator</a:t>
            </a:r>
          </a:p>
          <a:p>
            <a:pPr marL="609600" indent="-609600" eaLnBrk="1" hangingPunct="1">
              <a:lnSpc>
                <a:spcPct val="90000"/>
              </a:lnSpc>
              <a:buFont typeface="Wingdings" pitchFamily="2" charset="2"/>
              <a:buNone/>
              <a:defRPr/>
            </a:pPr>
            <a:r>
              <a:rPr lang="en-US" smtClean="0"/>
              <a:t>	</a:t>
            </a:r>
            <a:r>
              <a:rPr lang="en-US" b="1" smtClean="0"/>
              <a:t>c) </a:t>
            </a:r>
            <a:r>
              <a:rPr lang="en-US" smtClean="0"/>
              <a:t>deep snow cover</a:t>
            </a:r>
          </a:p>
          <a:p>
            <a:pPr marL="609600" indent="-609600" eaLnBrk="1" hangingPunct="1">
              <a:lnSpc>
                <a:spcPct val="90000"/>
              </a:lnSpc>
              <a:buFont typeface="Wingdings" pitchFamily="2" charset="2"/>
              <a:buNone/>
              <a:defRPr/>
            </a:pPr>
            <a:r>
              <a:rPr lang="en-US" smtClean="0"/>
              <a:t>	</a:t>
            </a:r>
            <a:r>
              <a:rPr lang="en-US" b="1" smtClean="0"/>
              <a:t>d) </a:t>
            </a:r>
            <a:r>
              <a:rPr lang="en-US" smtClean="0"/>
              <a:t>none of the above</a:t>
            </a:r>
          </a:p>
          <a:p>
            <a:pPr marL="609600" indent="-609600" eaLnBrk="1" hangingPunct="1">
              <a:lnSpc>
                <a:spcPct val="90000"/>
              </a:lnSpc>
              <a:buFont typeface="Wingdings" pitchFamily="2" charset="2"/>
              <a:buNone/>
              <a:defRPr/>
            </a:pPr>
            <a:r>
              <a:rPr lang="en-US" smtClean="0"/>
              <a:t>	</a:t>
            </a:r>
            <a:r>
              <a:rPr lang="en-US" b="1" smtClean="0">
                <a:solidFill>
                  <a:schemeClr val="hlink"/>
                </a:solidFill>
              </a:rPr>
              <a:t>e) a, b, and c above</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5"/>
          <p:cNvSpPr>
            <a:spLocks noGrp="1"/>
          </p:cNvSpPr>
          <p:nvPr>
            <p:ph type="ftr" sz="quarter" idx="12"/>
          </p:nvPr>
        </p:nvSpPr>
        <p:spPr>
          <a:noFill/>
        </p:spPr>
        <p:txBody>
          <a:bodyPr/>
          <a:lstStyle/>
          <a:p>
            <a:r>
              <a:rPr lang="en-US"/>
              <a:t>International Association of Snowmobile Administrators</a:t>
            </a:r>
          </a:p>
        </p:txBody>
      </p:sp>
      <p:sp>
        <p:nvSpPr>
          <p:cNvPr id="486402" name="Rectangle 2"/>
          <p:cNvSpPr>
            <a:spLocks noGrp="1" noRot="1" noChangeArrowheads="1"/>
          </p:cNvSpPr>
          <p:nvPr>
            <p:ph type="title"/>
          </p:nvPr>
        </p:nvSpPr>
        <p:spPr>
          <a:xfrm>
            <a:off x="457200" y="274638"/>
            <a:ext cx="8229600" cy="715962"/>
          </a:xfrm>
        </p:spPr>
        <p:txBody>
          <a:bodyPr/>
          <a:lstStyle/>
          <a:p>
            <a:pPr eaLnBrk="1" hangingPunct="1">
              <a:defRPr/>
            </a:pPr>
            <a:r>
              <a:rPr lang="en-US" smtClean="0">
                <a:solidFill>
                  <a:schemeClr val="hlink"/>
                </a:solidFill>
              </a:rPr>
              <a:t>Chapter 4 Quiz</a:t>
            </a:r>
          </a:p>
        </p:txBody>
      </p:sp>
      <p:sp>
        <p:nvSpPr>
          <p:cNvPr id="486403" name="Rectangle 3"/>
          <p:cNvSpPr>
            <a:spLocks noGrp="1" noChangeArrowheads="1"/>
          </p:cNvSpPr>
          <p:nvPr>
            <p:ph type="body" idx="1"/>
          </p:nvPr>
        </p:nvSpPr>
        <p:spPr>
          <a:xfrm>
            <a:off x="457200" y="1219200"/>
            <a:ext cx="8229600" cy="5257800"/>
          </a:xfrm>
        </p:spPr>
        <p:txBody>
          <a:bodyPr/>
          <a:lstStyle/>
          <a:p>
            <a:pPr marL="609600" indent="-609600" eaLnBrk="1" hangingPunct="1">
              <a:lnSpc>
                <a:spcPct val="90000"/>
              </a:lnSpc>
              <a:buSzTx/>
              <a:buFont typeface="Wingdings" pitchFamily="2" charset="2"/>
              <a:buAutoNum type="arabicPeriod" startAt="23"/>
              <a:defRPr/>
            </a:pPr>
            <a:r>
              <a:rPr lang="en-US" sz="4000" smtClean="0">
                <a:solidFill>
                  <a:schemeClr val="hlink"/>
                </a:solidFill>
              </a:rPr>
              <a:t>If groomer operators encounter poor visibility caused by high wind, heavy snowfall, fog, or a combination of these conditions when grooming, and it is difficult to see where to groom, they should:</a:t>
            </a:r>
          </a:p>
          <a:p>
            <a:pPr marL="609600" indent="-609600" eaLnBrk="1" hangingPunct="1">
              <a:lnSpc>
                <a:spcPct val="90000"/>
              </a:lnSpc>
              <a:buFont typeface="Wingdings" pitchFamily="2" charset="2"/>
              <a:buNone/>
              <a:defRPr/>
            </a:pPr>
            <a:r>
              <a:rPr lang="en-US" smtClean="0"/>
              <a:t>	</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5"/>
          <p:cNvSpPr>
            <a:spLocks noGrp="1"/>
          </p:cNvSpPr>
          <p:nvPr>
            <p:ph type="ftr" sz="quarter" idx="12"/>
          </p:nvPr>
        </p:nvSpPr>
        <p:spPr>
          <a:noFill/>
        </p:spPr>
        <p:txBody>
          <a:bodyPr/>
          <a:lstStyle/>
          <a:p>
            <a:r>
              <a:rPr lang="en-US"/>
              <a:t>International Association of Snowmobile Administrators</a:t>
            </a:r>
          </a:p>
        </p:txBody>
      </p:sp>
      <p:sp>
        <p:nvSpPr>
          <p:cNvPr id="488450" name="Rectangle 2"/>
          <p:cNvSpPr>
            <a:spLocks noGrp="1" noRot="1" noChangeArrowheads="1"/>
          </p:cNvSpPr>
          <p:nvPr>
            <p:ph type="title"/>
          </p:nvPr>
        </p:nvSpPr>
        <p:spPr>
          <a:xfrm>
            <a:off x="457200" y="274638"/>
            <a:ext cx="8229600" cy="639762"/>
          </a:xfrm>
        </p:spPr>
        <p:txBody>
          <a:bodyPr/>
          <a:lstStyle/>
          <a:p>
            <a:pPr eaLnBrk="1" hangingPunct="1">
              <a:defRPr/>
            </a:pPr>
            <a:r>
              <a:rPr lang="en-US" smtClean="0">
                <a:solidFill>
                  <a:schemeClr val="hlink"/>
                </a:solidFill>
              </a:rPr>
              <a:t>Chapter 4 Quiz</a:t>
            </a:r>
          </a:p>
        </p:txBody>
      </p:sp>
      <p:sp>
        <p:nvSpPr>
          <p:cNvPr id="488451" name="Rectangle 3"/>
          <p:cNvSpPr>
            <a:spLocks noGrp="1" noChangeArrowheads="1"/>
          </p:cNvSpPr>
          <p:nvPr>
            <p:ph type="body" idx="1"/>
          </p:nvPr>
        </p:nvSpPr>
        <p:spPr>
          <a:xfrm>
            <a:off x="457200" y="838200"/>
            <a:ext cx="8229600" cy="5486400"/>
          </a:xfrm>
        </p:spPr>
        <p:txBody>
          <a:bodyPr/>
          <a:lstStyle/>
          <a:p>
            <a:pPr marL="609600" indent="-609600" eaLnBrk="1" hangingPunct="1">
              <a:lnSpc>
                <a:spcPct val="90000"/>
              </a:lnSpc>
              <a:buSzTx/>
              <a:buFont typeface="Wingdings" pitchFamily="2" charset="2"/>
              <a:buAutoNum type="arabicPeriod" startAt="23"/>
              <a:defRPr/>
            </a:pPr>
            <a:r>
              <a:rPr lang="en-US" smtClean="0">
                <a:solidFill>
                  <a:schemeClr val="hlink"/>
                </a:solidFill>
              </a:rPr>
              <a:t>Answer: </a:t>
            </a:r>
          </a:p>
          <a:p>
            <a:pPr marL="609600" indent="-609600" eaLnBrk="1" hangingPunct="1">
              <a:lnSpc>
                <a:spcPct val="90000"/>
              </a:lnSpc>
              <a:buFont typeface="Wingdings" pitchFamily="2" charset="2"/>
              <a:buNone/>
              <a:defRPr/>
            </a:pPr>
            <a:r>
              <a:rPr lang="en-US" smtClean="0"/>
              <a:t>	</a:t>
            </a:r>
            <a:r>
              <a:rPr lang="en-US" b="1" smtClean="0"/>
              <a:t>a)</a:t>
            </a:r>
            <a:r>
              <a:rPr lang="en-US" smtClean="0"/>
              <a:t> simply stop right where they are and leave 	 all lights on with the engine running</a:t>
            </a:r>
          </a:p>
          <a:p>
            <a:pPr marL="609600" indent="-609600" eaLnBrk="1" hangingPunct="1">
              <a:lnSpc>
                <a:spcPct val="90000"/>
              </a:lnSpc>
              <a:buFont typeface="Wingdings" pitchFamily="2" charset="2"/>
              <a:buNone/>
              <a:defRPr/>
            </a:pPr>
            <a:r>
              <a:rPr lang="en-US" smtClean="0"/>
              <a:t>	</a:t>
            </a:r>
            <a:r>
              <a:rPr lang="en-US" b="1" smtClean="0"/>
              <a:t>b)</a:t>
            </a:r>
            <a:r>
              <a:rPr lang="en-US" smtClean="0"/>
              <a:t> contact their grooming manager or 	 	 dispatcher to advise them on the situation 	 and location</a:t>
            </a:r>
          </a:p>
          <a:p>
            <a:pPr marL="609600" indent="-609600" eaLnBrk="1" hangingPunct="1">
              <a:lnSpc>
                <a:spcPct val="90000"/>
              </a:lnSpc>
              <a:buFont typeface="Wingdings" pitchFamily="2" charset="2"/>
              <a:buNone/>
              <a:defRPr/>
            </a:pPr>
            <a:r>
              <a:rPr lang="en-US" smtClean="0"/>
              <a:t>	</a:t>
            </a:r>
            <a:r>
              <a:rPr lang="en-US" b="1" smtClean="0"/>
              <a:t>c) </a:t>
            </a:r>
            <a:r>
              <a:rPr lang="en-US" smtClean="0"/>
              <a:t>stay with the equipment and wait for 	 	 visibility to improve</a:t>
            </a:r>
          </a:p>
          <a:p>
            <a:pPr marL="609600" indent="-609600" eaLnBrk="1" hangingPunct="1">
              <a:lnSpc>
                <a:spcPct val="90000"/>
              </a:lnSpc>
              <a:buFont typeface="Wingdings" pitchFamily="2" charset="2"/>
              <a:buNone/>
              <a:defRPr/>
            </a:pPr>
            <a:r>
              <a:rPr lang="en-US" smtClean="0"/>
              <a:t>	</a:t>
            </a:r>
            <a:r>
              <a:rPr lang="en-US" b="1" smtClean="0"/>
              <a:t>d)</a:t>
            </a:r>
            <a:r>
              <a:rPr lang="en-US" smtClean="0"/>
              <a:t> get out and walk</a:t>
            </a:r>
          </a:p>
          <a:p>
            <a:pPr marL="609600" indent="-609600" eaLnBrk="1" hangingPunct="1">
              <a:lnSpc>
                <a:spcPct val="90000"/>
              </a:lnSpc>
              <a:buFont typeface="Wingdings" pitchFamily="2" charset="2"/>
              <a:buNone/>
              <a:defRPr/>
            </a:pPr>
            <a:r>
              <a:rPr lang="en-US" smtClean="0"/>
              <a:t>	e</a:t>
            </a:r>
            <a:r>
              <a:rPr lang="en-US" b="1" smtClean="0"/>
              <a:t>)</a:t>
            </a:r>
            <a:r>
              <a:rPr lang="en-US" smtClean="0"/>
              <a:t> a, b, and c above</a:t>
            </a:r>
          </a:p>
          <a:p>
            <a:pPr marL="609600" indent="-609600" eaLnBrk="1" hangingPunct="1">
              <a:lnSpc>
                <a:spcPct val="90000"/>
              </a:lnSpc>
              <a:buFont typeface="Wingdings" pitchFamily="2" charset="2"/>
              <a:buNone/>
              <a:defRPr/>
            </a:pPr>
            <a:r>
              <a:rPr lang="en-US" smtClean="0"/>
              <a:t>	f</a:t>
            </a:r>
            <a:r>
              <a:rPr lang="en-US" b="1" smtClean="0"/>
              <a:t>)</a:t>
            </a:r>
            <a:r>
              <a:rPr lang="en-US" smtClean="0"/>
              <a:t> none of the above</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5"/>
          <p:cNvSpPr>
            <a:spLocks noGrp="1"/>
          </p:cNvSpPr>
          <p:nvPr>
            <p:ph type="ftr" sz="quarter" idx="12"/>
          </p:nvPr>
        </p:nvSpPr>
        <p:spPr>
          <a:noFill/>
        </p:spPr>
        <p:txBody>
          <a:bodyPr/>
          <a:lstStyle/>
          <a:p>
            <a:r>
              <a:rPr lang="en-US"/>
              <a:t>International Association of Snowmobile Administrators</a:t>
            </a:r>
          </a:p>
        </p:txBody>
      </p:sp>
      <p:sp>
        <p:nvSpPr>
          <p:cNvPr id="608258" name="Rectangle 2"/>
          <p:cNvSpPr>
            <a:spLocks noGrp="1" noRot="1" noChangeArrowheads="1"/>
          </p:cNvSpPr>
          <p:nvPr>
            <p:ph type="title"/>
          </p:nvPr>
        </p:nvSpPr>
        <p:spPr>
          <a:xfrm>
            <a:off x="457200" y="274638"/>
            <a:ext cx="8229600" cy="639762"/>
          </a:xfrm>
        </p:spPr>
        <p:txBody>
          <a:bodyPr/>
          <a:lstStyle/>
          <a:p>
            <a:pPr eaLnBrk="1" hangingPunct="1">
              <a:defRPr/>
            </a:pPr>
            <a:r>
              <a:rPr lang="en-US" smtClean="0">
                <a:solidFill>
                  <a:schemeClr val="hlink"/>
                </a:solidFill>
              </a:rPr>
              <a:t>Chapter 4 Quiz</a:t>
            </a:r>
          </a:p>
        </p:txBody>
      </p:sp>
      <p:sp>
        <p:nvSpPr>
          <p:cNvPr id="608259" name="Rectangle 3"/>
          <p:cNvSpPr>
            <a:spLocks noGrp="1" noChangeArrowheads="1"/>
          </p:cNvSpPr>
          <p:nvPr>
            <p:ph type="body" idx="1"/>
          </p:nvPr>
        </p:nvSpPr>
        <p:spPr>
          <a:xfrm>
            <a:off x="457200" y="838200"/>
            <a:ext cx="8229600" cy="5486400"/>
          </a:xfrm>
        </p:spPr>
        <p:txBody>
          <a:bodyPr/>
          <a:lstStyle/>
          <a:p>
            <a:pPr marL="609600" indent="-609600" eaLnBrk="1" hangingPunct="1">
              <a:lnSpc>
                <a:spcPct val="90000"/>
              </a:lnSpc>
              <a:buSzTx/>
              <a:buFont typeface="Wingdings" pitchFamily="2" charset="2"/>
              <a:buAutoNum type="arabicPeriod" startAt="23"/>
              <a:defRPr/>
            </a:pPr>
            <a:r>
              <a:rPr lang="en-US" smtClean="0">
                <a:solidFill>
                  <a:schemeClr val="hlink"/>
                </a:solidFill>
              </a:rPr>
              <a:t>Answer: </a:t>
            </a:r>
          </a:p>
          <a:p>
            <a:pPr marL="609600" indent="-609600" eaLnBrk="1" hangingPunct="1">
              <a:lnSpc>
                <a:spcPct val="90000"/>
              </a:lnSpc>
              <a:buFont typeface="Wingdings" pitchFamily="2" charset="2"/>
              <a:buNone/>
              <a:defRPr/>
            </a:pPr>
            <a:r>
              <a:rPr lang="en-US" smtClean="0"/>
              <a:t>	</a:t>
            </a:r>
            <a:r>
              <a:rPr lang="en-US" b="1" smtClean="0"/>
              <a:t>a)</a:t>
            </a:r>
            <a:r>
              <a:rPr lang="en-US" smtClean="0"/>
              <a:t> simply stop right where they are and leave 	 all lights on with the engine running</a:t>
            </a:r>
          </a:p>
          <a:p>
            <a:pPr marL="609600" indent="-609600" eaLnBrk="1" hangingPunct="1">
              <a:lnSpc>
                <a:spcPct val="90000"/>
              </a:lnSpc>
              <a:buFont typeface="Wingdings" pitchFamily="2" charset="2"/>
              <a:buNone/>
              <a:defRPr/>
            </a:pPr>
            <a:r>
              <a:rPr lang="en-US" smtClean="0"/>
              <a:t>	</a:t>
            </a:r>
            <a:r>
              <a:rPr lang="en-US" b="1" smtClean="0"/>
              <a:t>b)</a:t>
            </a:r>
            <a:r>
              <a:rPr lang="en-US" smtClean="0"/>
              <a:t> contact their grooming manager or 	 	 dispatcher to advise them on the situation 	 and location</a:t>
            </a:r>
          </a:p>
          <a:p>
            <a:pPr marL="609600" indent="-609600" eaLnBrk="1" hangingPunct="1">
              <a:lnSpc>
                <a:spcPct val="90000"/>
              </a:lnSpc>
              <a:buFont typeface="Wingdings" pitchFamily="2" charset="2"/>
              <a:buNone/>
              <a:defRPr/>
            </a:pPr>
            <a:r>
              <a:rPr lang="en-US" smtClean="0"/>
              <a:t>	</a:t>
            </a:r>
            <a:r>
              <a:rPr lang="en-US" b="1" smtClean="0"/>
              <a:t>c) </a:t>
            </a:r>
            <a:r>
              <a:rPr lang="en-US" smtClean="0"/>
              <a:t>stay with the equipment and wait for 	 	 visibility to improve</a:t>
            </a:r>
          </a:p>
          <a:p>
            <a:pPr marL="609600" indent="-609600" eaLnBrk="1" hangingPunct="1">
              <a:lnSpc>
                <a:spcPct val="90000"/>
              </a:lnSpc>
              <a:buFont typeface="Wingdings" pitchFamily="2" charset="2"/>
              <a:buNone/>
              <a:defRPr/>
            </a:pPr>
            <a:r>
              <a:rPr lang="en-US" smtClean="0"/>
              <a:t>	</a:t>
            </a:r>
            <a:r>
              <a:rPr lang="en-US" b="1" smtClean="0"/>
              <a:t>d)</a:t>
            </a:r>
            <a:r>
              <a:rPr lang="en-US" smtClean="0"/>
              <a:t> get out and walk</a:t>
            </a:r>
          </a:p>
          <a:p>
            <a:pPr marL="609600" indent="-609600" eaLnBrk="1" hangingPunct="1">
              <a:lnSpc>
                <a:spcPct val="90000"/>
              </a:lnSpc>
              <a:buFont typeface="Wingdings" pitchFamily="2" charset="2"/>
              <a:buNone/>
              <a:defRPr/>
            </a:pPr>
            <a:r>
              <a:rPr lang="en-US" smtClean="0"/>
              <a:t>	</a:t>
            </a:r>
            <a:r>
              <a:rPr lang="en-US" b="1" smtClean="0">
                <a:solidFill>
                  <a:schemeClr val="hlink"/>
                </a:solidFill>
              </a:rPr>
              <a:t>e) a, b, and c above</a:t>
            </a:r>
          </a:p>
          <a:p>
            <a:pPr marL="609600" indent="-609600" eaLnBrk="1" hangingPunct="1">
              <a:lnSpc>
                <a:spcPct val="90000"/>
              </a:lnSpc>
              <a:buFont typeface="Wingdings" pitchFamily="2" charset="2"/>
              <a:buNone/>
              <a:defRPr/>
            </a:pPr>
            <a:r>
              <a:rPr lang="en-US" smtClean="0"/>
              <a:t>	f</a:t>
            </a:r>
            <a:r>
              <a:rPr lang="en-US" b="1" smtClean="0"/>
              <a:t>)</a:t>
            </a:r>
            <a:r>
              <a:rPr lang="en-US" smtClean="0"/>
              <a:t> none of the above</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5"/>
          <p:cNvSpPr>
            <a:spLocks noGrp="1"/>
          </p:cNvSpPr>
          <p:nvPr>
            <p:ph type="ftr" sz="quarter" idx="12"/>
          </p:nvPr>
        </p:nvSpPr>
        <p:spPr>
          <a:noFill/>
        </p:spPr>
        <p:txBody>
          <a:bodyPr/>
          <a:lstStyle/>
          <a:p>
            <a:r>
              <a:rPr lang="en-US"/>
              <a:t>International Association of Snowmobile Administrators</a:t>
            </a:r>
          </a:p>
        </p:txBody>
      </p:sp>
      <p:sp>
        <p:nvSpPr>
          <p:cNvPr id="49049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490499" name="Rectangle 3"/>
          <p:cNvSpPr>
            <a:spLocks noGrp="1" noChangeArrowheads="1"/>
          </p:cNvSpPr>
          <p:nvPr>
            <p:ph type="body" idx="1"/>
          </p:nvPr>
        </p:nvSpPr>
        <p:spPr>
          <a:xfrm>
            <a:off x="457200" y="1600200"/>
            <a:ext cx="8229600" cy="4800600"/>
          </a:xfrm>
        </p:spPr>
        <p:txBody>
          <a:bodyPr/>
          <a:lstStyle/>
          <a:p>
            <a:pPr marL="609600" indent="-609600" eaLnBrk="1" hangingPunct="1">
              <a:buSzTx/>
              <a:buFont typeface="Wingdings" pitchFamily="2" charset="2"/>
              <a:buAutoNum type="arabicPeriod" startAt="24"/>
              <a:defRPr/>
            </a:pPr>
            <a:r>
              <a:rPr lang="en-US" sz="4000" smtClean="0">
                <a:solidFill>
                  <a:schemeClr val="hlink"/>
                </a:solidFill>
              </a:rPr>
              <a:t>It is never a good idea to get out of the tractor and walk back to check the trail, particularly when alone at night.  										</a:t>
            </a:r>
            <a:r>
              <a:rPr lang="en-US" sz="4000" smtClean="0"/>
              <a:t>True or False	</a:t>
            </a:r>
            <a:endParaRPr lang="en-US" sz="4000" smtClean="0">
              <a:solidFill>
                <a:schemeClr val="hlink"/>
              </a:solidFill>
            </a:endParaRPr>
          </a:p>
          <a:p>
            <a:pPr marL="609600" indent="-609600" eaLnBrk="1" hangingPunct="1">
              <a:buSzTx/>
              <a:buFont typeface="Wingdings" pitchFamily="2" charset="2"/>
              <a:buAutoNum type="arabicPeriod" startAt="24"/>
              <a:defRPr/>
            </a:pPr>
            <a:endParaRPr lang="en-US" sz="3600" smtClean="0">
              <a:solidFill>
                <a:schemeClr val="hlink"/>
              </a:solidFill>
            </a:endParaRPr>
          </a:p>
          <a:p>
            <a:pPr marL="609600" indent="-609600" eaLnBrk="1" hangingPunct="1">
              <a:buSzTx/>
              <a:buFont typeface="Wingdings" pitchFamily="2" charset="2"/>
              <a:buNone/>
              <a:defRPr/>
            </a:pPr>
            <a:endParaRPr lang="en-US" sz="3600" smtClean="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oter Placeholder 5"/>
          <p:cNvSpPr>
            <a:spLocks noGrp="1"/>
          </p:cNvSpPr>
          <p:nvPr>
            <p:ph type="ftr" sz="quarter" idx="12"/>
          </p:nvPr>
        </p:nvSpPr>
        <p:spPr>
          <a:noFill/>
        </p:spPr>
        <p:txBody>
          <a:bodyPr/>
          <a:lstStyle/>
          <a:p>
            <a:r>
              <a:rPr lang="en-US"/>
              <a:t>International Association of Snowmobile Administrators</a:t>
            </a:r>
          </a:p>
        </p:txBody>
      </p:sp>
      <p:sp>
        <p:nvSpPr>
          <p:cNvPr id="61030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4 Quiz</a:t>
            </a:r>
          </a:p>
        </p:txBody>
      </p:sp>
      <p:sp>
        <p:nvSpPr>
          <p:cNvPr id="610307" name="Rectangle 3"/>
          <p:cNvSpPr>
            <a:spLocks noGrp="1" noChangeArrowheads="1"/>
          </p:cNvSpPr>
          <p:nvPr>
            <p:ph type="body" idx="1"/>
          </p:nvPr>
        </p:nvSpPr>
        <p:spPr>
          <a:xfrm>
            <a:off x="457200" y="1600200"/>
            <a:ext cx="8229600" cy="4800600"/>
          </a:xfrm>
        </p:spPr>
        <p:txBody>
          <a:bodyPr/>
          <a:lstStyle/>
          <a:p>
            <a:pPr marL="609600" indent="-609600" eaLnBrk="1" hangingPunct="1">
              <a:buSzTx/>
              <a:buFont typeface="Wingdings" pitchFamily="2" charset="2"/>
              <a:buAutoNum type="arabicPeriod" startAt="24"/>
              <a:defRPr/>
            </a:pPr>
            <a:r>
              <a:rPr lang="en-US" sz="4000" smtClean="0">
                <a:solidFill>
                  <a:schemeClr val="hlink"/>
                </a:solidFill>
              </a:rPr>
              <a:t>It is never a good idea to get out of the tractor and walk back to check the trail, particularly when alone at night.  											</a:t>
            </a:r>
            <a:r>
              <a:rPr lang="en-US" sz="4000" b="1" smtClean="0">
                <a:solidFill>
                  <a:schemeClr val="hlink"/>
                </a:solidFill>
              </a:rPr>
              <a:t>False</a:t>
            </a:r>
            <a:r>
              <a:rPr lang="en-US" sz="4000" smtClean="0"/>
              <a:t>	</a:t>
            </a:r>
            <a:endParaRPr lang="en-US" sz="4000" smtClean="0">
              <a:solidFill>
                <a:schemeClr val="hlink"/>
              </a:solidFill>
            </a:endParaRPr>
          </a:p>
          <a:p>
            <a:pPr marL="609600" indent="-609600" eaLnBrk="1" hangingPunct="1">
              <a:buSzTx/>
              <a:buFont typeface="Wingdings" pitchFamily="2" charset="2"/>
              <a:buAutoNum type="arabicPeriod" startAt="24"/>
              <a:defRPr/>
            </a:pPr>
            <a:endParaRPr lang="en-US" sz="3600" smtClean="0">
              <a:solidFill>
                <a:schemeClr val="hlink"/>
              </a:solidFill>
            </a:endParaRPr>
          </a:p>
          <a:p>
            <a:pPr marL="609600" indent="-609600" eaLnBrk="1" hangingPunct="1">
              <a:buSzTx/>
              <a:buFont typeface="Wingdings" pitchFamily="2" charset="2"/>
              <a:buNone/>
              <a:defRPr/>
            </a:pPr>
            <a:endParaRPr lang="en-US" sz="3600" smtClean="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5"/>
          <p:cNvSpPr>
            <a:spLocks noGrp="1"/>
          </p:cNvSpPr>
          <p:nvPr>
            <p:ph type="ftr" sz="quarter" idx="12"/>
          </p:nvPr>
        </p:nvSpPr>
        <p:spPr>
          <a:noFill/>
        </p:spPr>
        <p:txBody>
          <a:bodyPr/>
          <a:lstStyle/>
          <a:p>
            <a:r>
              <a:rPr lang="en-US"/>
              <a:t>International Association of Snowmobile Administrators</a:t>
            </a:r>
          </a:p>
        </p:txBody>
      </p:sp>
      <p:sp>
        <p:nvSpPr>
          <p:cNvPr id="494594" name="Rectangle 2"/>
          <p:cNvSpPr>
            <a:spLocks noGrp="1" noRot="1" noChangeArrowheads="1"/>
          </p:cNvSpPr>
          <p:nvPr>
            <p:ph type="title"/>
          </p:nvPr>
        </p:nvSpPr>
        <p:spPr>
          <a:xfrm>
            <a:off x="457200" y="274638"/>
            <a:ext cx="8229600" cy="563562"/>
          </a:xfrm>
        </p:spPr>
        <p:txBody>
          <a:bodyPr/>
          <a:lstStyle/>
          <a:p>
            <a:pPr eaLnBrk="1" hangingPunct="1">
              <a:defRPr/>
            </a:pPr>
            <a:r>
              <a:rPr lang="en-US" smtClean="0">
                <a:solidFill>
                  <a:schemeClr val="hlink"/>
                </a:solidFill>
              </a:rPr>
              <a:t>Chapter 4 Quiz</a:t>
            </a:r>
          </a:p>
        </p:txBody>
      </p:sp>
      <p:sp>
        <p:nvSpPr>
          <p:cNvPr id="494595" name="Rectangle 3"/>
          <p:cNvSpPr>
            <a:spLocks noGrp="1" noChangeArrowheads="1"/>
          </p:cNvSpPr>
          <p:nvPr>
            <p:ph type="body" idx="1"/>
          </p:nvPr>
        </p:nvSpPr>
        <p:spPr>
          <a:xfrm>
            <a:off x="457200" y="762000"/>
            <a:ext cx="8229600" cy="5486400"/>
          </a:xfrm>
        </p:spPr>
        <p:txBody>
          <a:bodyPr/>
          <a:lstStyle/>
          <a:p>
            <a:pPr marL="609600" indent="-609600" eaLnBrk="1" hangingPunct="1">
              <a:lnSpc>
                <a:spcPct val="90000"/>
              </a:lnSpc>
              <a:buSzTx/>
              <a:buFont typeface="Wingdings" pitchFamily="2" charset="2"/>
              <a:buAutoNum type="arabicPeriod" startAt="25"/>
              <a:defRPr/>
            </a:pPr>
            <a:r>
              <a:rPr lang="en-US" smtClean="0">
                <a:solidFill>
                  <a:schemeClr val="hlink"/>
                </a:solidFill>
              </a:rPr>
              <a:t>When using a tiller and parts of the trail do not look good, like they were not processed and finished okay, it may indicate: </a:t>
            </a:r>
          </a:p>
          <a:p>
            <a:pPr marL="609600" indent="-609600" eaLnBrk="1" hangingPunct="1">
              <a:lnSpc>
                <a:spcPct val="90000"/>
              </a:lnSpc>
              <a:buFont typeface="Wingdings" pitchFamily="2" charset="2"/>
              <a:buNone/>
              <a:defRPr/>
            </a:pPr>
            <a:r>
              <a:rPr lang="en-US" smtClean="0"/>
              <a:t>	</a:t>
            </a:r>
            <a:r>
              <a:rPr lang="en-US" b="1" smtClean="0"/>
              <a:t>a)</a:t>
            </a:r>
            <a:r>
              <a:rPr lang="en-US" smtClean="0"/>
              <a:t> the tiller depth is set to high</a:t>
            </a:r>
          </a:p>
          <a:p>
            <a:pPr marL="609600" indent="-609600" eaLnBrk="1" hangingPunct="1">
              <a:lnSpc>
                <a:spcPct val="90000"/>
              </a:lnSpc>
              <a:buFont typeface="Wingdings" pitchFamily="2" charset="2"/>
              <a:buNone/>
              <a:defRPr/>
            </a:pPr>
            <a:r>
              <a:rPr lang="en-US" smtClean="0"/>
              <a:t>	</a:t>
            </a:r>
            <a:r>
              <a:rPr lang="en-US" b="1" smtClean="0"/>
              <a:t>b)</a:t>
            </a:r>
            <a:r>
              <a:rPr lang="en-US" smtClean="0"/>
              <a:t> engine speed on the tractor is too slow</a:t>
            </a:r>
          </a:p>
          <a:p>
            <a:pPr marL="609600" indent="-609600" eaLnBrk="1" hangingPunct="1">
              <a:lnSpc>
                <a:spcPct val="90000"/>
              </a:lnSpc>
              <a:buFont typeface="Wingdings" pitchFamily="2" charset="2"/>
              <a:buNone/>
              <a:defRPr/>
            </a:pPr>
            <a:r>
              <a:rPr lang="en-US" smtClean="0"/>
              <a:t>	</a:t>
            </a:r>
            <a:r>
              <a:rPr lang="en-US" b="1" smtClean="0"/>
              <a:t>c) </a:t>
            </a:r>
            <a:r>
              <a:rPr lang="en-US" smtClean="0"/>
              <a:t>the tiller isn’t engaged in the float position</a:t>
            </a:r>
          </a:p>
          <a:p>
            <a:pPr marL="609600" indent="-609600" eaLnBrk="1" hangingPunct="1">
              <a:lnSpc>
                <a:spcPct val="90000"/>
              </a:lnSpc>
              <a:buFont typeface="Wingdings" pitchFamily="2" charset="2"/>
              <a:buNone/>
              <a:defRPr/>
            </a:pPr>
            <a:r>
              <a:rPr lang="en-US" smtClean="0"/>
              <a:t>	</a:t>
            </a:r>
            <a:r>
              <a:rPr lang="en-US" b="1" smtClean="0"/>
              <a:t>d)</a:t>
            </a:r>
            <a:r>
              <a:rPr lang="en-US" smtClean="0"/>
              <a:t> excessive groundspeed with the tractor</a:t>
            </a:r>
          </a:p>
          <a:p>
            <a:pPr marL="609600" indent="-609600" eaLnBrk="1" hangingPunct="1">
              <a:lnSpc>
                <a:spcPct val="90000"/>
              </a:lnSpc>
              <a:buFont typeface="Wingdings" pitchFamily="2" charset="2"/>
              <a:buNone/>
              <a:defRPr/>
            </a:pPr>
            <a:r>
              <a:rPr lang="en-US" smtClean="0"/>
              <a:t>	e</a:t>
            </a:r>
            <a:r>
              <a:rPr lang="en-US" b="1" smtClean="0"/>
              <a:t>)</a:t>
            </a:r>
            <a:r>
              <a:rPr lang="en-US" smtClean="0"/>
              <a:t> the front tractor blade wasn’t used to cut moguls and create an even surface area on the trail, so the tiller is “open” over the moguls</a:t>
            </a:r>
          </a:p>
          <a:p>
            <a:pPr marL="609600" indent="-609600" eaLnBrk="1" hangingPunct="1">
              <a:lnSpc>
                <a:spcPct val="90000"/>
              </a:lnSpc>
              <a:buFont typeface="Wingdings" pitchFamily="2" charset="2"/>
              <a:buNone/>
              <a:defRPr/>
            </a:pPr>
            <a:r>
              <a:rPr lang="en-US" smtClean="0"/>
              <a:t>	f</a:t>
            </a:r>
            <a:r>
              <a:rPr lang="en-US" b="1" smtClean="0"/>
              <a:t>)</a:t>
            </a:r>
            <a:r>
              <a:rPr lang="en-US" smtClean="0"/>
              <a:t> all of the above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6"/>
          <p:cNvSpPr>
            <a:spLocks noGrp="1"/>
          </p:cNvSpPr>
          <p:nvPr>
            <p:ph type="ftr" sz="quarter" idx="12"/>
          </p:nvPr>
        </p:nvSpPr>
        <p:spPr>
          <a:noFill/>
        </p:spPr>
        <p:txBody>
          <a:bodyPr/>
          <a:lstStyle/>
          <a:p>
            <a:r>
              <a:rPr lang="en-US"/>
              <a:t>International Association of Snowmobile Administrators</a:t>
            </a:r>
          </a:p>
        </p:txBody>
      </p:sp>
      <p:sp>
        <p:nvSpPr>
          <p:cNvPr id="51204" name="Rectangle 4"/>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Ideal Groomed Trail Width</a:t>
            </a:r>
          </a:p>
        </p:txBody>
      </p:sp>
      <p:sp>
        <p:nvSpPr>
          <p:cNvPr id="51205" name="Rectangle 5"/>
          <p:cNvSpPr>
            <a:spLocks noGrp="1" noChangeArrowheads="1"/>
          </p:cNvSpPr>
          <p:nvPr>
            <p:ph type="body" sz="half" idx="1"/>
          </p:nvPr>
        </p:nvSpPr>
        <p:spPr>
          <a:xfrm>
            <a:off x="457200" y="1066800"/>
            <a:ext cx="8229600" cy="2362200"/>
          </a:xfrm>
        </p:spPr>
        <p:txBody>
          <a:bodyPr/>
          <a:lstStyle/>
          <a:p>
            <a:pPr eaLnBrk="1" hangingPunct="1">
              <a:lnSpc>
                <a:spcPct val="90000"/>
              </a:lnSpc>
              <a:defRPr/>
            </a:pPr>
            <a:r>
              <a:rPr lang="en-US" sz="3600" smtClean="0"/>
              <a:t>Maintaining a trail width of 1½ times the drag/tiller width consistently grooms the </a:t>
            </a:r>
            <a:r>
              <a:rPr lang="en-US" sz="3600" b="1" smtClean="0">
                <a:solidFill>
                  <a:srgbClr val="33CC33"/>
                </a:solidFill>
              </a:rPr>
              <a:t>middle of the trail</a:t>
            </a:r>
            <a:r>
              <a:rPr lang="en-US" sz="3600" smtClean="0"/>
              <a:t>, which is where many riders favor.</a:t>
            </a:r>
          </a:p>
        </p:txBody>
      </p:sp>
      <p:pic>
        <p:nvPicPr>
          <p:cNvPr id="23557" name="Picture 11" descr="Polaris04"/>
          <p:cNvPicPr>
            <a:picLocks noGrp="1" noChangeAspect="1" noChangeArrowheads="1"/>
          </p:cNvPicPr>
          <p:nvPr>
            <p:ph sz="half" idx="2"/>
          </p:nvPr>
        </p:nvPicPr>
        <p:blipFill>
          <a:blip r:embed="rId3" cstate="screen"/>
          <a:srcRect/>
          <a:stretch>
            <a:fillRect/>
          </a:stretch>
        </p:blipFill>
        <p:spPr>
          <a:xfrm>
            <a:off x="2286000" y="3276600"/>
            <a:ext cx="4953000" cy="2886075"/>
          </a:xfrm>
          <a:noFill/>
        </p:spPr>
      </p:pic>
      <p:sp>
        <p:nvSpPr>
          <p:cNvPr id="23558" name="AutoShape 12"/>
          <p:cNvSpPr>
            <a:spLocks noChangeArrowheads="1"/>
          </p:cNvSpPr>
          <p:nvPr/>
        </p:nvSpPr>
        <p:spPr bwMode="auto">
          <a:xfrm rot="3647596">
            <a:off x="4572000" y="5562600"/>
            <a:ext cx="685800" cy="228600"/>
          </a:xfrm>
          <a:prstGeom prst="rightArrow">
            <a:avLst>
              <a:gd name="adj1" fmla="val 50000"/>
              <a:gd name="adj2" fmla="val 75000"/>
            </a:avLst>
          </a:prstGeom>
          <a:solidFill>
            <a:srgbClr val="FF3300"/>
          </a:solidFill>
          <a:ln w="76200">
            <a:solidFill>
              <a:srgbClr val="33CC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oter Placeholder 5"/>
          <p:cNvSpPr>
            <a:spLocks noGrp="1"/>
          </p:cNvSpPr>
          <p:nvPr>
            <p:ph type="ftr" sz="quarter" idx="12"/>
          </p:nvPr>
        </p:nvSpPr>
        <p:spPr>
          <a:noFill/>
        </p:spPr>
        <p:txBody>
          <a:bodyPr/>
          <a:lstStyle/>
          <a:p>
            <a:r>
              <a:rPr lang="en-US"/>
              <a:t>International Association of Snowmobile Administrators</a:t>
            </a:r>
          </a:p>
        </p:txBody>
      </p:sp>
      <p:sp>
        <p:nvSpPr>
          <p:cNvPr id="612354" name="Rectangle 2"/>
          <p:cNvSpPr>
            <a:spLocks noGrp="1" noRot="1" noChangeArrowheads="1"/>
          </p:cNvSpPr>
          <p:nvPr>
            <p:ph type="title"/>
          </p:nvPr>
        </p:nvSpPr>
        <p:spPr>
          <a:xfrm>
            <a:off x="457200" y="274638"/>
            <a:ext cx="8229600" cy="563562"/>
          </a:xfrm>
        </p:spPr>
        <p:txBody>
          <a:bodyPr/>
          <a:lstStyle/>
          <a:p>
            <a:pPr eaLnBrk="1" hangingPunct="1">
              <a:defRPr/>
            </a:pPr>
            <a:r>
              <a:rPr lang="en-US" smtClean="0">
                <a:solidFill>
                  <a:schemeClr val="hlink"/>
                </a:solidFill>
              </a:rPr>
              <a:t>Chapter 4 Quiz</a:t>
            </a:r>
          </a:p>
        </p:txBody>
      </p:sp>
      <p:sp>
        <p:nvSpPr>
          <p:cNvPr id="612355" name="Rectangle 3"/>
          <p:cNvSpPr>
            <a:spLocks noGrp="1" noChangeArrowheads="1"/>
          </p:cNvSpPr>
          <p:nvPr>
            <p:ph type="body" idx="1"/>
          </p:nvPr>
        </p:nvSpPr>
        <p:spPr>
          <a:xfrm>
            <a:off x="457200" y="762000"/>
            <a:ext cx="8229600" cy="5486400"/>
          </a:xfrm>
        </p:spPr>
        <p:txBody>
          <a:bodyPr/>
          <a:lstStyle/>
          <a:p>
            <a:pPr marL="609600" indent="-609600" eaLnBrk="1" hangingPunct="1">
              <a:lnSpc>
                <a:spcPct val="90000"/>
              </a:lnSpc>
              <a:buSzTx/>
              <a:buFont typeface="Wingdings" pitchFamily="2" charset="2"/>
              <a:buAutoNum type="arabicPeriod" startAt="25"/>
              <a:defRPr/>
            </a:pPr>
            <a:r>
              <a:rPr lang="en-US" smtClean="0">
                <a:solidFill>
                  <a:schemeClr val="hlink"/>
                </a:solidFill>
              </a:rPr>
              <a:t>When using a tiller and parts of the trail do not look good, like they were not processed and finished okay, it may indicate: </a:t>
            </a:r>
          </a:p>
          <a:p>
            <a:pPr marL="609600" indent="-609600" eaLnBrk="1" hangingPunct="1">
              <a:lnSpc>
                <a:spcPct val="90000"/>
              </a:lnSpc>
              <a:buFont typeface="Wingdings" pitchFamily="2" charset="2"/>
              <a:buNone/>
              <a:defRPr/>
            </a:pPr>
            <a:r>
              <a:rPr lang="en-US" smtClean="0"/>
              <a:t>	</a:t>
            </a:r>
            <a:r>
              <a:rPr lang="en-US" b="1" smtClean="0"/>
              <a:t>a)</a:t>
            </a:r>
            <a:r>
              <a:rPr lang="en-US" smtClean="0"/>
              <a:t> the tiller depth is set to high</a:t>
            </a:r>
          </a:p>
          <a:p>
            <a:pPr marL="609600" indent="-609600" eaLnBrk="1" hangingPunct="1">
              <a:lnSpc>
                <a:spcPct val="90000"/>
              </a:lnSpc>
              <a:buFont typeface="Wingdings" pitchFamily="2" charset="2"/>
              <a:buNone/>
              <a:defRPr/>
            </a:pPr>
            <a:r>
              <a:rPr lang="en-US" smtClean="0"/>
              <a:t>	</a:t>
            </a:r>
            <a:r>
              <a:rPr lang="en-US" b="1" smtClean="0"/>
              <a:t>b)</a:t>
            </a:r>
            <a:r>
              <a:rPr lang="en-US" smtClean="0"/>
              <a:t> engine speed on the tractor is too slow</a:t>
            </a:r>
          </a:p>
          <a:p>
            <a:pPr marL="609600" indent="-609600" eaLnBrk="1" hangingPunct="1">
              <a:lnSpc>
                <a:spcPct val="90000"/>
              </a:lnSpc>
              <a:buFont typeface="Wingdings" pitchFamily="2" charset="2"/>
              <a:buNone/>
              <a:defRPr/>
            </a:pPr>
            <a:r>
              <a:rPr lang="en-US" smtClean="0"/>
              <a:t>	</a:t>
            </a:r>
            <a:r>
              <a:rPr lang="en-US" b="1" smtClean="0"/>
              <a:t>c) </a:t>
            </a:r>
            <a:r>
              <a:rPr lang="en-US" smtClean="0"/>
              <a:t>the tiller isn’t engaged in the float position</a:t>
            </a:r>
          </a:p>
          <a:p>
            <a:pPr marL="609600" indent="-609600" eaLnBrk="1" hangingPunct="1">
              <a:lnSpc>
                <a:spcPct val="90000"/>
              </a:lnSpc>
              <a:buFont typeface="Wingdings" pitchFamily="2" charset="2"/>
              <a:buNone/>
              <a:defRPr/>
            </a:pPr>
            <a:r>
              <a:rPr lang="en-US" smtClean="0"/>
              <a:t>	</a:t>
            </a:r>
            <a:r>
              <a:rPr lang="en-US" b="1" smtClean="0"/>
              <a:t>d)</a:t>
            </a:r>
            <a:r>
              <a:rPr lang="en-US" smtClean="0"/>
              <a:t> excessive groundspeed with the tractor</a:t>
            </a:r>
          </a:p>
          <a:p>
            <a:pPr marL="609600" indent="-609600" eaLnBrk="1" hangingPunct="1">
              <a:lnSpc>
                <a:spcPct val="90000"/>
              </a:lnSpc>
              <a:buFont typeface="Wingdings" pitchFamily="2" charset="2"/>
              <a:buNone/>
              <a:defRPr/>
            </a:pPr>
            <a:r>
              <a:rPr lang="en-US" smtClean="0"/>
              <a:t>	e</a:t>
            </a:r>
            <a:r>
              <a:rPr lang="en-US" b="1" smtClean="0"/>
              <a:t>)</a:t>
            </a:r>
            <a:r>
              <a:rPr lang="en-US" smtClean="0"/>
              <a:t> the front tractor blade wasn’t used to cut  moguls and create an even surface area on the  trail, so the tiller is “open” over the moguls</a:t>
            </a:r>
          </a:p>
          <a:p>
            <a:pPr marL="609600" indent="-609600" eaLnBrk="1" hangingPunct="1">
              <a:lnSpc>
                <a:spcPct val="90000"/>
              </a:lnSpc>
              <a:buFont typeface="Wingdings" pitchFamily="2" charset="2"/>
              <a:buNone/>
              <a:defRPr/>
            </a:pPr>
            <a:r>
              <a:rPr lang="en-US" smtClean="0"/>
              <a:t>	</a:t>
            </a:r>
            <a:r>
              <a:rPr lang="en-US" b="1" smtClean="0">
                <a:solidFill>
                  <a:schemeClr val="hlink"/>
                </a:solidFill>
              </a:rPr>
              <a:t>f) all of the above</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5"/>
          <p:cNvSpPr>
            <a:spLocks noGrp="1"/>
          </p:cNvSpPr>
          <p:nvPr>
            <p:ph type="ftr" sz="quarter" idx="12"/>
          </p:nvPr>
        </p:nvSpPr>
        <p:spPr>
          <a:noFill/>
        </p:spPr>
        <p:txBody>
          <a:bodyPr/>
          <a:lstStyle/>
          <a:p>
            <a:r>
              <a:rPr lang="en-US"/>
              <a:t>International Association of Snowmobile Administrators</a:t>
            </a:r>
          </a:p>
        </p:txBody>
      </p:sp>
      <p:sp>
        <p:nvSpPr>
          <p:cNvPr id="492546"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492547" name="Rectangle 3"/>
          <p:cNvSpPr>
            <a:spLocks noGrp="1" noChangeArrowheads="1"/>
          </p:cNvSpPr>
          <p:nvPr>
            <p:ph type="body" idx="1"/>
          </p:nvPr>
        </p:nvSpPr>
        <p:spPr>
          <a:xfrm>
            <a:off x="457200" y="1600200"/>
            <a:ext cx="8229600" cy="4800600"/>
          </a:xfrm>
        </p:spPr>
        <p:txBody>
          <a:bodyPr/>
          <a:lstStyle/>
          <a:p>
            <a:pPr marL="609600" indent="-609600" eaLnBrk="1" hangingPunct="1">
              <a:buSzTx/>
              <a:buFont typeface="Wingdings" pitchFamily="2" charset="2"/>
              <a:buAutoNum type="arabicPeriod" startAt="26"/>
              <a:defRPr/>
            </a:pPr>
            <a:r>
              <a:rPr lang="en-US" sz="4000" smtClean="0">
                <a:solidFill>
                  <a:schemeClr val="hlink"/>
                </a:solidFill>
              </a:rPr>
              <a:t>If the tractor is driven too fast while operating a tiller, the tracks will throw snow out to the side and also over the top of the tiller onto the snow surface which has already been prepared.  										</a:t>
            </a:r>
            <a:r>
              <a:rPr lang="en-US" sz="4000" smtClean="0"/>
              <a:t>True or False	</a:t>
            </a:r>
            <a:endParaRPr lang="en-US" sz="3600" smtClean="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5"/>
          <p:cNvSpPr>
            <a:spLocks noGrp="1"/>
          </p:cNvSpPr>
          <p:nvPr>
            <p:ph type="ftr" sz="quarter" idx="12"/>
          </p:nvPr>
        </p:nvSpPr>
        <p:spPr>
          <a:noFill/>
        </p:spPr>
        <p:txBody>
          <a:bodyPr/>
          <a:lstStyle/>
          <a:p>
            <a:r>
              <a:rPr lang="en-US"/>
              <a:t>International Association of Snowmobile Administrators</a:t>
            </a:r>
          </a:p>
        </p:txBody>
      </p:sp>
      <p:sp>
        <p:nvSpPr>
          <p:cNvPr id="61440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4 Quiz</a:t>
            </a:r>
          </a:p>
        </p:txBody>
      </p:sp>
      <p:sp>
        <p:nvSpPr>
          <p:cNvPr id="614403" name="Rectangle 3"/>
          <p:cNvSpPr>
            <a:spLocks noGrp="1" noChangeArrowheads="1"/>
          </p:cNvSpPr>
          <p:nvPr>
            <p:ph type="body" idx="1"/>
          </p:nvPr>
        </p:nvSpPr>
        <p:spPr>
          <a:xfrm>
            <a:off x="457200" y="1600200"/>
            <a:ext cx="8229600" cy="4800600"/>
          </a:xfrm>
        </p:spPr>
        <p:txBody>
          <a:bodyPr/>
          <a:lstStyle/>
          <a:p>
            <a:pPr marL="609600" indent="-609600" eaLnBrk="1" hangingPunct="1">
              <a:buSzTx/>
              <a:buFont typeface="Wingdings" pitchFamily="2" charset="2"/>
              <a:buAutoNum type="arabicPeriod" startAt="26"/>
              <a:defRPr/>
            </a:pPr>
            <a:r>
              <a:rPr lang="en-US" sz="4000" smtClean="0">
                <a:solidFill>
                  <a:schemeClr val="hlink"/>
                </a:solidFill>
              </a:rPr>
              <a:t>If the tractor is driven too fast while operating a tiller, the tracks will throw snow out to the side and also over the top of the tiller onto the snow surface which has already been prepared.  											</a:t>
            </a:r>
            <a:r>
              <a:rPr lang="en-US" sz="4000" b="1" smtClean="0">
                <a:solidFill>
                  <a:schemeClr val="hlink"/>
                </a:solidFill>
              </a:rPr>
              <a:t>True</a:t>
            </a:r>
            <a:r>
              <a:rPr lang="en-US" sz="4000" smtClean="0"/>
              <a:t> 	</a:t>
            </a:r>
            <a:endParaRPr lang="en-US" sz="3600" smtClean="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3"/>
          <p:cNvSpPr>
            <a:spLocks noGrp="1"/>
          </p:cNvSpPr>
          <p:nvPr>
            <p:ph type="ftr" sz="quarter" idx="12"/>
          </p:nvPr>
        </p:nvSpPr>
        <p:spPr>
          <a:noFill/>
        </p:spPr>
        <p:txBody>
          <a:bodyPr/>
          <a:lstStyle/>
          <a:p>
            <a:r>
              <a:rPr lang="en-US"/>
              <a:t>International Association of Snowmobile Administrators</a:t>
            </a:r>
          </a:p>
        </p:txBody>
      </p:sp>
      <p:sp>
        <p:nvSpPr>
          <p:cNvPr id="619522" name="Rectangle 2"/>
          <p:cNvSpPr>
            <a:spLocks noGrp="1" noRot="1" noChangeArrowheads="1"/>
          </p:cNvSpPr>
          <p:nvPr>
            <p:ph type="ctrTitle" idx="4294967295"/>
          </p:nvPr>
        </p:nvSpPr>
        <p:spPr>
          <a:xfrm>
            <a:off x="457200" y="304800"/>
            <a:ext cx="8305800" cy="6096000"/>
          </a:xfrm>
        </p:spPr>
        <p:txBody>
          <a:bodyPr/>
          <a:lstStyle/>
          <a:p>
            <a:pPr eaLnBrk="1" hangingPunct="1">
              <a:defRPr/>
            </a:pPr>
            <a:r>
              <a:rPr lang="en-US" sz="2000" smtClean="0">
                <a:solidFill>
                  <a:schemeClr val="hlink"/>
                </a:solidFill>
                <a:latin typeface="Arial" charset="0"/>
              </a:rPr>
              <a:t>Chapter 4 – Training Program Photo Credits</a:t>
            </a:r>
            <a:r>
              <a:rPr lang="en-US" sz="1800" b="0" i="1" smtClean="0">
                <a:latin typeface="Arial" charset="0"/>
              </a:rPr>
              <a:t> </a:t>
            </a:r>
            <a:r>
              <a:rPr lang="en-US" sz="1800" smtClean="0">
                <a:latin typeface="Arial" charset="0"/>
              </a:rPr>
              <a:t/>
            </a:r>
            <a:br>
              <a:rPr lang="en-US" sz="1800" smtClean="0">
                <a:latin typeface="Arial" charset="0"/>
              </a:rPr>
            </a:br>
            <a:r>
              <a:rPr lang="en-US" sz="1800" smtClean="0">
                <a:latin typeface="Arial" charset="0"/>
              </a:rPr>
              <a:t/>
            </a:r>
            <a:br>
              <a:rPr lang="en-US" sz="1800" smtClean="0">
                <a:latin typeface="Arial" charset="0"/>
              </a:rPr>
            </a:br>
            <a:r>
              <a:rPr lang="en-US" sz="1800" b="0" smtClean="0">
                <a:latin typeface="Arial" charset="0"/>
              </a:rPr>
              <a:t>Don Reed</a:t>
            </a:r>
            <a:br>
              <a:rPr lang="en-US" sz="1800" b="0" smtClean="0">
                <a:latin typeface="Arial" charset="0"/>
              </a:rPr>
            </a:br>
            <a:r>
              <a:rPr lang="en-US" sz="1800" b="0" smtClean="0">
                <a:latin typeface="Arial" charset="0"/>
              </a:rPr>
              <a:t>Jerry Burr</a:t>
            </a:r>
            <a:br>
              <a:rPr lang="en-US" sz="1800" b="0" smtClean="0">
                <a:latin typeface="Arial" charset="0"/>
              </a:rPr>
            </a:br>
            <a:r>
              <a:rPr lang="en-US" sz="1800" b="0" smtClean="0">
                <a:latin typeface="Arial" charset="0"/>
              </a:rPr>
              <a:t>Kim Raap – Trails Work Consulting</a:t>
            </a:r>
            <a:br>
              <a:rPr lang="en-US" sz="1800" b="0" smtClean="0">
                <a:latin typeface="Arial" charset="0"/>
              </a:rPr>
            </a:br>
            <a:r>
              <a:rPr lang="en-US" sz="1800" b="0" smtClean="0">
                <a:latin typeface="Arial" charset="0"/>
              </a:rPr>
              <a:t>Maine Department of Conservation</a:t>
            </a:r>
            <a:br>
              <a:rPr lang="en-US" sz="1800" b="0" smtClean="0">
                <a:latin typeface="Arial" charset="0"/>
              </a:rPr>
            </a:br>
            <a:r>
              <a:rPr lang="en-US" sz="1800" b="0" smtClean="0">
                <a:latin typeface="Arial" charset="0"/>
              </a:rPr>
              <a:t>Pisten Bully</a:t>
            </a:r>
            <a:br>
              <a:rPr lang="en-US" sz="1800" b="0" smtClean="0">
                <a:latin typeface="Arial" charset="0"/>
              </a:rPr>
            </a:br>
            <a:r>
              <a:rPr lang="en-US" sz="1800" b="0" smtClean="0">
                <a:latin typeface="Arial" charset="0"/>
              </a:rPr>
              <a:t>Polaris Industries</a:t>
            </a:r>
            <a:br>
              <a:rPr lang="en-US" sz="1800" b="0" smtClean="0">
                <a:latin typeface="Arial" charset="0"/>
              </a:rPr>
            </a:br>
            <a:r>
              <a:rPr lang="en-US" sz="1800" b="0" smtClean="0">
                <a:latin typeface="Arial" charset="0"/>
              </a:rPr>
              <a:t>Steve Janes – </a:t>
            </a:r>
            <a:r>
              <a:rPr lang="en-US" sz="1800" b="0" i="1" smtClean="0">
                <a:latin typeface="Arial" charset="0"/>
              </a:rPr>
              <a:t>SnoWest </a:t>
            </a:r>
            <a:r>
              <a:rPr lang="en-US" sz="1800" b="0" smtClean="0">
                <a:latin typeface="Arial" charset="0"/>
              </a:rPr>
              <a:t/>
            </a:r>
            <a:br>
              <a:rPr lang="en-US" sz="1800" b="0" smtClean="0">
                <a:latin typeface="Arial" charset="0"/>
              </a:rPr>
            </a:br>
            <a:r>
              <a:rPr lang="en-US" sz="1800" b="0" smtClean="0">
                <a:latin typeface="Arial" charset="0"/>
              </a:rPr>
              <a:t>The Shop Industrial</a:t>
            </a:r>
            <a:br>
              <a:rPr lang="en-US" sz="1800" b="0" smtClean="0">
                <a:latin typeface="Arial" charset="0"/>
              </a:rPr>
            </a:br>
            <a:r>
              <a:rPr lang="en-US" sz="1800" b="0" smtClean="0">
                <a:latin typeface="Arial" charset="0"/>
              </a:rPr>
              <a:t>Wyoming State Trails Program</a:t>
            </a:r>
            <a:br>
              <a:rPr lang="en-US" sz="1800" b="0" smtClean="0">
                <a:latin typeface="Arial" charset="0"/>
              </a:rPr>
            </a:br>
            <a:r>
              <a:rPr lang="en-US" sz="1800" b="0" smtClean="0">
                <a:latin typeface="Arial" charset="0"/>
              </a:rPr>
              <a:t/>
            </a:r>
            <a:br>
              <a:rPr lang="en-US" sz="1800" b="0" smtClean="0">
                <a:latin typeface="Arial" charset="0"/>
              </a:rPr>
            </a:br>
            <a:r>
              <a:rPr lang="en-US" sz="1800" b="0" smtClean="0">
                <a:latin typeface="Arial" charset="0"/>
              </a:rPr>
              <a:t/>
            </a:r>
            <a:br>
              <a:rPr lang="en-US" sz="1800" b="0" smtClean="0">
                <a:latin typeface="Arial" charset="0"/>
              </a:rPr>
            </a:br>
            <a:r>
              <a:rPr lang="en-US" sz="2000" smtClean="0">
                <a:solidFill>
                  <a:schemeClr val="hlink"/>
                </a:solidFill>
                <a:latin typeface="Arial" charset="0"/>
              </a:rPr>
              <a:t>Project Manager</a:t>
            </a:r>
            <a:r>
              <a:rPr lang="en-US" sz="1800" b="0" smtClean="0">
                <a:latin typeface="Arial" charset="0"/>
              </a:rPr>
              <a:t/>
            </a:r>
            <a:br>
              <a:rPr lang="en-US" sz="1800" b="0" smtClean="0">
                <a:latin typeface="Arial" charset="0"/>
              </a:rPr>
            </a:br>
            <a:r>
              <a:rPr lang="en-US" sz="1800" b="0" smtClean="0">
                <a:latin typeface="Arial" charset="0"/>
              </a:rPr>
              <a:t>Kim Raap – Trails Work Consulting</a:t>
            </a:r>
            <a:br>
              <a:rPr lang="en-US" sz="1800" b="0" smtClean="0">
                <a:latin typeface="Arial" charset="0"/>
              </a:rPr>
            </a:br>
            <a:r>
              <a:rPr lang="en-US" sz="1800" b="0" smtClean="0">
                <a:latin typeface="Arial" charset="0"/>
              </a:rPr>
              <a:t>4015 S. Brady Court – Sioux Falls, SD 57103</a:t>
            </a:r>
            <a:br>
              <a:rPr lang="en-US" sz="1800" b="0" smtClean="0">
                <a:latin typeface="Arial" charset="0"/>
              </a:rPr>
            </a:br>
            <a:r>
              <a:rPr lang="en-US" sz="1800" b="0" smtClean="0">
                <a:latin typeface="Arial" charset="0"/>
              </a:rPr>
              <a:t>(605) 371-9799  </a:t>
            </a:r>
            <a:r>
              <a:rPr lang="en-US" sz="1800" b="0" smtClean="0">
                <a:latin typeface="Arial" charset="0"/>
                <a:hlinkClick r:id="rId2"/>
              </a:rPr>
              <a:t>Trailswork@aol.com</a:t>
            </a:r>
            <a:r>
              <a:rPr lang="en-US" sz="1800" b="0" smtClean="0">
                <a:latin typeface="Arial" charset="0"/>
              </a:rPr>
              <a:t> </a:t>
            </a:r>
            <a:r>
              <a:rPr lang="en-US" sz="1800" smtClean="0">
                <a:latin typeface="Arial" charset="0"/>
              </a:rPr>
              <a:t> </a:t>
            </a:r>
            <a:br>
              <a:rPr lang="en-US" sz="1800" smtClean="0">
                <a:latin typeface="Arial" charset="0"/>
              </a:rPr>
            </a:br>
            <a:r>
              <a:rPr lang="en-US" sz="1800" smtClean="0">
                <a:latin typeface="Arial" charset="0"/>
              </a:rPr>
              <a:t/>
            </a:r>
            <a:br>
              <a:rPr lang="en-US" sz="1800" smtClean="0">
                <a:latin typeface="Arial" charset="0"/>
              </a:rPr>
            </a:br>
            <a:r>
              <a:rPr lang="en-US" sz="1800" smtClean="0">
                <a:latin typeface="Arial" charset="0"/>
              </a:rPr>
              <a:t> </a:t>
            </a:r>
            <a:r>
              <a:rPr lang="en-US" sz="1800" b="0" smtClean="0">
                <a:latin typeface="Arial" charset="0"/>
              </a:rPr>
              <a:t>Contact IASA at  </a:t>
            </a:r>
            <a:r>
              <a:rPr lang="en-US" sz="1800" b="0" smtClean="0">
                <a:latin typeface="Arial" charset="0"/>
                <a:hlinkClick r:id="rId3"/>
              </a:rPr>
              <a:t>www.snowiasa.org</a:t>
            </a:r>
            <a:r>
              <a:rPr lang="en-US" sz="1800" smtClean="0"/>
              <a:t> </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oter Placeholder 3"/>
          <p:cNvSpPr>
            <a:spLocks noGrp="1"/>
          </p:cNvSpPr>
          <p:nvPr>
            <p:ph type="ftr" sz="quarter" idx="12"/>
          </p:nvPr>
        </p:nvSpPr>
        <p:spPr>
          <a:noFill/>
        </p:spPr>
        <p:txBody>
          <a:bodyPr/>
          <a:lstStyle/>
          <a:p>
            <a:r>
              <a:rPr lang="en-US"/>
              <a:t>International Association of Snowmobile Administrators</a:t>
            </a:r>
          </a:p>
        </p:txBody>
      </p:sp>
      <p:sp>
        <p:nvSpPr>
          <p:cNvPr id="620546" name="Rectangle 2"/>
          <p:cNvSpPr>
            <a:spLocks noGrp="1" noRot="1" noChangeArrowheads="1"/>
          </p:cNvSpPr>
          <p:nvPr>
            <p:ph type="ctrTitle" idx="4294967295"/>
          </p:nvPr>
        </p:nvSpPr>
        <p:spPr>
          <a:xfrm>
            <a:off x="152400" y="304800"/>
            <a:ext cx="8839200" cy="6019800"/>
          </a:xfrm>
        </p:spPr>
        <p:txBody>
          <a:bodyPr/>
          <a:lstStyle/>
          <a:p>
            <a:pPr eaLnBrk="1" hangingPunct="1">
              <a:defRPr/>
            </a:pPr>
            <a:r>
              <a:rPr lang="en-US" sz="2000" smtClean="0">
                <a:solidFill>
                  <a:schemeClr val="hlink"/>
                </a:solidFill>
                <a:latin typeface="Arial" charset="0"/>
              </a:rPr>
              <a:t>ACKNOWLEDGEMENT &amp; DISCLAIMER</a:t>
            </a:r>
            <a:r>
              <a:rPr lang="en-US" sz="1800" smtClean="0">
                <a:solidFill>
                  <a:schemeClr val="hlink"/>
                </a:solidFill>
                <a:latin typeface="Arial" charset="0"/>
              </a:rPr>
              <a:t/>
            </a:r>
            <a:br>
              <a:rPr lang="en-US" sz="1800" smtClean="0">
                <a:solidFill>
                  <a:schemeClr val="hlink"/>
                </a:solidFill>
                <a:latin typeface="Arial" charset="0"/>
              </a:rPr>
            </a:br>
            <a:r>
              <a:rPr lang="en-US" sz="1000" smtClean="0">
                <a:solidFill>
                  <a:schemeClr val="tx1"/>
                </a:solidFill>
                <a:latin typeface="Arial" charset="0"/>
              </a:rPr>
              <a:t/>
            </a:r>
            <a:br>
              <a:rPr lang="en-US" sz="1000" smtClean="0">
                <a:solidFill>
                  <a:schemeClr val="tx1"/>
                </a:solidFill>
                <a:latin typeface="Arial" charset="0"/>
              </a:rPr>
            </a:br>
            <a:r>
              <a:rPr lang="en-US" sz="1800" b="0" smtClean="0">
                <a:solidFill>
                  <a:schemeClr val="tx1"/>
                </a:solidFill>
                <a:effectLst/>
                <a:latin typeface="Arial" charset="0"/>
              </a:rPr>
              <a:t>This series of Power Point training slides has been produced to accompany Chapters 1 – 6 of </a:t>
            </a:r>
            <a:r>
              <a:rPr lang="en-US" sz="1800" b="0" i="1" smtClean="0">
                <a:solidFill>
                  <a:schemeClr val="hlink"/>
                </a:solidFill>
                <a:effectLst/>
                <a:latin typeface="Arial" charset="0"/>
              </a:rPr>
              <a:t>Guidelines for Snowmobile Trail Groomer Operator Training – A Resource Guide for Trail Grooming Managers and Equipment Operators</a:t>
            </a:r>
            <a:r>
              <a:rPr lang="en-US" sz="1800" b="0" smtClean="0">
                <a:solidFill>
                  <a:schemeClr val="tx1"/>
                </a:solidFill>
                <a:effectLst/>
                <a:latin typeface="Arial" charset="0"/>
              </a:rPr>
              <a:t> which was produced by the International Association of Snowmobile Administrators (IASA) in 2005. This project has been produced by IASA, with financial assistance from the Recreational Trails Program administered by the U.S. Federal Highway Administration (FHWA), to aid local operator training. </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800" b="0" i="1" smtClean="0">
                <a:solidFill>
                  <a:schemeClr val="tx1"/>
                </a:solidFill>
                <a:effectLst/>
                <a:latin typeface="Arial" charset="0"/>
              </a:rPr>
              <a:t>This training program is disseminated under the sponsorship of the Department of Transportation in the interest of information exchange. The United States Government assumes no liability for the contents or use thereof. The contents of this program do not constitute a standard, specification, or regulation.</a:t>
            </a:r>
            <a:r>
              <a:rPr lang="en-US" sz="1800" b="0" smtClean="0">
                <a:solidFill>
                  <a:schemeClr val="tx1"/>
                </a:solidFill>
                <a:effectLst/>
                <a:latin typeface="Arial" charset="0"/>
              </a:rPr>
              <a:t> </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800" b="0" smtClean="0">
                <a:solidFill>
                  <a:schemeClr val="tx1"/>
                </a:solidFill>
                <a:effectLst/>
                <a:latin typeface="Arial" charset="0"/>
              </a:rPr>
              <a:t>Special recognition is given to the many agencies, companies, and individuals whose photos have been used for demonstration purposes in this project. Sponsors of this project do not endorse products or manufacturers. Trade and manufacturer’s names appear in this training program only because they are considered essential to the object of these training slides.</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600" b="0" smtClean="0">
                <a:solidFill>
                  <a:schemeClr val="tx1"/>
                </a:solidFill>
                <a:effectLst/>
                <a:latin typeface="Arial" charset="0"/>
              </a:rPr>
              <a:t>Copyright © 2007 Owned by the International Association of Snowmobile Administrators.</a:t>
            </a:r>
            <a:r>
              <a:rPr lang="en-US" sz="1800" b="0" smtClean="0">
                <a:solidFill>
                  <a:schemeClr val="tx1"/>
                </a:solidFill>
                <a:effectLst/>
                <a:latin typeface="Arial" charset="0"/>
              </a:rPr>
              <a:t> </a:t>
            </a:r>
            <a:br>
              <a:rPr lang="en-US" sz="1800" b="0" smtClean="0">
                <a:solidFill>
                  <a:schemeClr val="tx1"/>
                </a:solidFill>
                <a:effectLst/>
                <a:latin typeface="Arial" charset="0"/>
              </a:rPr>
            </a:br>
            <a:r>
              <a:rPr lang="en-US" sz="1600" b="0" smtClean="0">
                <a:solidFill>
                  <a:schemeClr val="tx1"/>
                </a:solidFill>
                <a:effectLst/>
                <a:latin typeface="Arial" charset="0"/>
              </a:rPr>
              <a:t>All Rights Reserved.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6"/>
          <p:cNvSpPr>
            <a:spLocks noGrp="1"/>
          </p:cNvSpPr>
          <p:nvPr>
            <p:ph type="ftr" sz="quarter" idx="12"/>
          </p:nvPr>
        </p:nvSpPr>
        <p:spPr>
          <a:noFill/>
        </p:spPr>
        <p:txBody>
          <a:bodyPr/>
          <a:lstStyle/>
          <a:p>
            <a:r>
              <a:rPr lang="en-US"/>
              <a:t>International Association of Snowmobile Administrators</a:t>
            </a:r>
          </a:p>
        </p:txBody>
      </p:sp>
      <p:sp>
        <p:nvSpPr>
          <p:cNvPr id="52531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Ideal Groomed Trail Width</a:t>
            </a:r>
          </a:p>
        </p:txBody>
      </p:sp>
      <p:sp>
        <p:nvSpPr>
          <p:cNvPr id="525315" name="Rectangle 3"/>
          <p:cNvSpPr>
            <a:spLocks noGrp="1" noChangeArrowheads="1"/>
          </p:cNvSpPr>
          <p:nvPr>
            <p:ph type="body" sz="half" idx="1"/>
          </p:nvPr>
        </p:nvSpPr>
        <p:spPr>
          <a:xfrm>
            <a:off x="457200" y="1066800"/>
            <a:ext cx="8229600" cy="2362200"/>
          </a:xfrm>
        </p:spPr>
        <p:txBody>
          <a:bodyPr/>
          <a:lstStyle/>
          <a:p>
            <a:pPr eaLnBrk="1" hangingPunct="1">
              <a:lnSpc>
                <a:spcPct val="90000"/>
              </a:lnSpc>
              <a:defRPr/>
            </a:pPr>
            <a:r>
              <a:rPr lang="en-US" smtClean="0"/>
              <a:t>Maintaining a “1½ times the equipment” width can help to build a crown in the </a:t>
            </a:r>
            <a:r>
              <a:rPr lang="en-US" smtClean="0">
                <a:solidFill>
                  <a:srgbClr val="33CC33"/>
                </a:solidFill>
              </a:rPr>
              <a:t>middle of the trail</a:t>
            </a:r>
            <a:r>
              <a:rPr lang="en-US" smtClean="0"/>
              <a:t> since one track of the tractor is always in the center of trail (and churning by the tracks helps to process the snow).</a:t>
            </a:r>
          </a:p>
        </p:txBody>
      </p:sp>
      <p:pic>
        <p:nvPicPr>
          <p:cNvPr id="24581" name="Picture 4" descr="Polaris04"/>
          <p:cNvPicPr>
            <a:picLocks noGrp="1" noChangeAspect="1" noChangeArrowheads="1"/>
          </p:cNvPicPr>
          <p:nvPr>
            <p:ph sz="half" idx="2"/>
          </p:nvPr>
        </p:nvPicPr>
        <p:blipFill>
          <a:blip r:embed="rId3" cstate="screen"/>
          <a:srcRect/>
          <a:stretch>
            <a:fillRect/>
          </a:stretch>
        </p:blipFill>
        <p:spPr>
          <a:xfrm>
            <a:off x="2209800" y="3505200"/>
            <a:ext cx="4724400" cy="2752725"/>
          </a:xfrm>
          <a:noFill/>
        </p:spPr>
      </p:pic>
      <p:sp>
        <p:nvSpPr>
          <p:cNvPr id="24582" name="AutoShape 5"/>
          <p:cNvSpPr>
            <a:spLocks noChangeArrowheads="1"/>
          </p:cNvSpPr>
          <p:nvPr/>
        </p:nvSpPr>
        <p:spPr bwMode="auto">
          <a:xfrm rot="3647596">
            <a:off x="4267200" y="5562600"/>
            <a:ext cx="685800" cy="228600"/>
          </a:xfrm>
          <a:prstGeom prst="rightArrow">
            <a:avLst>
              <a:gd name="adj1" fmla="val 50000"/>
              <a:gd name="adj2" fmla="val 75000"/>
            </a:avLst>
          </a:prstGeom>
          <a:solidFill>
            <a:srgbClr val="FF3300"/>
          </a:solidFill>
          <a:ln w="76200">
            <a:solidFill>
              <a:srgbClr val="33CC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6"/>
          <p:cNvSpPr>
            <a:spLocks noGrp="1"/>
          </p:cNvSpPr>
          <p:nvPr>
            <p:ph type="ftr" sz="quarter" idx="12"/>
          </p:nvPr>
        </p:nvSpPr>
        <p:spPr>
          <a:noFill/>
        </p:spPr>
        <p:txBody>
          <a:bodyPr/>
          <a:lstStyle/>
          <a:p>
            <a:r>
              <a:rPr lang="en-US"/>
              <a:t>International Association of Snowmobile Administrators</a:t>
            </a:r>
          </a:p>
        </p:txBody>
      </p:sp>
      <p:sp>
        <p:nvSpPr>
          <p:cNvPr id="89090"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Grooming Basics:</a:t>
            </a:r>
            <a:r>
              <a:rPr lang="en-US" sz="4000" smtClean="0">
                <a:solidFill>
                  <a:schemeClr val="hlink"/>
                </a:solidFill>
              </a:rPr>
              <a:t/>
            </a:r>
            <a:br>
              <a:rPr lang="en-US" sz="4000" smtClean="0">
                <a:solidFill>
                  <a:schemeClr val="hlink"/>
                </a:solidFill>
              </a:rPr>
            </a:br>
            <a:r>
              <a:rPr lang="en-US" sz="4800" smtClean="0">
                <a:solidFill>
                  <a:srgbClr val="FF3300"/>
                </a:solidFill>
              </a:rPr>
              <a:t>Stay to the Right</a:t>
            </a:r>
          </a:p>
        </p:txBody>
      </p:sp>
      <p:sp>
        <p:nvSpPr>
          <p:cNvPr id="89091" name="Rectangle 3"/>
          <p:cNvSpPr>
            <a:spLocks noGrp="1" noChangeArrowheads="1"/>
          </p:cNvSpPr>
          <p:nvPr>
            <p:ph type="body" sz="half" idx="1"/>
          </p:nvPr>
        </p:nvSpPr>
        <p:spPr>
          <a:xfrm>
            <a:off x="457200" y="1752600"/>
            <a:ext cx="4191000" cy="4648200"/>
          </a:xfrm>
        </p:spPr>
        <p:txBody>
          <a:bodyPr/>
          <a:lstStyle/>
          <a:p>
            <a:pPr eaLnBrk="1" hangingPunct="1">
              <a:defRPr/>
            </a:pPr>
            <a:r>
              <a:rPr lang="en-US" sz="3600" b="1" smtClean="0">
                <a:solidFill>
                  <a:srgbClr val="FF3300"/>
                </a:solidFill>
              </a:rPr>
              <a:t>ALWAYS</a:t>
            </a:r>
            <a:r>
              <a:rPr lang="en-US" sz="3600" b="1" smtClean="0"/>
              <a:t> </a:t>
            </a:r>
            <a:r>
              <a:rPr lang="en-US" sz="3600" smtClean="0"/>
              <a:t>groom on the right side    of the trail. </a:t>
            </a:r>
          </a:p>
          <a:p>
            <a:pPr eaLnBrk="1" hangingPunct="1">
              <a:defRPr/>
            </a:pPr>
            <a:r>
              <a:rPr lang="en-US" sz="3600" smtClean="0"/>
              <a:t>Reverse grooming direction the next pass to widen the trail. </a:t>
            </a:r>
          </a:p>
        </p:txBody>
      </p:sp>
      <p:pic>
        <p:nvPicPr>
          <p:cNvPr id="25605" name="Picture 10" descr="grooming photos 048"/>
          <p:cNvPicPr>
            <a:picLocks noGrp="1" noChangeAspect="1" noChangeArrowheads="1"/>
          </p:cNvPicPr>
          <p:nvPr>
            <p:ph type="clipArt" sz="half" idx="2"/>
          </p:nvPr>
        </p:nvPicPr>
        <p:blipFill>
          <a:blip r:embed="rId3" cstate="screen"/>
          <a:srcRect/>
          <a:stretch>
            <a:fillRect/>
          </a:stretch>
        </p:blipFill>
        <p:spPr>
          <a:xfrm>
            <a:off x="4419600" y="2209800"/>
            <a:ext cx="4572000" cy="3429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6"/>
          <p:cNvSpPr>
            <a:spLocks noGrp="1"/>
          </p:cNvSpPr>
          <p:nvPr>
            <p:ph type="ftr" sz="quarter" idx="12"/>
          </p:nvPr>
        </p:nvSpPr>
        <p:spPr>
          <a:noFill/>
        </p:spPr>
        <p:txBody>
          <a:bodyPr/>
          <a:lstStyle/>
          <a:p>
            <a:r>
              <a:rPr lang="en-US"/>
              <a:t>International Association of Snowmobile Administrators</a:t>
            </a:r>
          </a:p>
        </p:txBody>
      </p:sp>
      <p:sp>
        <p:nvSpPr>
          <p:cNvPr id="93186"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Grooming Basics:</a:t>
            </a:r>
            <a:br>
              <a:rPr lang="en-US" sz="3200" smtClean="0">
                <a:solidFill>
                  <a:schemeClr val="hlink"/>
                </a:solidFill>
              </a:rPr>
            </a:br>
            <a:r>
              <a:rPr lang="en-US" sz="4800" smtClean="0">
                <a:solidFill>
                  <a:srgbClr val="FF3300"/>
                </a:solidFill>
                <a:effectLst/>
              </a:rPr>
              <a:t>Stay to the Right</a:t>
            </a:r>
          </a:p>
        </p:txBody>
      </p:sp>
      <p:sp>
        <p:nvSpPr>
          <p:cNvPr id="93187" name="Rectangle 3"/>
          <p:cNvSpPr>
            <a:spLocks noGrp="1" noChangeArrowheads="1"/>
          </p:cNvSpPr>
          <p:nvPr>
            <p:ph type="body" sz="half" idx="1"/>
          </p:nvPr>
        </p:nvSpPr>
        <p:spPr>
          <a:xfrm>
            <a:off x="457200" y="1676400"/>
            <a:ext cx="4191000" cy="4724400"/>
          </a:xfrm>
        </p:spPr>
        <p:txBody>
          <a:bodyPr/>
          <a:lstStyle/>
          <a:p>
            <a:pPr eaLnBrk="1" hangingPunct="1">
              <a:defRPr/>
            </a:pPr>
            <a:r>
              <a:rPr lang="en-US" sz="3600" b="1" smtClean="0">
                <a:solidFill>
                  <a:srgbClr val="FF3300"/>
                </a:solidFill>
              </a:rPr>
              <a:t>NEVER</a:t>
            </a:r>
            <a:r>
              <a:rPr lang="en-US" sz="4000" b="1" smtClean="0"/>
              <a:t> </a:t>
            </a:r>
            <a:r>
              <a:rPr lang="en-US" sz="3600" smtClean="0"/>
              <a:t>groom against traffic on the left side of the trail.</a:t>
            </a:r>
            <a:r>
              <a:rPr lang="en-US" sz="4000" smtClean="0"/>
              <a:t> </a:t>
            </a:r>
          </a:p>
          <a:p>
            <a:pPr eaLnBrk="1" hangingPunct="1">
              <a:defRPr/>
            </a:pPr>
            <a:r>
              <a:rPr lang="en-US" sz="3600" b="1" smtClean="0">
                <a:solidFill>
                  <a:srgbClr val="FF3300"/>
                </a:solidFill>
              </a:rPr>
              <a:t>NEVER</a:t>
            </a:r>
            <a:r>
              <a:rPr lang="en-US" sz="4000" b="1" smtClean="0"/>
              <a:t> </a:t>
            </a:r>
            <a:r>
              <a:rPr lang="en-US" sz="3600" smtClean="0"/>
              <a:t>groom against traffic on a one-way trail.</a:t>
            </a:r>
          </a:p>
        </p:txBody>
      </p:sp>
      <p:pic>
        <p:nvPicPr>
          <p:cNvPr id="26629" name="Picture 6" descr="grooming photos 044"/>
          <p:cNvPicPr>
            <a:picLocks noGrp="1" noChangeAspect="1" noChangeArrowheads="1"/>
          </p:cNvPicPr>
          <p:nvPr>
            <p:ph sz="half" idx="2"/>
          </p:nvPr>
        </p:nvPicPr>
        <p:blipFill>
          <a:blip r:embed="rId3" cstate="screen"/>
          <a:srcRect/>
          <a:stretch>
            <a:fillRect/>
          </a:stretch>
        </p:blipFill>
        <p:spPr>
          <a:xfrm>
            <a:off x="4724400" y="2133600"/>
            <a:ext cx="4267200" cy="3200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6"/>
          <p:cNvSpPr>
            <a:spLocks noGrp="1"/>
          </p:cNvSpPr>
          <p:nvPr>
            <p:ph type="ftr" sz="quarter" idx="12"/>
          </p:nvPr>
        </p:nvSpPr>
        <p:spPr>
          <a:noFill/>
        </p:spPr>
        <p:txBody>
          <a:bodyPr/>
          <a:lstStyle/>
          <a:p>
            <a:r>
              <a:rPr lang="en-US"/>
              <a:t>International Association of Snowmobile Administrators</a:t>
            </a:r>
          </a:p>
        </p:txBody>
      </p:sp>
      <p:sp>
        <p:nvSpPr>
          <p:cNvPr id="496642"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br>
              <a:rPr lang="en-US" sz="3200" smtClean="0">
                <a:solidFill>
                  <a:schemeClr val="hlink"/>
                </a:solidFill>
              </a:rPr>
            </a:br>
            <a:r>
              <a:rPr lang="en-US" sz="4000" smtClean="0">
                <a:solidFill>
                  <a:schemeClr val="hlink"/>
                </a:solidFill>
              </a:rPr>
              <a:t> </a:t>
            </a:r>
            <a:r>
              <a:rPr lang="en-US" smtClean="0">
                <a:solidFill>
                  <a:schemeClr val="hlink"/>
                </a:solidFill>
              </a:rPr>
              <a:t>Constantly Watch Behind</a:t>
            </a:r>
          </a:p>
        </p:txBody>
      </p:sp>
      <p:sp>
        <p:nvSpPr>
          <p:cNvPr id="496643" name="Rectangle 3"/>
          <p:cNvSpPr>
            <a:spLocks noGrp="1" noChangeArrowheads="1"/>
          </p:cNvSpPr>
          <p:nvPr>
            <p:ph type="body" sz="half" idx="1"/>
          </p:nvPr>
        </p:nvSpPr>
        <p:spPr>
          <a:xfrm>
            <a:off x="457200" y="1600200"/>
            <a:ext cx="4191000" cy="4724400"/>
          </a:xfrm>
        </p:spPr>
        <p:txBody>
          <a:bodyPr/>
          <a:lstStyle/>
          <a:p>
            <a:pPr eaLnBrk="1" hangingPunct="1">
              <a:defRPr/>
            </a:pPr>
            <a:r>
              <a:rPr lang="en-US" smtClean="0"/>
              <a:t>Pay attention to what’s in the rearview mirrors even though it may be difficult to see in the dark or through snow dust; this may mean spending up to 75% of your time monitoring the product behind.</a:t>
            </a:r>
          </a:p>
        </p:txBody>
      </p:sp>
      <p:pic>
        <p:nvPicPr>
          <p:cNvPr id="27653" name="Picture 6" descr="rear view"/>
          <p:cNvPicPr>
            <a:picLocks noGrp="1" noChangeAspect="1" noChangeArrowheads="1"/>
          </p:cNvPicPr>
          <p:nvPr>
            <p:ph sz="half" idx="2"/>
          </p:nvPr>
        </p:nvPicPr>
        <p:blipFill>
          <a:blip r:embed="rId3" cstate="screen"/>
          <a:srcRect/>
          <a:stretch>
            <a:fillRect/>
          </a:stretch>
        </p:blipFill>
        <p:spPr>
          <a:xfrm>
            <a:off x="4876800" y="1676400"/>
            <a:ext cx="4017963" cy="4525963"/>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6"/>
          <p:cNvSpPr>
            <a:spLocks noGrp="1"/>
          </p:cNvSpPr>
          <p:nvPr>
            <p:ph type="ftr" sz="quarter" idx="12"/>
          </p:nvPr>
        </p:nvSpPr>
        <p:spPr>
          <a:noFill/>
        </p:spPr>
        <p:txBody>
          <a:bodyPr/>
          <a:lstStyle/>
          <a:p>
            <a:r>
              <a:rPr lang="en-US"/>
              <a:t>International Association of Snowmobile Administrators</a:t>
            </a:r>
          </a:p>
        </p:txBody>
      </p:sp>
      <p:sp>
        <p:nvSpPr>
          <p:cNvPr id="100354"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br>
              <a:rPr lang="en-US" sz="3200" smtClean="0">
                <a:solidFill>
                  <a:schemeClr val="hlink"/>
                </a:solidFill>
              </a:rPr>
            </a:br>
            <a:r>
              <a:rPr lang="en-US" sz="4000" smtClean="0">
                <a:solidFill>
                  <a:schemeClr val="hlink"/>
                </a:solidFill>
              </a:rPr>
              <a:t> </a:t>
            </a:r>
            <a:r>
              <a:rPr lang="en-US" smtClean="0">
                <a:solidFill>
                  <a:schemeClr val="hlink"/>
                </a:solidFill>
              </a:rPr>
              <a:t>Constantly Watch Behind</a:t>
            </a:r>
          </a:p>
        </p:txBody>
      </p:sp>
      <p:sp>
        <p:nvSpPr>
          <p:cNvPr id="100355" name="Rectangle 3"/>
          <p:cNvSpPr>
            <a:spLocks noGrp="1" noChangeArrowheads="1"/>
          </p:cNvSpPr>
          <p:nvPr>
            <p:ph type="body" sz="half" idx="1"/>
          </p:nvPr>
        </p:nvSpPr>
        <p:spPr/>
        <p:txBody>
          <a:bodyPr/>
          <a:lstStyle/>
          <a:p>
            <a:pPr eaLnBrk="1" hangingPunct="1">
              <a:defRPr/>
            </a:pPr>
            <a:r>
              <a:rPr lang="en-US" sz="3600" smtClean="0"/>
              <a:t>Periodically get out and walk back to check the finished trail behind.</a:t>
            </a:r>
          </a:p>
          <a:p>
            <a:pPr eaLnBrk="1" hangingPunct="1">
              <a:defRPr/>
            </a:pPr>
            <a:r>
              <a:rPr lang="en-US" sz="3600" smtClean="0"/>
              <a:t>Use “boot test” to evaluate the finished product.</a:t>
            </a:r>
          </a:p>
        </p:txBody>
      </p:sp>
      <p:pic>
        <p:nvPicPr>
          <p:cNvPr id="28677" name="Picture 6" descr="HPIM1217"/>
          <p:cNvPicPr>
            <a:picLocks noGrp="1" noChangeAspect="1" noChangeArrowheads="1"/>
          </p:cNvPicPr>
          <p:nvPr>
            <p:ph sz="half" idx="2"/>
          </p:nvPr>
        </p:nvPicPr>
        <p:blipFill>
          <a:blip r:embed="rId3" cstate="screen"/>
          <a:srcRect/>
          <a:stretch>
            <a:fillRect/>
          </a:stretch>
        </p:blipFill>
        <p:spPr>
          <a:xfrm>
            <a:off x="5105400" y="1600200"/>
            <a:ext cx="3421063" cy="4572000"/>
          </a:xfrm>
          <a:noFill/>
          <a:ln>
            <a:solidFill>
              <a:srgbClr val="000000"/>
            </a:solidFill>
          </a:ln>
        </p:spPr>
      </p:pic>
      <p:sp>
        <p:nvSpPr>
          <p:cNvPr id="28678" name="WordArt 7"/>
          <p:cNvSpPr>
            <a:spLocks noChangeArrowheads="1" noChangeShapeType="1" noTextEdit="1"/>
          </p:cNvSpPr>
          <p:nvPr/>
        </p:nvSpPr>
        <p:spPr bwMode="auto">
          <a:xfrm>
            <a:off x="3352800" y="5334000"/>
            <a:ext cx="5162550" cy="965200"/>
          </a:xfrm>
          <a:prstGeom prst="rect">
            <a:avLst/>
          </a:prstGeom>
        </p:spPr>
        <p:txBody>
          <a:bodyPr wrap="none" fromWordArt="1">
            <a:prstTxWarp prst="textSlantUp">
              <a:avLst>
                <a:gd name="adj" fmla="val 55556"/>
              </a:avLst>
            </a:prstTxWarp>
          </a:bodyPr>
          <a:lstStyle/>
          <a:p>
            <a:pPr algn="ctr"/>
            <a:r>
              <a:rPr lang="en-US" sz="2400" kern="10">
                <a:ln w="9525">
                  <a:solidFill>
                    <a:srgbClr val="000000"/>
                  </a:solidFill>
                  <a:round/>
                  <a:headEnd/>
                  <a:tailEnd/>
                </a:ln>
                <a:solidFill>
                  <a:schemeClr val="hlink"/>
                </a:solidFill>
                <a:latin typeface="Arial Black"/>
              </a:rPr>
              <a:t>Soft trail with poor compaction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5"/>
          <p:cNvSpPr>
            <a:spLocks noGrp="1"/>
          </p:cNvSpPr>
          <p:nvPr>
            <p:ph type="ftr" sz="quarter" idx="12"/>
          </p:nvPr>
        </p:nvSpPr>
        <p:spPr>
          <a:noFill/>
        </p:spPr>
        <p:txBody>
          <a:bodyPr/>
          <a:lstStyle/>
          <a:p>
            <a:r>
              <a:rPr lang="en-US"/>
              <a:t>International Association of Snowmobile Administrators</a:t>
            </a:r>
          </a:p>
        </p:txBody>
      </p:sp>
      <p:sp>
        <p:nvSpPr>
          <p:cNvPr id="102402"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“Boot Test”</a:t>
            </a:r>
          </a:p>
        </p:txBody>
      </p:sp>
      <p:sp>
        <p:nvSpPr>
          <p:cNvPr id="102403" name="Rectangle 3"/>
          <p:cNvSpPr>
            <a:spLocks noGrp="1" noChangeArrowheads="1"/>
          </p:cNvSpPr>
          <p:nvPr>
            <p:ph type="body" idx="1"/>
          </p:nvPr>
        </p:nvSpPr>
        <p:spPr>
          <a:xfrm>
            <a:off x="457200" y="1219200"/>
            <a:ext cx="8229600" cy="4906963"/>
          </a:xfrm>
        </p:spPr>
        <p:txBody>
          <a:bodyPr/>
          <a:lstStyle/>
          <a:p>
            <a:pPr eaLnBrk="1" hangingPunct="1">
              <a:lnSpc>
                <a:spcPct val="90000"/>
              </a:lnSpc>
              <a:defRPr/>
            </a:pPr>
            <a:r>
              <a:rPr lang="en-US" sz="3600" smtClean="0"/>
              <a:t>When boots make a deep imprint: snow is </a:t>
            </a:r>
            <a:r>
              <a:rPr lang="en-US" sz="3600" b="1" smtClean="0">
                <a:solidFill>
                  <a:schemeClr val="hlink"/>
                </a:solidFill>
              </a:rPr>
              <a:t>SOFT </a:t>
            </a:r>
            <a:r>
              <a:rPr lang="en-US" sz="3600" smtClean="0"/>
              <a:t>and compaction is poor. Check implement settings and make adjustments. If this doesn’t help, perhaps you should not be grooming until conditions improve.</a:t>
            </a:r>
            <a:endParaRPr lang="en-US" sz="3600" b="1" smtClean="0">
              <a:solidFill>
                <a:schemeClr val="hlink"/>
              </a:solidFill>
            </a:endParaRPr>
          </a:p>
          <a:p>
            <a:pPr eaLnBrk="1" hangingPunct="1">
              <a:lnSpc>
                <a:spcPct val="90000"/>
              </a:lnSpc>
              <a:defRPr/>
            </a:pPr>
            <a:r>
              <a:rPr lang="en-US" sz="3600" smtClean="0"/>
              <a:t>A light imprint indicates </a:t>
            </a:r>
            <a:r>
              <a:rPr lang="en-US" sz="3600" b="1" smtClean="0">
                <a:solidFill>
                  <a:schemeClr val="hlink"/>
                </a:solidFill>
              </a:rPr>
              <a:t>MEDIUM</a:t>
            </a:r>
            <a:r>
              <a:rPr lang="en-US" sz="3600" smtClean="0"/>
              <a:t> strength snow and medium compaction.</a:t>
            </a:r>
          </a:p>
          <a:p>
            <a:pPr eaLnBrk="1" hangingPunct="1">
              <a:lnSpc>
                <a:spcPct val="90000"/>
              </a:lnSpc>
              <a:defRPr/>
            </a:pPr>
            <a:r>
              <a:rPr lang="en-US" sz="3600" smtClean="0"/>
              <a:t>If it is difficult to imprint snow: snow is </a:t>
            </a:r>
            <a:r>
              <a:rPr lang="en-US" sz="3600" b="1" smtClean="0">
                <a:solidFill>
                  <a:schemeClr val="hlink"/>
                </a:solidFill>
              </a:rPr>
              <a:t>HARD</a:t>
            </a:r>
            <a:r>
              <a:rPr lang="en-US" sz="3600" smtClean="0"/>
              <a:t> and grooming is working well.</a:t>
            </a:r>
            <a:r>
              <a:rPr lang="en-US" sz="400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5"/>
          <p:cNvSpPr>
            <a:spLocks noGrp="1"/>
          </p:cNvSpPr>
          <p:nvPr>
            <p:ph type="ftr" sz="quarter" idx="12"/>
          </p:nvPr>
        </p:nvSpPr>
        <p:spPr>
          <a:noFill/>
        </p:spPr>
        <p:txBody>
          <a:bodyPr/>
          <a:lstStyle/>
          <a:p>
            <a:r>
              <a:rPr lang="en-US"/>
              <a:t>International Association of Snowmobile Administrators</a:t>
            </a:r>
          </a:p>
        </p:txBody>
      </p:sp>
      <p:sp>
        <p:nvSpPr>
          <p:cNvPr id="104450"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“Ski Test”</a:t>
            </a:r>
          </a:p>
        </p:txBody>
      </p:sp>
      <p:sp>
        <p:nvSpPr>
          <p:cNvPr id="104451" name="Rectangle 3"/>
          <p:cNvSpPr>
            <a:spLocks noGrp="1" noChangeArrowheads="1"/>
          </p:cNvSpPr>
          <p:nvPr>
            <p:ph type="body" idx="1"/>
          </p:nvPr>
        </p:nvSpPr>
        <p:spPr>
          <a:xfrm>
            <a:off x="228600" y="1143000"/>
            <a:ext cx="8763000" cy="5181600"/>
          </a:xfrm>
        </p:spPr>
        <p:txBody>
          <a:bodyPr/>
          <a:lstStyle/>
          <a:p>
            <a:pPr eaLnBrk="1" hangingPunct="1">
              <a:buFont typeface="Wingdings" pitchFamily="2" charset="2"/>
              <a:buNone/>
              <a:defRPr/>
            </a:pPr>
            <a:r>
              <a:rPr lang="en-US" sz="4000" smtClean="0"/>
              <a:t>   </a:t>
            </a:r>
            <a:r>
              <a:rPr lang="en-US" sz="3600" smtClean="0"/>
              <a:t>Another simple way for the operator to get a general indication of snow strength on the trail, from inside the cab, is to watch ski imprints from the last snowmobile traveling on the trail:</a:t>
            </a:r>
          </a:p>
          <a:p>
            <a:pPr eaLnBrk="1" hangingPunct="1">
              <a:defRPr/>
            </a:pPr>
            <a:r>
              <a:rPr lang="en-US" sz="3600" smtClean="0"/>
              <a:t>If body of ski is sinking in: </a:t>
            </a:r>
            <a:r>
              <a:rPr lang="en-US" sz="3600" b="1" smtClean="0">
                <a:solidFill>
                  <a:schemeClr val="hlink"/>
                </a:solidFill>
              </a:rPr>
              <a:t>SOFT</a:t>
            </a:r>
            <a:r>
              <a:rPr lang="en-US" sz="3600" b="1" smtClean="0"/>
              <a:t> </a:t>
            </a:r>
            <a:r>
              <a:rPr lang="en-US" sz="3600" smtClean="0"/>
              <a:t>snow. Check implement settings and conditions.</a:t>
            </a:r>
            <a:endParaRPr lang="en-US" sz="3600" smtClean="0">
              <a:solidFill>
                <a:schemeClr val="hlink"/>
              </a:solidFill>
            </a:endParaRPr>
          </a:p>
          <a:p>
            <a:pPr eaLnBrk="1" hangingPunct="1">
              <a:defRPr/>
            </a:pPr>
            <a:r>
              <a:rPr lang="en-US" sz="3600" smtClean="0"/>
              <a:t>If skag is riding on the surface: </a:t>
            </a:r>
            <a:r>
              <a:rPr lang="en-US" sz="3600" b="1" smtClean="0">
                <a:solidFill>
                  <a:schemeClr val="hlink"/>
                </a:solidFill>
              </a:rPr>
              <a:t>HARD</a:t>
            </a:r>
            <a:r>
              <a:rPr lang="en-US" sz="3600" smtClean="0"/>
              <a:t> snow.</a:t>
            </a:r>
            <a:endParaRPr lang="en-US" sz="3600" b="1" smtClean="0">
              <a:solidFill>
                <a:schemeClr val="hlin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6"/>
          <p:cNvSpPr>
            <a:spLocks noGrp="1"/>
          </p:cNvSpPr>
          <p:nvPr>
            <p:ph type="ftr" sz="quarter" idx="12"/>
          </p:nvPr>
        </p:nvSpPr>
        <p:spPr>
          <a:noFill/>
        </p:spPr>
        <p:txBody>
          <a:bodyPr/>
          <a:lstStyle/>
          <a:p>
            <a:r>
              <a:rPr lang="en-US"/>
              <a:t>International Association of Snowmobile Administrators</a:t>
            </a:r>
          </a:p>
        </p:txBody>
      </p:sp>
      <p:sp>
        <p:nvSpPr>
          <p:cNvPr id="107522" name="Rectangle 2"/>
          <p:cNvSpPr>
            <a:spLocks noGrp="1" noRot="1" noChangeArrowheads="1"/>
          </p:cNvSpPr>
          <p:nvPr>
            <p:ph type="title"/>
          </p:nvPr>
        </p:nvSpPr>
        <p:spPr>
          <a:xfrm>
            <a:off x="304800" y="274638"/>
            <a:ext cx="8534400" cy="1020762"/>
          </a:xfrm>
        </p:spPr>
        <p:txBody>
          <a:bodyPr/>
          <a:lstStyle/>
          <a:p>
            <a:pPr eaLnBrk="1" hangingPunct="1">
              <a:defRPr/>
            </a:pPr>
            <a:r>
              <a:rPr lang="en-US" sz="3200" smtClean="0">
                <a:solidFill>
                  <a:schemeClr val="hlink"/>
                </a:solidFill>
              </a:rPr>
              <a:t>Grooming Basics:</a:t>
            </a:r>
            <a:br>
              <a:rPr lang="en-US" sz="3200" smtClean="0">
                <a:solidFill>
                  <a:schemeClr val="hlink"/>
                </a:solidFill>
              </a:rPr>
            </a:br>
            <a:r>
              <a:rPr lang="en-US" sz="4000" smtClean="0">
                <a:solidFill>
                  <a:schemeClr val="hlink"/>
                </a:solidFill>
              </a:rPr>
              <a:t> Know the Trail and Anticipate Needs</a:t>
            </a:r>
          </a:p>
        </p:txBody>
      </p:sp>
      <p:sp>
        <p:nvSpPr>
          <p:cNvPr id="107523" name="Rectangle 3"/>
          <p:cNvSpPr>
            <a:spLocks noGrp="1" noChangeArrowheads="1"/>
          </p:cNvSpPr>
          <p:nvPr>
            <p:ph type="body" sz="half" idx="1"/>
          </p:nvPr>
        </p:nvSpPr>
        <p:spPr>
          <a:xfrm>
            <a:off x="228600" y="1295400"/>
            <a:ext cx="4267200" cy="5029200"/>
          </a:xfrm>
        </p:spPr>
        <p:txBody>
          <a:bodyPr/>
          <a:lstStyle/>
          <a:p>
            <a:pPr eaLnBrk="1" hangingPunct="1">
              <a:lnSpc>
                <a:spcPct val="90000"/>
              </a:lnSpc>
              <a:defRPr/>
            </a:pPr>
            <a:r>
              <a:rPr lang="en-US" sz="3600" smtClean="0"/>
              <a:t>You often need snow for: crown of hills,  approaches, creek crossings, bottom of curves, and bare/ sunny/ windswept areas.    </a:t>
            </a:r>
            <a:r>
              <a:rPr lang="en-US" sz="3600" b="1" smtClean="0">
                <a:solidFill>
                  <a:schemeClr val="hlink"/>
                </a:solidFill>
              </a:rPr>
              <a:t>If you don’t carry  it with, you won’t have it to use.</a:t>
            </a:r>
            <a:endParaRPr lang="en-US" sz="4000" b="1" smtClean="0">
              <a:solidFill>
                <a:schemeClr val="hlink"/>
              </a:solidFill>
            </a:endParaRPr>
          </a:p>
        </p:txBody>
      </p:sp>
      <p:pic>
        <p:nvPicPr>
          <p:cNvPr id="31749" name="Picture 6" descr="HPIM1177"/>
          <p:cNvPicPr>
            <a:picLocks noGrp="1" noChangeAspect="1" noChangeArrowheads="1"/>
          </p:cNvPicPr>
          <p:nvPr>
            <p:ph sz="half" idx="2"/>
          </p:nvPr>
        </p:nvPicPr>
        <p:blipFill>
          <a:blip r:embed="rId3" cstate="screen"/>
          <a:srcRect/>
          <a:stretch>
            <a:fillRect/>
          </a:stretch>
        </p:blipFill>
        <p:spPr>
          <a:xfrm>
            <a:off x="4419600" y="2228850"/>
            <a:ext cx="4572000" cy="3422650"/>
          </a:xfrm>
          <a:noFill/>
          <a:ln>
            <a:solidFill>
              <a:srgbClr val="00000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5"/>
          <p:cNvSpPr>
            <a:spLocks noGrp="1"/>
          </p:cNvSpPr>
          <p:nvPr>
            <p:ph type="ftr" sz="quarter" idx="12"/>
          </p:nvPr>
        </p:nvSpPr>
        <p:spPr>
          <a:noFill/>
        </p:spPr>
        <p:txBody>
          <a:bodyPr/>
          <a:lstStyle/>
          <a:p>
            <a:r>
              <a:rPr lang="en-US"/>
              <a:t>International Association of Snowmobile Administrators</a:t>
            </a:r>
          </a:p>
        </p:txBody>
      </p:sp>
      <p:sp>
        <p:nvSpPr>
          <p:cNvPr id="2052" name="Rectangle 4"/>
          <p:cNvSpPr>
            <a:spLocks noGrp="1" noRot="1" noChangeArrowheads="1"/>
          </p:cNvSpPr>
          <p:nvPr>
            <p:ph type="title"/>
          </p:nvPr>
        </p:nvSpPr>
        <p:spPr>
          <a:xfrm>
            <a:off x="457200" y="274638"/>
            <a:ext cx="8229600" cy="1477962"/>
          </a:xfrm>
        </p:spPr>
        <p:txBody>
          <a:bodyPr/>
          <a:lstStyle/>
          <a:p>
            <a:pPr eaLnBrk="1" hangingPunct="1">
              <a:defRPr/>
            </a:pPr>
            <a:r>
              <a:rPr lang="en-US" smtClean="0">
                <a:solidFill>
                  <a:schemeClr val="hlink"/>
                </a:solidFill>
              </a:rPr>
              <a:t>How much snow is required to start grooming operations?</a:t>
            </a:r>
            <a:r>
              <a:rPr lang="en-US" smtClean="0"/>
              <a:t> </a:t>
            </a:r>
          </a:p>
        </p:txBody>
      </p:sp>
      <p:sp>
        <p:nvSpPr>
          <p:cNvPr id="2053" name="Rectangle 5"/>
          <p:cNvSpPr>
            <a:spLocks noGrp="1" noChangeArrowheads="1"/>
          </p:cNvSpPr>
          <p:nvPr>
            <p:ph type="body" idx="1"/>
          </p:nvPr>
        </p:nvSpPr>
        <p:spPr>
          <a:xfrm>
            <a:off x="457200" y="1828800"/>
            <a:ext cx="8229600" cy="4297363"/>
          </a:xfrm>
        </p:spPr>
        <p:txBody>
          <a:bodyPr/>
          <a:lstStyle/>
          <a:p>
            <a:pPr algn="ctr" eaLnBrk="1" hangingPunct="1">
              <a:buFont typeface="Wingdings" pitchFamily="2" charset="2"/>
              <a:buNone/>
              <a:defRPr/>
            </a:pPr>
            <a:r>
              <a:rPr lang="en-US" sz="4000" b="1" smtClean="0">
                <a:solidFill>
                  <a:srgbClr val="33CC33"/>
                </a:solidFill>
              </a:rPr>
              <a:t>It varies by area and is affected by terrain and type of snow:</a:t>
            </a:r>
          </a:p>
          <a:p>
            <a:pPr eaLnBrk="1" hangingPunct="1">
              <a:defRPr/>
            </a:pPr>
            <a:r>
              <a:rPr lang="en-US" sz="3600" smtClean="0"/>
              <a:t>Generally, at least 8 to 12 inches (20 to 30  cm) of wet snow on smooth terrain like a road is enough to start grooming operations.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6"/>
          <p:cNvSpPr>
            <a:spLocks noGrp="1"/>
          </p:cNvSpPr>
          <p:nvPr>
            <p:ph type="ftr" sz="quarter" idx="12"/>
          </p:nvPr>
        </p:nvSpPr>
        <p:spPr>
          <a:noFill/>
        </p:spPr>
        <p:txBody>
          <a:bodyPr/>
          <a:lstStyle/>
          <a:p>
            <a:r>
              <a:rPr lang="en-US"/>
              <a:t>International Association of Snowmobile Administrators</a:t>
            </a:r>
          </a:p>
        </p:txBody>
      </p:sp>
      <p:sp>
        <p:nvSpPr>
          <p:cNvPr id="114690" name="Rectangle 2"/>
          <p:cNvSpPr>
            <a:spLocks noGrp="1" noRot="1" noChangeArrowheads="1"/>
          </p:cNvSpPr>
          <p:nvPr>
            <p:ph type="title"/>
          </p:nvPr>
        </p:nvSpPr>
        <p:spPr>
          <a:xfrm>
            <a:off x="304800" y="274638"/>
            <a:ext cx="8534400" cy="639762"/>
          </a:xfrm>
        </p:spPr>
        <p:txBody>
          <a:bodyPr/>
          <a:lstStyle/>
          <a:p>
            <a:pPr eaLnBrk="1" hangingPunct="1">
              <a:defRPr/>
            </a:pPr>
            <a:r>
              <a:rPr lang="en-US" sz="4000" smtClean="0">
                <a:solidFill>
                  <a:schemeClr val="hlink"/>
                </a:solidFill>
              </a:rPr>
              <a:t> Know the Trail and Anticipate Needs</a:t>
            </a:r>
          </a:p>
        </p:txBody>
      </p:sp>
      <p:sp>
        <p:nvSpPr>
          <p:cNvPr id="114691" name="Rectangle 3"/>
          <p:cNvSpPr>
            <a:spLocks noGrp="1" noChangeArrowheads="1"/>
          </p:cNvSpPr>
          <p:nvPr>
            <p:ph type="body" sz="half" idx="1"/>
          </p:nvPr>
        </p:nvSpPr>
        <p:spPr>
          <a:xfrm>
            <a:off x="457200" y="1371600"/>
            <a:ext cx="3733800" cy="5029200"/>
          </a:xfrm>
        </p:spPr>
        <p:txBody>
          <a:bodyPr/>
          <a:lstStyle/>
          <a:p>
            <a:pPr eaLnBrk="1" hangingPunct="1">
              <a:lnSpc>
                <a:spcPct val="90000"/>
              </a:lnSpc>
              <a:defRPr/>
            </a:pPr>
            <a:r>
              <a:rPr lang="en-US" sz="3600" smtClean="0"/>
              <a:t>When going thru a dip, swale, or ditch that the drag spans – anticipate a need to lower the drag’s blades before you get there to gather snow.</a:t>
            </a:r>
          </a:p>
        </p:txBody>
      </p:sp>
      <p:pic>
        <p:nvPicPr>
          <p:cNvPr id="32773" name="Picture 6" descr="tank trap"/>
          <p:cNvPicPr>
            <a:picLocks noGrp="1" noChangeAspect="1" noChangeArrowheads="1"/>
          </p:cNvPicPr>
          <p:nvPr>
            <p:ph sz="half" idx="2"/>
          </p:nvPr>
        </p:nvPicPr>
        <p:blipFill>
          <a:blip r:embed="rId3" cstate="screen"/>
          <a:srcRect/>
          <a:stretch>
            <a:fillRect/>
          </a:stretch>
        </p:blipFill>
        <p:spPr>
          <a:xfrm>
            <a:off x="4114800" y="2209800"/>
            <a:ext cx="4800600" cy="321945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6"/>
          <p:cNvSpPr>
            <a:spLocks noGrp="1"/>
          </p:cNvSpPr>
          <p:nvPr>
            <p:ph type="ftr" sz="quarter" idx="12"/>
          </p:nvPr>
        </p:nvSpPr>
        <p:spPr>
          <a:noFill/>
        </p:spPr>
        <p:txBody>
          <a:bodyPr/>
          <a:lstStyle/>
          <a:p>
            <a:r>
              <a:rPr lang="en-US"/>
              <a:t>International Association of Snowmobile Administrators</a:t>
            </a:r>
          </a:p>
        </p:txBody>
      </p:sp>
      <p:sp>
        <p:nvSpPr>
          <p:cNvPr id="121858" name="Rectangle 2"/>
          <p:cNvSpPr>
            <a:spLocks noGrp="1" noRot="1" noChangeArrowheads="1"/>
          </p:cNvSpPr>
          <p:nvPr>
            <p:ph type="title"/>
          </p:nvPr>
        </p:nvSpPr>
        <p:spPr>
          <a:xfrm>
            <a:off x="304800" y="274638"/>
            <a:ext cx="8534400" cy="563562"/>
          </a:xfrm>
        </p:spPr>
        <p:txBody>
          <a:bodyPr/>
          <a:lstStyle/>
          <a:p>
            <a:pPr eaLnBrk="1" hangingPunct="1">
              <a:defRPr/>
            </a:pPr>
            <a:r>
              <a:rPr lang="en-US" sz="4000" smtClean="0">
                <a:solidFill>
                  <a:schemeClr val="hlink"/>
                </a:solidFill>
              </a:rPr>
              <a:t> Know the Trail and Anticipate Needs</a:t>
            </a:r>
          </a:p>
        </p:txBody>
      </p:sp>
      <p:sp>
        <p:nvSpPr>
          <p:cNvPr id="121859" name="Rectangle 3"/>
          <p:cNvSpPr>
            <a:spLocks noGrp="1" noChangeArrowheads="1"/>
          </p:cNvSpPr>
          <p:nvPr>
            <p:ph type="body" sz="half" idx="1"/>
          </p:nvPr>
        </p:nvSpPr>
        <p:spPr>
          <a:xfrm>
            <a:off x="457200" y="990600"/>
            <a:ext cx="4038600" cy="5181600"/>
          </a:xfrm>
        </p:spPr>
        <p:txBody>
          <a:bodyPr/>
          <a:lstStyle/>
          <a:p>
            <a:pPr eaLnBrk="1" hangingPunct="1">
              <a:lnSpc>
                <a:spcPct val="90000"/>
              </a:lnSpc>
              <a:defRPr/>
            </a:pPr>
            <a:r>
              <a:rPr lang="en-US" sz="3600" smtClean="0"/>
              <a:t>When approaching a heavily drifted or deep snow area, a steep hill, a road crossing, or a switchback – anticipate a need  to raise blades in advance to avoid spinout or stuck.</a:t>
            </a:r>
          </a:p>
        </p:txBody>
      </p:sp>
      <p:pic>
        <p:nvPicPr>
          <p:cNvPr id="33797" name="Picture 6" descr="wind drifts"/>
          <p:cNvPicPr>
            <a:picLocks noGrp="1" noChangeAspect="1" noChangeArrowheads="1"/>
          </p:cNvPicPr>
          <p:nvPr>
            <p:ph sz="half" idx="2"/>
          </p:nvPr>
        </p:nvPicPr>
        <p:blipFill>
          <a:blip r:embed="rId3" cstate="screen"/>
          <a:srcRect/>
          <a:stretch>
            <a:fillRect/>
          </a:stretch>
        </p:blipFill>
        <p:spPr>
          <a:xfrm>
            <a:off x="4343400" y="2438400"/>
            <a:ext cx="4572000" cy="3068638"/>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6"/>
          <p:cNvSpPr>
            <a:spLocks noGrp="1"/>
          </p:cNvSpPr>
          <p:nvPr>
            <p:ph type="ftr" sz="quarter" idx="12"/>
          </p:nvPr>
        </p:nvSpPr>
        <p:spPr>
          <a:noFill/>
        </p:spPr>
        <p:txBody>
          <a:bodyPr/>
          <a:lstStyle/>
          <a:p>
            <a:r>
              <a:rPr lang="en-US"/>
              <a:t>International Association of Snowmobile Administrators</a:t>
            </a:r>
          </a:p>
        </p:txBody>
      </p:sp>
      <p:sp>
        <p:nvSpPr>
          <p:cNvPr id="123906" name="Rectangle 2"/>
          <p:cNvSpPr>
            <a:spLocks noGrp="1" noRot="1" noChangeArrowheads="1"/>
          </p:cNvSpPr>
          <p:nvPr>
            <p:ph type="title"/>
          </p:nvPr>
        </p:nvSpPr>
        <p:spPr>
          <a:xfrm>
            <a:off x="457200" y="274638"/>
            <a:ext cx="8229600" cy="1096962"/>
          </a:xfrm>
        </p:spPr>
        <p:txBody>
          <a:bodyPr/>
          <a:lstStyle/>
          <a:p>
            <a:pPr eaLnBrk="1" hangingPunct="1">
              <a:defRPr/>
            </a:pPr>
            <a:r>
              <a:rPr lang="en-US" sz="3200" smtClean="0">
                <a:solidFill>
                  <a:schemeClr val="hlink"/>
                </a:solidFill>
              </a:rPr>
              <a:t>Grooming Basics:</a:t>
            </a:r>
            <a:r>
              <a:rPr lang="en-US" sz="4000" smtClean="0">
                <a:solidFill>
                  <a:schemeClr val="hlink"/>
                </a:solidFill>
              </a:rPr>
              <a:t/>
            </a:r>
            <a:br>
              <a:rPr lang="en-US" sz="4000" smtClean="0">
                <a:solidFill>
                  <a:schemeClr val="hlink"/>
                </a:solidFill>
              </a:rPr>
            </a:br>
            <a:r>
              <a:rPr lang="en-US" sz="4000" smtClean="0">
                <a:solidFill>
                  <a:schemeClr val="hlink"/>
                </a:solidFill>
              </a:rPr>
              <a:t> </a:t>
            </a:r>
            <a:r>
              <a:rPr lang="en-US" smtClean="0">
                <a:solidFill>
                  <a:schemeClr val="hlink"/>
                </a:solidFill>
              </a:rPr>
              <a:t>Pay Attention on Curves</a:t>
            </a:r>
          </a:p>
        </p:txBody>
      </p:sp>
      <p:sp>
        <p:nvSpPr>
          <p:cNvPr id="123907" name="Rectangle 3"/>
          <p:cNvSpPr>
            <a:spLocks noGrp="1" noChangeArrowheads="1"/>
          </p:cNvSpPr>
          <p:nvPr>
            <p:ph type="body" sz="half" idx="1"/>
          </p:nvPr>
        </p:nvSpPr>
        <p:spPr>
          <a:xfrm>
            <a:off x="228600" y="1752600"/>
            <a:ext cx="4114800" cy="4572000"/>
          </a:xfrm>
        </p:spPr>
        <p:txBody>
          <a:bodyPr/>
          <a:lstStyle/>
          <a:p>
            <a:pPr eaLnBrk="1" hangingPunct="1">
              <a:lnSpc>
                <a:spcPct val="90000"/>
              </a:lnSpc>
              <a:defRPr/>
            </a:pPr>
            <a:r>
              <a:rPr lang="en-US" sz="3600" smtClean="0"/>
              <a:t>Work down the high outside edges on curves.</a:t>
            </a:r>
          </a:p>
          <a:p>
            <a:pPr eaLnBrk="1" hangingPunct="1">
              <a:lnSpc>
                <a:spcPct val="90000"/>
              </a:lnSpc>
              <a:defRPr/>
            </a:pPr>
            <a:r>
              <a:rPr lang="en-US" sz="3600" smtClean="0"/>
              <a:t>Pull top snow down with front blade and work into bottom with drag or tiller.</a:t>
            </a:r>
          </a:p>
        </p:txBody>
      </p:sp>
      <p:pic>
        <p:nvPicPr>
          <p:cNvPr id="34821" name="Picture 8" descr="HPIM3919"/>
          <p:cNvPicPr>
            <a:picLocks noGrp="1" noChangeAspect="1" noChangeArrowheads="1"/>
          </p:cNvPicPr>
          <p:nvPr>
            <p:ph sz="half" idx="2"/>
          </p:nvPr>
        </p:nvPicPr>
        <p:blipFill>
          <a:blip r:embed="rId3" cstate="screen"/>
          <a:srcRect/>
          <a:stretch>
            <a:fillRect/>
          </a:stretch>
        </p:blipFill>
        <p:spPr>
          <a:xfrm>
            <a:off x="4876800" y="1600200"/>
            <a:ext cx="3594100" cy="48006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6"/>
          <p:cNvSpPr>
            <a:spLocks noGrp="1"/>
          </p:cNvSpPr>
          <p:nvPr>
            <p:ph type="ftr" sz="quarter" idx="12"/>
          </p:nvPr>
        </p:nvSpPr>
        <p:spPr>
          <a:noFill/>
        </p:spPr>
        <p:txBody>
          <a:bodyPr/>
          <a:lstStyle/>
          <a:p>
            <a:r>
              <a:rPr lang="en-US"/>
              <a:t>International Association of Snowmobile Administrators</a:t>
            </a:r>
          </a:p>
        </p:txBody>
      </p:sp>
      <p:sp>
        <p:nvSpPr>
          <p:cNvPr id="12595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Pay Attention on Curves</a:t>
            </a:r>
          </a:p>
        </p:txBody>
      </p:sp>
      <p:sp>
        <p:nvSpPr>
          <p:cNvPr id="125955" name="Rectangle 3"/>
          <p:cNvSpPr>
            <a:spLocks noGrp="1" noChangeArrowheads="1"/>
          </p:cNvSpPr>
          <p:nvPr>
            <p:ph type="body" sz="half" idx="1"/>
          </p:nvPr>
        </p:nvSpPr>
        <p:spPr>
          <a:xfrm>
            <a:off x="228600" y="1524000"/>
            <a:ext cx="3962400" cy="4724400"/>
          </a:xfrm>
        </p:spPr>
        <p:txBody>
          <a:bodyPr/>
          <a:lstStyle/>
          <a:p>
            <a:pPr eaLnBrk="1" hangingPunct="1">
              <a:defRPr/>
            </a:pPr>
            <a:r>
              <a:rPr lang="en-US" sz="3600" smtClean="0"/>
              <a:t>Be careful not to straddle top of the berm; you may get high-centered.</a:t>
            </a:r>
          </a:p>
          <a:p>
            <a:pPr eaLnBrk="1" hangingPunct="1">
              <a:defRPr/>
            </a:pPr>
            <a:r>
              <a:rPr lang="en-US" sz="3600" smtClean="0"/>
              <a:t>Always anticipate on-coming traffic when working a curve.</a:t>
            </a:r>
          </a:p>
        </p:txBody>
      </p:sp>
      <p:pic>
        <p:nvPicPr>
          <p:cNvPr id="35845" name="Picture 8" descr="left curve"/>
          <p:cNvPicPr>
            <a:picLocks noGrp="1" noChangeAspect="1" noChangeArrowheads="1"/>
          </p:cNvPicPr>
          <p:nvPr>
            <p:ph sz="half" idx="2"/>
          </p:nvPr>
        </p:nvPicPr>
        <p:blipFill>
          <a:blip r:embed="rId3" cstate="screen"/>
          <a:srcRect/>
          <a:stretch>
            <a:fillRect/>
          </a:stretch>
        </p:blipFill>
        <p:spPr>
          <a:xfrm>
            <a:off x="4191000" y="2438400"/>
            <a:ext cx="4648200" cy="311785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6"/>
          <p:cNvSpPr>
            <a:spLocks noGrp="1"/>
          </p:cNvSpPr>
          <p:nvPr>
            <p:ph type="ftr" sz="quarter" idx="12"/>
          </p:nvPr>
        </p:nvSpPr>
        <p:spPr>
          <a:noFill/>
        </p:spPr>
        <p:txBody>
          <a:bodyPr/>
          <a:lstStyle/>
          <a:p>
            <a:r>
              <a:rPr lang="en-US"/>
              <a:t>International Association of Snowmobile Administrators</a:t>
            </a:r>
          </a:p>
        </p:txBody>
      </p:sp>
      <p:sp>
        <p:nvSpPr>
          <p:cNvPr id="12800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Pay Attention on Curves</a:t>
            </a:r>
          </a:p>
        </p:txBody>
      </p:sp>
      <p:sp>
        <p:nvSpPr>
          <p:cNvPr id="128003" name="Rectangle 3"/>
          <p:cNvSpPr>
            <a:spLocks noGrp="1" noChangeArrowheads="1"/>
          </p:cNvSpPr>
          <p:nvPr>
            <p:ph type="body" sz="half" idx="1"/>
          </p:nvPr>
        </p:nvSpPr>
        <p:spPr>
          <a:xfrm>
            <a:off x="228600" y="1447800"/>
            <a:ext cx="4038600" cy="4572000"/>
          </a:xfrm>
        </p:spPr>
        <p:txBody>
          <a:bodyPr/>
          <a:lstStyle/>
          <a:p>
            <a:pPr eaLnBrk="1" hangingPunct="1">
              <a:defRPr/>
            </a:pPr>
            <a:r>
              <a:rPr lang="en-US" sz="3600" smtClean="0"/>
              <a:t>A drag often will not stay on the side of a sharp curve, so you need to be either at the top or down in the bottom of the curve.</a:t>
            </a:r>
          </a:p>
        </p:txBody>
      </p:sp>
      <p:pic>
        <p:nvPicPr>
          <p:cNvPr id="36869" name="Picture 4" descr="right curve"/>
          <p:cNvPicPr>
            <a:picLocks noGrp="1" noChangeAspect="1" noChangeArrowheads="1"/>
          </p:cNvPicPr>
          <p:nvPr>
            <p:ph sz="half" idx="2"/>
          </p:nvPr>
        </p:nvPicPr>
        <p:blipFill>
          <a:blip r:embed="rId3" cstate="screen"/>
          <a:srcRect/>
          <a:stretch>
            <a:fillRect/>
          </a:stretch>
        </p:blipFill>
        <p:spPr>
          <a:xfrm>
            <a:off x="4419600" y="2362200"/>
            <a:ext cx="4495800" cy="3014663"/>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a:spLocks noGrp="1"/>
          </p:cNvSpPr>
          <p:nvPr>
            <p:ph type="ftr" sz="quarter" idx="12"/>
          </p:nvPr>
        </p:nvSpPr>
        <p:spPr>
          <a:noFill/>
        </p:spPr>
        <p:txBody>
          <a:bodyPr/>
          <a:lstStyle/>
          <a:p>
            <a:r>
              <a:rPr lang="en-US"/>
              <a:t>International Association of Snowmobile Administrators</a:t>
            </a:r>
          </a:p>
        </p:txBody>
      </p:sp>
      <p:sp>
        <p:nvSpPr>
          <p:cNvPr id="130050"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r>
              <a:rPr lang="en-US" sz="4000" smtClean="0">
                <a:solidFill>
                  <a:schemeClr val="hlink"/>
                </a:solidFill>
              </a:rPr>
              <a:t/>
            </a:r>
            <a:br>
              <a:rPr lang="en-US" sz="4000" smtClean="0">
                <a:solidFill>
                  <a:schemeClr val="hlink"/>
                </a:solidFill>
              </a:rPr>
            </a:br>
            <a:r>
              <a:rPr lang="en-US" sz="4000" smtClean="0">
                <a:solidFill>
                  <a:schemeClr val="hlink"/>
                </a:solidFill>
              </a:rPr>
              <a:t> </a:t>
            </a:r>
            <a:r>
              <a:rPr lang="en-US" smtClean="0">
                <a:solidFill>
                  <a:schemeClr val="hlink"/>
                </a:solidFill>
              </a:rPr>
              <a:t>Take the Time to Do It Right</a:t>
            </a:r>
          </a:p>
        </p:txBody>
      </p:sp>
      <p:sp>
        <p:nvSpPr>
          <p:cNvPr id="130054" name="Rectangle 6"/>
          <p:cNvSpPr>
            <a:spLocks noGrp="1" noChangeArrowheads="1"/>
          </p:cNvSpPr>
          <p:nvPr>
            <p:ph type="body" idx="1"/>
          </p:nvPr>
        </p:nvSpPr>
        <p:spPr>
          <a:xfrm>
            <a:off x="457200" y="1524000"/>
            <a:ext cx="8229600" cy="4495800"/>
          </a:xfrm>
        </p:spPr>
        <p:txBody>
          <a:bodyPr/>
          <a:lstStyle/>
          <a:p>
            <a:pPr eaLnBrk="1" hangingPunct="1">
              <a:defRPr/>
            </a:pPr>
            <a:r>
              <a:rPr lang="en-US" sz="3600" smtClean="0"/>
              <a:t>Regulate the speed of the tractor and cutting depth of implement according to trail conditions and grooming needs.</a:t>
            </a:r>
          </a:p>
          <a:p>
            <a:pPr eaLnBrk="1" hangingPunct="1">
              <a:defRPr/>
            </a:pPr>
            <a:r>
              <a:rPr lang="en-US" sz="3600" smtClean="0"/>
              <a:t>If there is a particularly rough area and a place to turn around, groom the trail a second time (or it will likely be even rougher the next time you return).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6"/>
          <p:cNvSpPr>
            <a:spLocks noGrp="1"/>
          </p:cNvSpPr>
          <p:nvPr>
            <p:ph type="ftr" sz="quarter" idx="12"/>
          </p:nvPr>
        </p:nvSpPr>
        <p:spPr>
          <a:noFill/>
        </p:spPr>
        <p:txBody>
          <a:bodyPr/>
          <a:lstStyle/>
          <a:p>
            <a:r>
              <a:rPr lang="en-US"/>
              <a:t>International Association of Snowmobile Administrators</a:t>
            </a:r>
          </a:p>
        </p:txBody>
      </p:sp>
      <p:sp>
        <p:nvSpPr>
          <p:cNvPr id="106498"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br>
              <a:rPr lang="en-US" sz="3200" smtClean="0">
                <a:solidFill>
                  <a:schemeClr val="hlink"/>
                </a:solidFill>
              </a:rPr>
            </a:br>
            <a:r>
              <a:rPr lang="en-US" sz="3600" smtClean="0">
                <a:solidFill>
                  <a:schemeClr val="hlink"/>
                </a:solidFill>
              </a:rPr>
              <a:t> </a:t>
            </a:r>
            <a:r>
              <a:rPr lang="en-US" smtClean="0">
                <a:solidFill>
                  <a:schemeClr val="hlink"/>
                </a:solidFill>
              </a:rPr>
              <a:t>Remove Backup Piles</a:t>
            </a:r>
          </a:p>
        </p:txBody>
      </p:sp>
      <p:sp>
        <p:nvSpPr>
          <p:cNvPr id="106500" name="Rectangle 4"/>
          <p:cNvSpPr>
            <a:spLocks noGrp="1" noChangeArrowheads="1"/>
          </p:cNvSpPr>
          <p:nvPr>
            <p:ph type="body" sz="half" idx="1"/>
          </p:nvPr>
        </p:nvSpPr>
        <p:spPr>
          <a:xfrm>
            <a:off x="457200" y="1600200"/>
            <a:ext cx="3886200" cy="4525963"/>
          </a:xfrm>
        </p:spPr>
        <p:txBody>
          <a:bodyPr/>
          <a:lstStyle/>
          <a:p>
            <a:pPr eaLnBrk="1" hangingPunct="1">
              <a:lnSpc>
                <a:spcPct val="90000"/>
              </a:lnSpc>
              <a:defRPr/>
            </a:pPr>
            <a:r>
              <a:rPr lang="en-US" smtClean="0"/>
              <a:t>If you need to back-up on the trail, never leave a back-up pile in the trail since it can be an extreme safety hazard.</a:t>
            </a:r>
          </a:p>
          <a:p>
            <a:pPr eaLnBrk="1" hangingPunct="1">
              <a:lnSpc>
                <a:spcPct val="90000"/>
              </a:lnSpc>
              <a:defRPr/>
            </a:pPr>
            <a:r>
              <a:rPr lang="en-US" smtClean="0"/>
              <a:t>Always regroom the trail immediately or shovel it off.</a:t>
            </a:r>
            <a:endParaRPr lang="en-US" sz="2400" smtClean="0"/>
          </a:p>
        </p:txBody>
      </p:sp>
      <p:pic>
        <p:nvPicPr>
          <p:cNvPr id="38917" name="Picture 6" descr="HPIM1139"/>
          <p:cNvPicPr>
            <a:picLocks noGrp="1" noChangeAspect="1" noChangeArrowheads="1"/>
          </p:cNvPicPr>
          <p:nvPr>
            <p:ph sz="half" idx="2"/>
          </p:nvPr>
        </p:nvPicPr>
        <p:blipFill>
          <a:blip r:embed="rId3" cstate="screen"/>
          <a:srcRect/>
          <a:stretch>
            <a:fillRect/>
          </a:stretch>
        </p:blipFill>
        <p:spPr>
          <a:xfrm>
            <a:off x="4343400" y="2057400"/>
            <a:ext cx="4648200" cy="3479800"/>
          </a:xfrm>
          <a:noFill/>
          <a:ln>
            <a:solidFill>
              <a:srgbClr val="000000"/>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6"/>
          <p:cNvSpPr>
            <a:spLocks noGrp="1"/>
          </p:cNvSpPr>
          <p:nvPr>
            <p:ph type="ftr" sz="quarter" idx="12"/>
          </p:nvPr>
        </p:nvSpPr>
        <p:spPr>
          <a:noFill/>
        </p:spPr>
        <p:txBody>
          <a:bodyPr/>
          <a:lstStyle/>
          <a:p>
            <a:r>
              <a:rPr lang="en-US"/>
              <a:t>International Association of Snowmobile Administrators</a:t>
            </a:r>
          </a:p>
        </p:txBody>
      </p:sp>
      <p:sp>
        <p:nvSpPr>
          <p:cNvPr id="498690"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r>
              <a:rPr lang="en-US" sz="3600" smtClean="0">
                <a:solidFill>
                  <a:schemeClr val="hlink"/>
                </a:solidFill>
              </a:rPr>
              <a:t/>
            </a:r>
            <a:br>
              <a:rPr lang="en-US" sz="3600" smtClean="0">
                <a:solidFill>
                  <a:schemeClr val="hlink"/>
                </a:solidFill>
              </a:rPr>
            </a:br>
            <a:r>
              <a:rPr lang="en-US" sz="3600" smtClean="0">
                <a:solidFill>
                  <a:schemeClr val="hlink"/>
                </a:solidFill>
              </a:rPr>
              <a:t> </a:t>
            </a:r>
            <a:r>
              <a:rPr lang="en-US" smtClean="0">
                <a:solidFill>
                  <a:schemeClr val="hlink"/>
                </a:solidFill>
              </a:rPr>
              <a:t>Think Visibility</a:t>
            </a:r>
          </a:p>
        </p:txBody>
      </p:sp>
      <p:sp>
        <p:nvSpPr>
          <p:cNvPr id="498691" name="Rectangle 3"/>
          <p:cNvSpPr>
            <a:spLocks noGrp="1" noChangeArrowheads="1"/>
          </p:cNvSpPr>
          <p:nvPr>
            <p:ph type="body" sz="half" idx="1"/>
          </p:nvPr>
        </p:nvSpPr>
        <p:spPr>
          <a:xfrm>
            <a:off x="457200" y="1600200"/>
            <a:ext cx="4038600" cy="4648200"/>
          </a:xfrm>
        </p:spPr>
        <p:txBody>
          <a:bodyPr/>
          <a:lstStyle/>
          <a:p>
            <a:pPr eaLnBrk="1" hangingPunct="1">
              <a:lnSpc>
                <a:spcPct val="90000"/>
              </a:lnSpc>
              <a:defRPr/>
            </a:pPr>
            <a:r>
              <a:rPr lang="en-US" b="1" smtClean="0">
                <a:solidFill>
                  <a:schemeClr val="hlink"/>
                </a:solidFill>
              </a:rPr>
              <a:t>Always</a:t>
            </a:r>
            <a:r>
              <a:rPr lang="en-US" smtClean="0"/>
              <a:t> operate grooming tractors with their warning beacon/strobe and lights </a:t>
            </a:r>
            <a:r>
              <a:rPr lang="en-US" b="1" smtClean="0">
                <a:solidFill>
                  <a:schemeClr val="hlink"/>
                </a:solidFill>
              </a:rPr>
              <a:t>“ON” at all times – day or night.</a:t>
            </a:r>
          </a:p>
          <a:p>
            <a:pPr eaLnBrk="1" hangingPunct="1">
              <a:lnSpc>
                <a:spcPct val="90000"/>
              </a:lnSpc>
              <a:defRPr/>
            </a:pPr>
            <a:r>
              <a:rPr lang="en-US" b="1" smtClean="0">
                <a:solidFill>
                  <a:schemeClr val="hlink"/>
                </a:solidFill>
              </a:rPr>
              <a:t>Always</a:t>
            </a:r>
            <a:r>
              <a:rPr lang="en-US" smtClean="0"/>
              <a:t> display a </a:t>
            </a:r>
            <a:r>
              <a:rPr lang="en-US" b="1" smtClean="0">
                <a:solidFill>
                  <a:schemeClr val="hlink"/>
                </a:solidFill>
              </a:rPr>
              <a:t>SMV</a:t>
            </a:r>
            <a:r>
              <a:rPr lang="en-US" smtClean="0"/>
              <a:t> sign at rear of unit.</a:t>
            </a:r>
            <a:endParaRPr lang="en-US" sz="2400" smtClean="0"/>
          </a:p>
        </p:txBody>
      </p:sp>
      <p:pic>
        <p:nvPicPr>
          <p:cNvPr id="39941" name="Picture 8" descr="HPIM3508"/>
          <p:cNvPicPr>
            <a:picLocks noGrp="1" noChangeAspect="1" noChangeArrowheads="1"/>
          </p:cNvPicPr>
          <p:nvPr>
            <p:ph sz="half" idx="2"/>
          </p:nvPr>
        </p:nvPicPr>
        <p:blipFill>
          <a:blip r:embed="rId3" cstate="screen"/>
          <a:srcRect/>
          <a:stretch>
            <a:fillRect/>
          </a:stretch>
        </p:blipFill>
        <p:spPr>
          <a:xfrm>
            <a:off x="4419600" y="1981200"/>
            <a:ext cx="4495800" cy="336550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6"/>
          <p:cNvSpPr>
            <a:spLocks noGrp="1"/>
          </p:cNvSpPr>
          <p:nvPr>
            <p:ph type="ftr" sz="quarter" idx="12"/>
          </p:nvPr>
        </p:nvSpPr>
        <p:spPr>
          <a:noFill/>
        </p:spPr>
        <p:txBody>
          <a:bodyPr/>
          <a:lstStyle/>
          <a:p>
            <a:r>
              <a:rPr lang="en-US"/>
              <a:t>International Association of Snowmobile Administrators</a:t>
            </a:r>
          </a:p>
        </p:txBody>
      </p:sp>
      <p:sp>
        <p:nvSpPr>
          <p:cNvPr id="142338"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r>
              <a:rPr lang="en-US" sz="3600" smtClean="0">
                <a:solidFill>
                  <a:schemeClr val="hlink"/>
                </a:solidFill>
              </a:rPr>
              <a:t/>
            </a:r>
            <a:br>
              <a:rPr lang="en-US" sz="3600" smtClean="0">
                <a:solidFill>
                  <a:schemeClr val="hlink"/>
                </a:solidFill>
              </a:rPr>
            </a:br>
            <a:r>
              <a:rPr lang="en-US" sz="3600" smtClean="0">
                <a:solidFill>
                  <a:schemeClr val="hlink"/>
                </a:solidFill>
              </a:rPr>
              <a:t> </a:t>
            </a:r>
            <a:r>
              <a:rPr lang="en-US" smtClean="0">
                <a:solidFill>
                  <a:schemeClr val="hlink"/>
                </a:solidFill>
              </a:rPr>
              <a:t>Beware of Dirty Snow</a:t>
            </a:r>
          </a:p>
        </p:txBody>
      </p:sp>
      <p:sp>
        <p:nvSpPr>
          <p:cNvPr id="142339" name="Rectangle 3"/>
          <p:cNvSpPr>
            <a:spLocks noGrp="1" noChangeArrowheads="1"/>
          </p:cNvSpPr>
          <p:nvPr>
            <p:ph type="body" sz="half" idx="1"/>
          </p:nvPr>
        </p:nvSpPr>
        <p:spPr>
          <a:xfrm>
            <a:off x="457200" y="1752600"/>
            <a:ext cx="3886200" cy="4572000"/>
          </a:xfrm>
        </p:spPr>
        <p:txBody>
          <a:bodyPr/>
          <a:lstStyle/>
          <a:p>
            <a:pPr eaLnBrk="1" hangingPunct="1">
              <a:lnSpc>
                <a:spcPct val="90000"/>
              </a:lnSpc>
              <a:defRPr/>
            </a:pPr>
            <a:r>
              <a:rPr lang="en-US" sz="3600" smtClean="0"/>
              <a:t>“Dirty” snow can deteriorate the trail base quickly since any amount of sunlight (solar radiation) can  affect the firmness and quality of the trail.</a:t>
            </a:r>
          </a:p>
        </p:txBody>
      </p:sp>
      <p:pic>
        <p:nvPicPr>
          <p:cNvPr id="40965" name="Picture 6" descr="dirty snow"/>
          <p:cNvPicPr>
            <a:picLocks noGrp="1" noChangeAspect="1" noChangeArrowheads="1"/>
          </p:cNvPicPr>
          <p:nvPr>
            <p:ph sz="half" idx="2"/>
          </p:nvPr>
        </p:nvPicPr>
        <p:blipFill>
          <a:blip r:embed="rId3" cstate="screen"/>
          <a:srcRect/>
          <a:stretch>
            <a:fillRect/>
          </a:stretch>
        </p:blipFill>
        <p:spPr>
          <a:xfrm>
            <a:off x="4495800" y="2463800"/>
            <a:ext cx="4495800" cy="3014663"/>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6"/>
          <p:cNvSpPr>
            <a:spLocks noGrp="1"/>
          </p:cNvSpPr>
          <p:nvPr>
            <p:ph type="ftr" sz="quarter" idx="12"/>
          </p:nvPr>
        </p:nvSpPr>
        <p:spPr>
          <a:noFill/>
        </p:spPr>
        <p:txBody>
          <a:bodyPr/>
          <a:lstStyle/>
          <a:p>
            <a:r>
              <a:rPr lang="en-US"/>
              <a:t>International Association of Snowmobile Administrators</a:t>
            </a:r>
          </a:p>
        </p:txBody>
      </p:sp>
      <p:sp>
        <p:nvSpPr>
          <p:cNvPr id="144386"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r>
              <a:rPr lang="en-US" sz="3600" smtClean="0">
                <a:solidFill>
                  <a:schemeClr val="hlink"/>
                </a:solidFill>
              </a:rPr>
              <a:t/>
            </a:r>
            <a:br>
              <a:rPr lang="en-US" sz="3600" smtClean="0">
                <a:solidFill>
                  <a:schemeClr val="hlink"/>
                </a:solidFill>
              </a:rPr>
            </a:br>
            <a:r>
              <a:rPr lang="en-US" sz="3600" smtClean="0">
                <a:solidFill>
                  <a:schemeClr val="hlink"/>
                </a:solidFill>
              </a:rPr>
              <a:t> </a:t>
            </a:r>
            <a:r>
              <a:rPr lang="en-US" smtClean="0">
                <a:solidFill>
                  <a:schemeClr val="hlink"/>
                </a:solidFill>
              </a:rPr>
              <a:t>Beware of Dirty Snow</a:t>
            </a:r>
          </a:p>
        </p:txBody>
      </p:sp>
      <p:sp>
        <p:nvSpPr>
          <p:cNvPr id="144387" name="Rectangle 3"/>
          <p:cNvSpPr>
            <a:spLocks noGrp="1" noChangeArrowheads="1"/>
          </p:cNvSpPr>
          <p:nvPr>
            <p:ph type="body" sz="half" idx="1"/>
          </p:nvPr>
        </p:nvSpPr>
        <p:spPr>
          <a:xfrm>
            <a:off x="457200" y="1447800"/>
            <a:ext cx="4038600" cy="4953000"/>
          </a:xfrm>
        </p:spPr>
        <p:txBody>
          <a:bodyPr/>
          <a:lstStyle/>
          <a:p>
            <a:pPr eaLnBrk="1" hangingPunct="1">
              <a:defRPr/>
            </a:pPr>
            <a:r>
              <a:rPr lang="en-US" smtClean="0"/>
              <a:t>Try to pull new snow in from trail’s edge with front blade to mix old and new snow.</a:t>
            </a:r>
          </a:p>
          <a:p>
            <a:pPr eaLnBrk="1" hangingPunct="1">
              <a:defRPr/>
            </a:pPr>
            <a:r>
              <a:rPr lang="en-US" smtClean="0"/>
              <a:t>Sometimes running the track 4” over on the </a:t>
            </a:r>
            <a:r>
              <a:rPr lang="en-US" smtClean="0">
                <a:solidFill>
                  <a:srgbClr val="FF3300"/>
                </a:solidFill>
              </a:rPr>
              <a:t>right outside berm</a:t>
            </a:r>
            <a:r>
              <a:rPr lang="en-US" smtClean="0"/>
              <a:t> will help spill new snow onto the trail.</a:t>
            </a:r>
          </a:p>
        </p:txBody>
      </p:sp>
      <p:pic>
        <p:nvPicPr>
          <p:cNvPr id="41989" name="Picture 4" descr="dirty snow"/>
          <p:cNvPicPr>
            <a:picLocks noGrp="1" noChangeAspect="1" noChangeArrowheads="1"/>
          </p:cNvPicPr>
          <p:nvPr>
            <p:ph sz="half" idx="2"/>
          </p:nvPr>
        </p:nvPicPr>
        <p:blipFill>
          <a:blip r:embed="rId3" cstate="screen"/>
          <a:srcRect/>
          <a:stretch>
            <a:fillRect/>
          </a:stretch>
        </p:blipFill>
        <p:spPr>
          <a:xfrm>
            <a:off x="4495800" y="1981200"/>
            <a:ext cx="4495800" cy="3014663"/>
          </a:xfrm>
          <a:noFill/>
        </p:spPr>
      </p:pic>
      <p:sp>
        <p:nvSpPr>
          <p:cNvPr id="41990" name="Line 5"/>
          <p:cNvSpPr>
            <a:spLocks noChangeShapeType="1"/>
          </p:cNvSpPr>
          <p:nvPr/>
        </p:nvSpPr>
        <p:spPr bwMode="auto">
          <a:xfrm>
            <a:off x="8229600" y="3657600"/>
            <a:ext cx="0" cy="0"/>
          </a:xfrm>
          <a:prstGeom prst="line">
            <a:avLst/>
          </a:prstGeom>
          <a:noFill/>
          <a:ln w="9525">
            <a:solidFill>
              <a:schemeClr val="tx1"/>
            </a:solidFill>
            <a:round/>
            <a:headEnd/>
            <a:tailEnd type="triangle" w="med" len="med"/>
          </a:ln>
        </p:spPr>
        <p:txBody>
          <a:bodyPr/>
          <a:lstStyle/>
          <a:p>
            <a:endParaRPr lang="en-US"/>
          </a:p>
        </p:txBody>
      </p:sp>
      <p:sp>
        <p:nvSpPr>
          <p:cNvPr id="41991" name="AutoShape 6"/>
          <p:cNvSpPr>
            <a:spLocks noChangeArrowheads="1"/>
          </p:cNvSpPr>
          <p:nvPr/>
        </p:nvSpPr>
        <p:spPr bwMode="auto">
          <a:xfrm>
            <a:off x="8305800" y="2895600"/>
            <a:ext cx="152400" cy="609600"/>
          </a:xfrm>
          <a:prstGeom prst="downArrow">
            <a:avLst>
              <a:gd name="adj1" fmla="val 50000"/>
              <a:gd name="adj2" fmla="val 100000"/>
            </a:avLst>
          </a:prstGeom>
          <a:solidFill>
            <a:srgbClr val="FF3300"/>
          </a:solidFill>
          <a:ln w="76200">
            <a:solidFill>
              <a:srgbClr val="FF33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5"/>
          <p:cNvSpPr>
            <a:spLocks noGrp="1"/>
          </p:cNvSpPr>
          <p:nvPr>
            <p:ph type="ftr" sz="quarter" idx="12"/>
          </p:nvPr>
        </p:nvSpPr>
        <p:spPr>
          <a:noFill/>
        </p:spPr>
        <p:txBody>
          <a:bodyPr/>
          <a:lstStyle/>
          <a:p>
            <a:r>
              <a:rPr lang="en-US"/>
              <a:t>International Association of Snowmobile Administrators</a:t>
            </a:r>
          </a:p>
        </p:txBody>
      </p:sp>
      <p:sp>
        <p:nvSpPr>
          <p:cNvPr id="72706" name="Rectangle 2"/>
          <p:cNvSpPr>
            <a:spLocks noGrp="1" noRot="1" noChangeArrowheads="1"/>
          </p:cNvSpPr>
          <p:nvPr>
            <p:ph type="title"/>
          </p:nvPr>
        </p:nvSpPr>
        <p:spPr>
          <a:xfrm>
            <a:off x="457200" y="274638"/>
            <a:ext cx="8229600" cy="1554162"/>
          </a:xfrm>
        </p:spPr>
        <p:txBody>
          <a:bodyPr/>
          <a:lstStyle/>
          <a:p>
            <a:pPr eaLnBrk="1" hangingPunct="1">
              <a:defRPr/>
            </a:pPr>
            <a:r>
              <a:rPr lang="en-US" smtClean="0">
                <a:solidFill>
                  <a:schemeClr val="hlink"/>
                </a:solidFill>
              </a:rPr>
              <a:t>How much snow is required to start grooming operations?</a:t>
            </a:r>
            <a:r>
              <a:rPr lang="en-US" smtClean="0"/>
              <a:t> </a:t>
            </a:r>
          </a:p>
        </p:txBody>
      </p:sp>
      <p:sp>
        <p:nvSpPr>
          <p:cNvPr id="72707" name="Rectangle 3"/>
          <p:cNvSpPr>
            <a:spLocks noGrp="1" noChangeArrowheads="1"/>
          </p:cNvSpPr>
          <p:nvPr>
            <p:ph type="body" idx="1"/>
          </p:nvPr>
        </p:nvSpPr>
        <p:spPr>
          <a:xfrm>
            <a:off x="457200" y="1828800"/>
            <a:ext cx="8229600" cy="4297363"/>
          </a:xfrm>
        </p:spPr>
        <p:txBody>
          <a:bodyPr/>
          <a:lstStyle/>
          <a:p>
            <a:pPr algn="ctr" eaLnBrk="1" hangingPunct="1">
              <a:buFont typeface="Wingdings" pitchFamily="2" charset="2"/>
              <a:buNone/>
              <a:defRPr/>
            </a:pPr>
            <a:r>
              <a:rPr lang="en-US" sz="4000" b="1" smtClean="0">
                <a:solidFill>
                  <a:srgbClr val="33CC33"/>
                </a:solidFill>
              </a:rPr>
              <a:t>It varies by area and is affected by terrain and type of snow:</a:t>
            </a:r>
          </a:p>
          <a:p>
            <a:pPr eaLnBrk="1" hangingPunct="1">
              <a:defRPr/>
            </a:pPr>
            <a:r>
              <a:rPr lang="en-US" sz="3600" smtClean="0"/>
              <a:t>If snow is drier, or if terrain is rough or uneven, at least 12 to 18 inches (30 to 45 cm) of snow (</a:t>
            </a:r>
            <a:r>
              <a:rPr lang="en-US" sz="3600" u="sng" smtClean="0"/>
              <a:t>or more</a:t>
            </a:r>
            <a:r>
              <a:rPr lang="en-US" sz="3600" smtClean="0"/>
              <a:t>) may be required to safely begin </a:t>
            </a:r>
            <a:r>
              <a:rPr lang="en-US" sz="3600" i="1" smtClean="0">
                <a:solidFill>
                  <a:schemeClr val="hlink"/>
                </a:solidFill>
              </a:rPr>
              <a:t>effective</a:t>
            </a:r>
            <a:r>
              <a:rPr lang="en-US" sz="3600" smtClean="0"/>
              <a:t> grooming operations.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6"/>
          <p:cNvSpPr>
            <a:spLocks noGrp="1"/>
          </p:cNvSpPr>
          <p:nvPr>
            <p:ph type="ftr" sz="quarter" idx="12"/>
          </p:nvPr>
        </p:nvSpPr>
        <p:spPr>
          <a:noFill/>
        </p:spPr>
        <p:txBody>
          <a:bodyPr/>
          <a:lstStyle/>
          <a:p>
            <a:r>
              <a:rPr lang="en-US"/>
              <a:t>International Association of Snowmobile Administrators</a:t>
            </a:r>
          </a:p>
        </p:txBody>
      </p:sp>
      <p:sp>
        <p:nvSpPr>
          <p:cNvPr id="146434"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br>
              <a:rPr lang="en-US" sz="3200" smtClean="0">
                <a:solidFill>
                  <a:schemeClr val="hlink"/>
                </a:solidFill>
              </a:rPr>
            </a:br>
            <a:r>
              <a:rPr lang="en-US" sz="3600" smtClean="0">
                <a:solidFill>
                  <a:schemeClr val="hlink"/>
                </a:solidFill>
              </a:rPr>
              <a:t> </a:t>
            </a:r>
            <a:r>
              <a:rPr lang="en-US" smtClean="0">
                <a:solidFill>
                  <a:schemeClr val="hlink"/>
                </a:solidFill>
              </a:rPr>
              <a:t>Don’t Leave Holes in the Trail</a:t>
            </a:r>
          </a:p>
        </p:txBody>
      </p:sp>
      <p:sp>
        <p:nvSpPr>
          <p:cNvPr id="146435" name="Rectangle 3"/>
          <p:cNvSpPr>
            <a:spLocks noGrp="1" noChangeArrowheads="1"/>
          </p:cNvSpPr>
          <p:nvPr>
            <p:ph type="body" sz="half" idx="1"/>
          </p:nvPr>
        </p:nvSpPr>
        <p:spPr>
          <a:xfrm>
            <a:off x="457200" y="1676400"/>
            <a:ext cx="3962400" cy="4648200"/>
          </a:xfrm>
        </p:spPr>
        <p:txBody>
          <a:bodyPr/>
          <a:lstStyle/>
          <a:p>
            <a:pPr eaLnBrk="1" hangingPunct="1">
              <a:lnSpc>
                <a:spcPct val="90000"/>
              </a:lnSpc>
              <a:defRPr/>
            </a:pPr>
            <a:r>
              <a:rPr lang="en-US" sz="3600" smtClean="0"/>
              <a:t>Holes in the trail caused by being stuck, drag malfunction, or operator error can be a hazard. Always remove them </a:t>
            </a:r>
            <a:r>
              <a:rPr lang="en-US" smtClean="0"/>
              <a:t>(shovel or regroom).</a:t>
            </a:r>
          </a:p>
        </p:txBody>
      </p:sp>
      <p:pic>
        <p:nvPicPr>
          <p:cNvPr id="43013" name="Picture 6" descr="HPIM1171"/>
          <p:cNvPicPr>
            <a:picLocks noGrp="1" noChangeAspect="1" noChangeArrowheads="1"/>
          </p:cNvPicPr>
          <p:nvPr>
            <p:ph sz="half" idx="2"/>
          </p:nvPr>
        </p:nvPicPr>
        <p:blipFill>
          <a:blip r:embed="rId3" cstate="screen"/>
          <a:srcRect/>
          <a:stretch>
            <a:fillRect/>
          </a:stretch>
        </p:blipFill>
        <p:spPr>
          <a:xfrm>
            <a:off x="4343400" y="2133600"/>
            <a:ext cx="4495800" cy="3365500"/>
          </a:xfrm>
          <a:noFill/>
          <a:ln>
            <a:solidFill>
              <a:srgbClr val="000000"/>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6"/>
          <p:cNvSpPr>
            <a:spLocks noGrp="1"/>
          </p:cNvSpPr>
          <p:nvPr>
            <p:ph type="ftr" sz="quarter" idx="12"/>
          </p:nvPr>
        </p:nvSpPr>
        <p:spPr>
          <a:noFill/>
        </p:spPr>
        <p:txBody>
          <a:bodyPr/>
          <a:lstStyle/>
          <a:p>
            <a:r>
              <a:rPr lang="en-US"/>
              <a:t>International Association of Snowmobile Administrators</a:t>
            </a:r>
          </a:p>
        </p:txBody>
      </p:sp>
      <p:sp>
        <p:nvSpPr>
          <p:cNvPr id="148482"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r>
              <a:rPr lang="en-US" sz="3600" smtClean="0">
                <a:solidFill>
                  <a:schemeClr val="hlink"/>
                </a:solidFill>
              </a:rPr>
              <a:t/>
            </a:r>
            <a:br>
              <a:rPr lang="en-US" sz="3600" smtClean="0">
                <a:solidFill>
                  <a:schemeClr val="hlink"/>
                </a:solidFill>
              </a:rPr>
            </a:br>
            <a:r>
              <a:rPr lang="en-US" sz="3600" smtClean="0">
                <a:solidFill>
                  <a:schemeClr val="hlink"/>
                </a:solidFill>
              </a:rPr>
              <a:t> </a:t>
            </a:r>
            <a:r>
              <a:rPr lang="en-US" smtClean="0">
                <a:solidFill>
                  <a:schemeClr val="hlink"/>
                </a:solidFill>
              </a:rPr>
              <a:t>Cover Ice</a:t>
            </a:r>
          </a:p>
        </p:txBody>
      </p:sp>
      <p:sp>
        <p:nvSpPr>
          <p:cNvPr id="148486" name="Rectangle 6"/>
          <p:cNvSpPr>
            <a:spLocks noGrp="1" noChangeArrowheads="1"/>
          </p:cNvSpPr>
          <p:nvPr>
            <p:ph type="body" sz="half" idx="1"/>
          </p:nvPr>
        </p:nvSpPr>
        <p:spPr>
          <a:xfrm>
            <a:off x="457200" y="1447800"/>
            <a:ext cx="8229600" cy="2743200"/>
          </a:xfrm>
        </p:spPr>
        <p:txBody>
          <a:bodyPr/>
          <a:lstStyle/>
          <a:p>
            <a:pPr eaLnBrk="1" hangingPunct="1">
              <a:defRPr/>
            </a:pPr>
            <a:r>
              <a:rPr lang="en-US" smtClean="0"/>
              <a:t>If possible, try to cover icy spots on the trail with snow to improve safety.</a:t>
            </a:r>
          </a:p>
          <a:p>
            <a:pPr eaLnBrk="1" hangingPunct="1">
              <a:defRPr/>
            </a:pPr>
            <a:r>
              <a:rPr lang="en-US" smtClean="0"/>
              <a:t>Sometimes ice can be scored with a </a:t>
            </a:r>
            <a:r>
              <a:rPr lang="en-US" b="1" smtClean="0">
                <a:solidFill>
                  <a:srgbClr val="33CC33"/>
                </a:solidFill>
              </a:rPr>
              <a:t>scarifier blade</a:t>
            </a:r>
            <a:r>
              <a:rPr lang="en-US" smtClean="0"/>
              <a:t> to aid traction and steering.</a:t>
            </a:r>
          </a:p>
          <a:p>
            <a:pPr eaLnBrk="1" hangingPunct="1">
              <a:defRPr/>
            </a:pPr>
            <a:r>
              <a:rPr lang="en-US" smtClean="0"/>
              <a:t>Also try to process ice back into the snowpack.</a:t>
            </a:r>
          </a:p>
        </p:txBody>
      </p:sp>
      <p:pic>
        <p:nvPicPr>
          <p:cNvPr id="44037" name="Picture 8" descr="scarifier blade"/>
          <p:cNvPicPr>
            <a:picLocks noGrp="1" noChangeAspect="1" noChangeArrowheads="1"/>
          </p:cNvPicPr>
          <p:nvPr>
            <p:ph sz="half" idx="2"/>
          </p:nvPr>
        </p:nvPicPr>
        <p:blipFill>
          <a:blip r:embed="rId3" cstate="screen"/>
          <a:srcRect/>
          <a:stretch>
            <a:fillRect/>
          </a:stretch>
        </p:blipFill>
        <p:spPr>
          <a:xfrm>
            <a:off x="1447800" y="4267200"/>
            <a:ext cx="6172200" cy="1970088"/>
          </a:xfrm>
          <a:noFill/>
        </p:spPr>
      </p:pic>
      <p:sp>
        <p:nvSpPr>
          <p:cNvPr id="44038" name="AutoShape 9"/>
          <p:cNvSpPr>
            <a:spLocks noChangeArrowheads="1"/>
          </p:cNvSpPr>
          <p:nvPr/>
        </p:nvSpPr>
        <p:spPr bwMode="auto">
          <a:xfrm rot="-5084376">
            <a:off x="6629400" y="6172200"/>
            <a:ext cx="685800" cy="76200"/>
          </a:xfrm>
          <a:prstGeom prst="rightArrow">
            <a:avLst>
              <a:gd name="adj1" fmla="val 50000"/>
              <a:gd name="adj2" fmla="val 225000"/>
            </a:avLst>
          </a:prstGeom>
          <a:solidFill>
            <a:srgbClr val="FF3300"/>
          </a:solidFill>
          <a:ln w="76200">
            <a:solidFill>
              <a:srgbClr val="33CC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6"/>
          <p:cNvSpPr>
            <a:spLocks noGrp="1"/>
          </p:cNvSpPr>
          <p:nvPr>
            <p:ph type="ftr" sz="quarter" idx="12"/>
          </p:nvPr>
        </p:nvSpPr>
        <p:spPr>
          <a:noFill/>
        </p:spPr>
        <p:txBody>
          <a:bodyPr/>
          <a:lstStyle/>
          <a:p>
            <a:r>
              <a:rPr lang="en-US"/>
              <a:t>International Association of Snowmobile Administrators</a:t>
            </a:r>
          </a:p>
        </p:txBody>
      </p:sp>
      <p:sp>
        <p:nvSpPr>
          <p:cNvPr id="152578"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r>
              <a:rPr lang="en-US" sz="3600" smtClean="0">
                <a:solidFill>
                  <a:schemeClr val="hlink"/>
                </a:solidFill>
              </a:rPr>
              <a:t/>
            </a:r>
            <a:br>
              <a:rPr lang="en-US" sz="3600" smtClean="0">
                <a:solidFill>
                  <a:schemeClr val="hlink"/>
                </a:solidFill>
              </a:rPr>
            </a:br>
            <a:r>
              <a:rPr lang="en-US" sz="3600" smtClean="0">
                <a:solidFill>
                  <a:schemeClr val="hlink"/>
                </a:solidFill>
              </a:rPr>
              <a:t> </a:t>
            </a:r>
            <a:r>
              <a:rPr lang="en-US" smtClean="0">
                <a:solidFill>
                  <a:schemeClr val="hlink"/>
                </a:solidFill>
              </a:rPr>
              <a:t>Groom Bridges</a:t>
            </a:r>
          </a:p>
        </p:txBody>
      </p:sp>
      <p:sp>
        <p:nvSpPr>
          <p:cNvPr id="152579" name="Rectangle 3"/>
          <p:cNvSpPr>
            <a:spLocks noGrp="1" noChangeArrowheads="1"/>
          </p:cNvSpPr>
          <p:nvPr>
            <p:ph type="body" sz="half" idx="1"/>
          </p:nvPr>
        </p:nvSpPr>
        <p:spPr>
          <a:xfrm>
            <a:off x="457200" y="1600200"/>
            <a:ext cx="4038600" cy="4876800"/>
          </a:xfrm>
        </p:spPr>
        <p:txBody>
          <a:bodyPr/>
          <a:lstStyle/>
          <a:p>
            <a:pPr eaLnBrk="1" hangingPunct="1">
              <a:defRPr/>
            </a:pPr>
            <a:r>
              <a:rPr lang="en-US" sz="3600" smtClean="0"/>
              <a:t>All too often operators fail to </a:t>
            </a:r>
            <a:r>
              <a:rPr lang="en-US" sz="3600" b="1" i="1" smtClean="0"/>
              <a:t>groom</a:t>
            </a:r>
            <a:r>
              <a:rPr lang="en-US" sz="3600" smtClean="0"/>
              <a:t> across bridges, which can lead to rough and unsafe conditions before, across, and after bridges.</a:t>
            </a:r>
          </a:p>
        </p:txBody>
      </p:sp>
      <p:pic>
        <p:nvPicPr>
          <p:cNvPr id="45061" name="Picture 8" descr="HPIM3910"/>
          <p:cNvPicPr>
            <a:picLocks noGrp="1" noChangeAspect="1" noChangeArrowheads="1"/>
          </p:cNvPicPr>
          <p:nvPr>
            <p:ph sz="half" idx="2"/>
          </p:nvPr>
        </p:nvPicPr>
        <p:blipFill>
          <a:blip r:embed="rId3" cstate="screen"/>
          <a:srcRect/>
          <a:stretch>
            <a:fillRect/>
          </a:stretch>
        </p:blipFill>
        <p:spPr>
          <a:xfrm>
            <a:off x="4419600" y="2122488"/>
            <a:ext cx="4572000" cy="342265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6"/>
          <p:cNvSpPr>
            <a:spLocks noGrp="1"/>
          </p:cNvSpPr>
          <p:nvPr>
            <p:ph type="ftr" sz="quarter" idx="12"/>
          </p:nvPr>
        </p:nvSpPr>
        <p:spPr>
          <a:noFill/>
        </p:spPr>
        <p:txBody>
          <a:bodyPr/>
          <a:lstStyle/>
          <a:p>
            <a:r>
              <a:rPr lang="en-US"/>
              <a:t>International Association of Snowmobile Administrators</a:t>
            </a:r>
          </a:p>
        </p:txBody>
      </p:sp>
      <p:sp>
        <p:nvSpPr>
          <p:cNvPr id="154626" name="Rectangle 2"/>
          <p:cNvSpPr>
            <a:spLocks noGrp="1" noRot="1" noChangeArrowheads="1"/>
          </p:cNvSpPr>
          <p:nvPr>
            <p:ph type="title"/>
          </p:nvPr>
        </p:nvSpPr>
        <p:spPr/>
        <p:txBody>
          <a:bodyPr/>
          <a:lstStyle/>
          <a:p>
            <a:pPr eaLnBrk="1" hangingPunct="1">
              <a:defRPr/>
            </a:pPr>
            <a:r>
              <a:rPr lang="en-US" sz="3200" smtClean="0">
                <a:solidFill>
                  <a:schemeClr val="hlink"/>
                </a:solidFill>
              </a:rPr>
              <a:t>Grooming Basics:</a:t>
            </a:r>
            <a:br>
              <a:rPr lang="en-US" sz="3200" smtClean="0">
                <a:solidFill>
                  <a:schemeClr val="hlink"/>
                </a:solidFill>
              </a:rPr>
            </a:br>
            <a:r>
              <a:rPr lang="en-US" sz="3600" smtClean="0">
                <a:solidFill>
                  <a:schemeClr val="hlink"/>
                </a:solidFill>
              </a:rPr>
              <a:t> </a:t>
            </a:r>
            <a:r>
              <a:rPr lang="en-US" smtClean="0">
                <a:solidFill>
                  <a:schemeClr val="hlink"/>
                </a:solidFill>
              </a:rPr>
              <a:t>Groom Bridges</a:t>
            </a:r>
          </a:p>
        </p:txBody>
      </p:sp>
      <p:sp>
        <p:nvSpPr>
          <p:cNvPr id="154627" name="Rectangle 3"/>
          <p:cNvSpPr>
            <a:spLocks noGrp="1" noChangeArrowheads="1"/>
          </p:cNvSpPr>
          <p:nvPr>
            <p:ph type="body" sz="half" idx="1"/>
          </p:nvPr>
        </p:nvSpPr>
        <p:spPr>
          <a:xfrm>
            <a:off x="457200" y="1524000"/>
            <a:ext cx="4038600" cy="4572000"/>
          </a:xfrm>
        </p:spPr>
        <p:txBody>
          <a:bodyPr/>
          <a:lstStyle/>
          <a:p>
            <a:pPr eaLnBrk="1" hangingPunct="1">
              <a:lnSpc>
                <a:spcPct val="90000"/>
              </a:lnSpc>
              <a:defRPr/>
            </a:pPr>
            <a:r>
              <a:rPr lang="en-US" sz="3600" smtClean="0"/>
              <a:t>Start by panning across to avoid damage. Use the groomer to bring snow onto bridge; eventually you will build enough base to groom across every pass.</a:t>
            </a:r>
          </a:p>
        </p:txBody>
      </p:sp>
      <p:pic>
        <p:nvPicPr>
          <p:cNvPr id="46085" name="Picture 4" descr="bridge"/>
          <p:cNvPicPr>
            <a:picLocks noGrp="1" noChangeAspect="1" noChangeArrowheads="1"/>
          </p:cNvPicPr>
          <p:nvPr>
            <p:ph sz="half" idx="2"/>
          </p:nvPr>
        </p:nvPicPr>
        <p:blipFill>
          <a:blip r:embed="rId3" cstate="screen"/>
          <a:srcRect/>
          <a:stretch>
            <a:fillRect/>
          </a:stretch>
        </p:blipFill>
        <p:spPr>
          <a:xfrm>
            <a:off x="4495800" y="2303463"/>
            <a:ext cx="4495800" cy="3014662"/>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5"/>
          <p:cNvSpPr>
            <a:spLocks noGrp="1"/>
          </p:cNvSpPr>
          <p:nvPr>
            <p:ph type="ftr" sz="quarter" idx="12"/>
          </p:nvPr>
        </p:nvSpPr>
        <p:spPr>
          <a:noFill/>
        </p:spPr>
        <p:txBody>
          <a:bodyPr/>
          <a:lstStyle/>
          <a:p>
            <a:r>
              <a:rPr lang="en-US"/>
              <a:t>International Association of Snowmobile Administrators</a:t>
            </a:r>
          </a:p>
        </p:txBody>
      </p:sp>
      <p:sp>
        <p:nvSpPr>
          <p:cNvPr id="156674"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Tips for Effective Grooming with a Drag</a:t>
            </a:r>
          </a:p>
        </p:txBody>
      </p:sp>
      <p:sp>
        <p:nvSpPr>
          <p:cNvPr id="156678" name="Rectangle 6"/>
          <p:cNvSpPr>
            <a:spLocks noGrp="1" noChangeArrowheads="1"/>
          </p:cNvSpPr>
          <p:nvPr>
            <p:ph type="body" idx="1"/>
          </p:nvPr>
        </p:nvSpPr>
        <p:spPr>
          <a:xfrm>
            <a:off x="457200" y="1143000"/>
            <a:ext cx="8229600" cy="4953000"/>
          </a:xfrm>
        </p:spPr>
        <p:txBody>
          <a:bodyPr/>
          <a:lstStyle/>
          <a:p>
            <a:pPr algn="ctr" eaLnBrk="1" hangingPunct="1">
              <a:buFont typeface="Wingdings" pitchFamily="2" charset="2"/>
              <a:buNone/>
              <a:defRPr/>
            </a:pPr>
            <a:r>
              <a:rPr lang="en-US" sz="4400" b="1" smtClean="0">
                <a:solidFill>
                  <a:schemeClr val="hlink"/>
                </a:solidFill>
              </a:rPr>
              <a:t>Remove Air from Hydraulics and Compensate for Leaks</a:t>
            </a:r>
            <a:endParaRPr lang="en-US" sz="4400" smtClean="0"/>
          </a:p>
          <a:p>
            <a:pPr eaLnBrk="1" hangingPunct="1">
              <a:defRPr/>
            </a:pPr>
            <a:r>
              <a:rPr lang="en-US" sz="3600" smtClean="0"/>
              <a:t>After hooking drag to tractor – raise and lower a few times to remove air from hoses and cylinders.</a:t>
            </a:r>
          </a:p>
          <a:p>
            <a:pPr eaLnBrk="1" hangingPunct="1">
              <a:defRPr/>
            </a:pPr>
            <a:r>
              <a:rPr lang="en-US" sz="3600" smtClean="0"/>
              <a:t>Inspect all connections for leaks and promptly fix even slight leaks.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2"/>
          </p:nvPr>
        </p:nvSpPr>
        <p:spPr>
          <a:noFill/>
        </p:spPr>
        <p:txBody>
          <a:bodyPr/>
          <a:lstStyle/>
          <a:p>
            <a:r>
              <a:rPr lang="en-US"/>
              <a:t>International Association of Snowmobile Administrators</a:t>
            </a:r>
          </a:p>
        </p:txBody>
      </p:sp>
      <p:sp>
        <p:nvSpPr>
          <p:cNvPr id="159746"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Tips for Effective Grooming with a Drag</a:t>
            </a:r>
          </a:p>
        </p:txBody>
      </p:sp>
      <p:sp>
        <p:nvSpPr>
          <p:cNvPr id="159747" name="Rectangle 3"/>
          <p:cNvSpPr>
            <a:spLocks noGrp="1" noChangeArrowheads="1"/>
          </p:cNvSpPr>
          <p:nvPr>
            <p:ph type="body" idx="1"/>
          </p:nvPr>
        </p:nvSpPr>
        <p:spPr>
          <a:xfrm>
            <a:off x="457200" y="1143000"/>
            <a:ext cx="8229600" cy="5181600"/>
          </a:xfrm>
        </p:spPr>
        <p:txBody>
          <a:bodyPr/>
          <a:lstStyle/>
          <a:p>
            <a:pPr algn="ctr" eaLnBrk="1" hangingPunct="1">
              <a:buFont typeface="Wingdings" pitchFamily="2" charset="2"/>
              <a:buNone/>
              <a:defRPr/>
            </a:pPr>
            <a:r>
              <a:rPr lang="en-US" sz="4400" b="1" smtClean="0">
                <a:solidFill>
                  <a:schemeClr val="hlink"/>
                </a:solidFill>
              </a:rPr>
              <a:t>Remove Air from Hydraulics and Compensate for Leaks</a:t>
            </a:r>
            <a:endParaRPr lang="en-US" sz="4400" smtClean="0"/>
          </a:p>
          <a:p>
            <a:pPr eaLnBrk="1" hangingPunct="1">
              <a:defRPr/>
            </a:pPr>
            <a:r>
              <a:rPr lang="en-US" sz="3600" smtClean="0"/>
              <a:t>Remember that the loss of pressure from leaks will cause components to settle. This requires compensation by continually adjusting (raising) the component controlled by that leaking hydraulic.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6"/>
          <p:cNvSpPr>
            <a:spLocks noGrp="1"/>
          </p:cNvSpPr>
          <p:nvPr>
            <p:ph type="ftr" sz="quarter" idx="12"/>
          </p:nvPr>
        </p:nvSpPr>
        <p:spPr>
          <a:noFill/>
        </p:spPr>
        <p:txBody>
          <a:bodyPr/>
          <a:lstStyle/>
          <a:p>
            <a:r>
              <a:rPr lang="en-US"/>
              <a:t>International Association of Snowmobile Administrators</a:t>
            </a:r>
          </a:p>
        </p:txBody>
      </p:sp>
      <p:sp>
        <p:nvSpPr>
          <p:cNvPr id="560130" name="Rectangle 2"/>
          <p:cNvSpPr>
            <a:spLocks noGrp="1" noRot="1" noChangeArrowheads="1"/>
          </p:cNvSpPr>
          <p:nvPr>
            <p:ph type="title"/>
          </p:nvPr>
        </p:nvSpPr>
        <p:spPr>
          <a:xfrm>
            <a:off x="457200" y="274638"/>
            <a:ext cx="8229600" cy="16303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z="3200" smtClean="0">
                <a:solidFill>
                  <a:schemeClr val="hlink"/>
                </a:solidFill>
              </a:rPr>
              <a:t> </a:t>
            </a:r>
            <a:r>
              <a:rPr lang="en-US" sz="4000" smtClean="0">
                <a:solidFill>
                  <a:schemeClr val="hlink"/>
                </a:solidFill>
              </a:rPr>
              <a:t>Check for Clearance and </a:t>
            </a:r>
            <a:br>
              <a:rPr lang="en-US" sz="4000" smtClean="0">
                <a:solidFill>
                  <a:schemeClr val="hlink"/>
                </a:solidFill>
              </a:rPr>
            </a:br>
            <a:r>
              <a:rPr lang="en-US" sz="4000" smtClean="0">
                <a:solidFill>
                  <a:schemeClr val="hlink"/>
                </a:solidFill>
              </a:rPr>
              <a:t>Binding When Turning</a:t>
            </a:r>
          </a:p>
        </p:txBody>
      </p:sp>
      <p:sp>
        <p:nvSpPr>
          <p:cNvPr id="560131" name="Rectangle 3"/>
          <p:cNvSpPr>
            <a:spLocks noGrp="1" noChangeArrowheads="1"/>
          </p:cNvSpPr>
          <p:nvPr>
            <p:ph type="body" sz="half" idx="1"/>
          </p:nvPr>
        </p:nvSpPr>
        <p:spPr>
          <a:xfrm>
            <a:off x="457200" y="2133600"/>
            <a:ext cx="4038600" cy="3992563"/>
          </a:xfrm>
        </p:spPr>
        <p:txBody>
          <a:bodyPr/>
          <a:lstStyle/>
          <a:p>
            <a:pPr eaLnBrk="1" hangingPunct="1">
              <a:lnSpc>
                <a:spcPct val="90000"/>
              </a:lnSpc>
              <a:defRPr/>
            </a:pPr>
            <a:r>
              <a:rPr lang="en-US" sz="2800" smtClean="0"/>
              <a:t>Inspect hydraulic hoses for binding and interference as tractor is turned.</a:t>
            </a:r>
          </a:p>
          <a:p>
            <a:pPr eaLnBrk="1" hangingPunct="1">
              <a:lnSpc>
                <a:spcPct val="90000"/>
              </a:lnSpc>
              <a:defRPr/>
            </a:pPr>
            <a:r>
              <a:rPr lang="en-US" sz="2800" smtClean="0"/>
              <a:t>Check for clearance between outside of tracks and outside front of drag when tractor is fully turned.</a:t>
            </a:r>
          </a:p>
        </p:txBody>
      </p:sp>
      <p:pic>
        <p:nvPicPr>
          <p:cNvPr id="49157" name="Picture 5" descr="HPIM3888"/>
          <p:cNvPicPr>
            <a:picLocks noGrp="1" noChangeAspect="1" noChangeArrowheads="1"/>
          </p:cNvPicPr>
          <p:nvPr>
            <p:ph sz="half" idx="2"/>
          </p:nvPr>
        </p:nvPicPr>
        <p:blipFill>
          <a:blip r:embed="rId3" cstate="screen"/>
          <a:srcRect/>
          <a:stretch>
            <a:fillRect/>
          </a:stretch>
        </p:blipFill>
        <p:spPr>
          <a:xfrm>
            <a:off x="4495800" y="2438400"/>
            <a:ext cx="4343400" cy="3251200"/>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6"/>
          <p:cNvSpPr>
            <a:spLocks noGrp="1"/>
          </p:cNvSpPr>
          <p:nvPr>
            <p:ph type="ftr" sz="quarter" idx="12"/>
          </p:nvPr>
        </p:nvSpPr>
        <p:spPr>
          <a:noFill/>
        </p:spPr>
        <p:txBody>
          <a:bodyPr/>
          <a:lstStyle/>
          <a:p>
            <a:r>
              <a:rPr lang="en-US"/>
              <a:t>International Association of Snowmobile Administrators</a:t>
            </a:r>
          </a:p>
        </p:txBody>
      </p:sp>
      <p:sp>
        <p:nvSpPr>
          <p:cNvPr id="501762" name="Rectangle 2"/>
          <p:cNvSpPr>
            <a:spLocks noGrp="1" noRot="1" noChangeArrowheads="1"/>
          </p:cNvSpPr>
          <p:nvPr>
            <p:ph type="title"/>
          </p:nvPr>
        </p:nvSpPr>
        <p:spPr>
          <a:xfrm>
            <a:off x="457200" y="274638"/>
            <a:ext cx="8229600" cy="12493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mtClean="0">
                <a:solidFill>
                  <a:schemeClr val="hlink"/>
                </a:solidFill>
              </a:rPr>
              <a:t>Pay Attention!</a:t>
            </a:r>
          </a:p>
        </p:txBody>
      </p:sp>
      <p:sp>
        <p:nvSpPr>
          <p:cNvPr id="501763" name="Rectangle 3"/>
          <p:cNvSpPr>
            <a:spLocks noGrp="1" noChangeArrowheads="1"/>
          </p:cNvSpPr>
          <p:nvPr>
            <p:ph type="body" sz="half" idx="1"/>
          </p:nvPr>
        </p:nvSpPr>
        <p:spPr>
          <a:xfrm>
            <a:off x="381000" y="1752600"/>
            <a:ext cx="4419600" cy="4373563"/>
          </a:xfrm>
        </p:spPr>
        <p:txBody>
          <a:bodyPr/>
          <a:lstStyle/>
          <a:p>
            <a:pPr eaLnBrk="1" hangingPunct="1">
              <a:lnSpc>
                <a:spcPct val="90000"/>
              </a:lnSpc>
              <a:defRPr/>
            </a:pPr>
            <a:r>
              <a:rPr lang="en-US" sz="3600" smtClean="0"/>
              <a:t>Grooming equipment can be complex and operating it is a demanding job that </a:t>
            </a:r>
            <a:r>
              <a:rPr lang="en-US" sz="3600" b="1" smtClean="0">
                <a:solidFill>
                  <a:schemeClr val="hlink"/>
                </a:solidFill>
              </a:rPr>
              <a:t>requires</a:t>
            </a:r>
            <a:r>
              <a:rPr lang="en-US" sz="3600" smtClean="0"/>
              <a:t> the operator’s </a:t>
            </a:r>
            <a:r>
              <a:rPr lang="en-US" sz="3600" b="1" smtClean="0">
                <a:solidFill>
                  <a:schemeClr val="hlink"/>
                </a:solidFill>
              </a:rPr>
              <a:t>undivided attention at all times.</a:t>
            </a:r>
            <a:endParaRPr lang="en-US" b="1" smtClean="0">
              <a:solidFill>
                <a:schemeClr val="hlink"/>
              </a:solidFill>
            </a:endParaRPr>
          </a:p>
        </p:txBody>
      </p:sp>
      <p:pic>
        <p:nvPicPr>
          <p:cNvPr id="50181" name="Picture 11" descr="HPIM1106"/>
          <p:cNvPicPr>
            <a:picLocks noGrp="1" noChangeAspect="1" noChangeArrowheads="1"/>
          </p:cNvPicPr>
          <p:nvPr>
            <p:ph sz="half" idx="2"/>
          </p:nvPr>
        </p:nvPicPr>
        <p:blipFill>
          <a:blip r:embed="rId3" cstate="screen"/>
          <a:srcRect/>
          <a:stretch>
            <a:fillRect/>
          </a:stretch>
        </p:blipFill>
        <p:spPr>
          <a:xfrm>
            <a:off x="4953000" y="2209800"/>
            <a:ext cx="4038600" cy="302260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6"/>
          <p:cNvSpPr>
            <a:spLocks noGrp="1"/>
          </p:cNvSpPr>
          <p:nvPr>
            <p:ph type="ftr" sz="quarter" idx="12"/>
          </p:nvPr>
        </p:nvSpPr>
        <p:spPr>
          <a:noFill/>
        </p:spPr>
        <p:txBody>
          <a:bodyPr/>
          <a:lstStyle/>
          <a:p>
            <a:r>
              <a:rPr lang="en-US"/>
              <a:t>International Association of Snowmobile Administrators</a:t>
            </a:r>
          </a:p>
        </p:txBody>
      </p:sp>
      <p:sp>
        <p:nvSpPr>
          <p:cNvPr id="527362"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mtClean="0">
                <a:solidFill>
                  <a:schemeClr val="hlink"/>
                </a:solidFill>
              </a:rPr>
              <a:t>Pay Attention!</a:t>
            </a:r>
            <a:endParaRPr lang="en-US" smtClean="0"/>
          </a:p>
        </p:txBody>
      </p:sp>
      <p:sp>
        <p:nvSpPr>
          <p:cNvPr id="527363" name="Rectangle 3"/>
          <p:cNvSpPr>
            <a:spLocks noGrp="1" noChangeArrowheads="1"/>
          </p:cNvSpPr>
          <p:nvPr>
            <p:ph type="body" sz="half" idx="1"/>
          </p:nvPr>
        </p:nvSpPr>
        <p:spPr>
          <a:xfrm>
            <a:off x="457200" y="1600200"/>
            <a:ext cx="4495800" cy="4724400"/>
          </a:xfrm>
        </p:spPr>
        <p:txBody>
          <a:bodyPr/>
          <a:lstStyle/>
          <a:p>
            <a:pPr eaLnBrk="1" hangingPunct="1">
              <a:lnSpc>
                <a:spcPct val="90000"/>
              </a:lnSpc>
              <a:defRPr/>
            </a:pPr>
            <a:r>
              <a:rPr lang="en-US" smtClean="0"/>
              <a:t>While it’s important to be watching the trail ahead to observe changing conditions, it’s almost more important to watch what the grooming drag behind is doing – even though snow dust may impair rear visibility.</a:t>
            </a:r>
            <a:endParaRPr lang="en-US" sz="3600" smtClean="0"/>
          </a:p>
        </p:txBody>
      </p:sp>
      <p:pic>
        <p:nvPicPr>
          <p:cNvPr id="51205" name="Picture 6" descr="HPIM3547"/>
          <p:cNvPicPr>
            <a:picLocks noGrp="1" noChangeAspect="1" noChangeArrowheads="1"/>
          </p:cNvPicPr>
          <p:nvPr>
            <p:ph sz="half" idx="2"/>
          </p:nvPr>
        </p:nvPicPr>
        <p:blipFill>
          <a:blip r:embed="rId3" cstate="screen"/>
          <a:srcRect/>
          <a:stretch>
            <a:fillRect/>
          </a:stretch>
        </p:blipFill>
        <p:spPr>
          <a:xfrm>
            <a:off x="4800600" y="2324100"/>
            <a:ext cx="4191000" cy="3136900"/>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6"/>
          <p:cNvSpPr>
            <a:spLocks noGrp="1"/>
          </p:cNvSpPr>
          <p:nvPr>
            <p:ph type="ftr" sz="quarter" idx="12"/>
          </p:nvPr>
        </p:nvSpPr>
        <p:spPr>
          <a:noFill/>
        </p:spPr>
        <p:txBody>
          <a:bodyPr/>
          <a:lstStyle/>
          <a:p>
            <a:r>
              <a:rPr lang="en-US"/>
              <a:t>International Association of Snowmobile Administrators</a:t>
            </a:r>
          </a:p>
        </p:txBody>
      </p:sp>
      <p:sp>
        <p:nvSpPr>
          <p:cNvPr id="504834" name="Rectangle 2"/>
          <p:cNvSpPr>
            <a:spLocks noGrp="1" noRot="1" noChangeArrowheads="1"/>
          </p:cNvSpPr>
          <p:nvPr>
            <p:ph type="title"/>
          </p:nvPr>
        </p:nvSpPr>
        <p:spPr>
          <a:xfrm>
            <a:off x="457200" y="274638"/>
            <a:ext cx="8229600" cy="10969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z="3200" smtClean="0">
                <a:solidFill>
                  <a:schemeClr val="hlink"/>
                </a:solidFill>
              </a:rPr>
              <a:t> </a:t>
            </a:r>
            <a:r>
              <a:rPr lang="en-US" smtClean="0">
                <a:solidFill>
                  <a:schemeClr val="hlink"/>
                </a:solidFill>
              </a:rPr>
              <a:t>Pay Attention!</a:t>
            </a:r>
          </a:p>
        </p:txBody>
      </p:sp>
      <p:sp>
        <p:nvSpPr>
          <p:cNvPr id="504835" name="Rectangle 3"/>
          <p:cNvSpPr>
            <a:spLocks noGrp="1" noChangeArrowheads="1"/>
          </p:cNvSpPr>
          <p:nvPr>
            <p:ph type="body" sz="half" idx="1"/>
          </p:nvPr>
        </p:nvSpPr>
        <p:spPr>
          <a:xfrm>
            <a:off x="457200" y="1828800"/>
            <a:ext cx="4038600" cy="4297363"/>
          </a:xfrm>
        </p:spPr>
        <p:txBody>
          <a:bodyPr/>
          <a:lstStyle/>
          <a:p>
            <a:pPr eaLnBrk="1" hangingPunct="1">
              <a:defRPr/>
            </a:pPr>
            <a:r>
              <a:rPr lang="en-US" smtClean="0"/>
              <a:t>Don’t simply drop the drag and forget it.</a:t>
            </a:r>
          </a:p>
          <a:p>
            <a:pPr eaLnBrk="1" hangingPunct="1">
              <a:defRPr/>
            </a:pPr>
            <a:r>
              <a:rPr lang="en-US" smtClean="0"/>
              <a:t>Operator must </a:t>
            </a:r>
            <a:r>
              <a:rPr lang="en-US" b="1" i="1" smtClean="0">
                <a:solidFill>
                  <a:schemeClr val="hlink"/>
                </a:solidFill>
              </a:rPr>
              <a:t>constantly</a:t>
            </a:r>
            <a:r>
              <a:rPr lang="en-US" smtClean="0"/>
              <a:t> respond and adjust to ever-changing trail and snow conditions.</a:t>
            </a:r>
          </a:p>
        </p:txBody>
      </p:sp>
      <p:pic>
        <p:nvPicPr>
          <p:cNvPr id="52229" name="Picture 5" descr="HPIM1210"/>
          <p:cNvPicPr>
            <a:picLocks noGrp="1" noChangeAspect="1" noChangeArrowheads="1"/>
          </p:cNvPicPr>
          <p:nvPr>
            <p:ph sz="half" idx="2"/>
          </p:nvPr>
        </p:nvPicPr>
        <p:blipFill>
          <a:blip r:embed="rId3" cstate="screen"/>
          <a:srcRect/>
          <a:stretch>
            <a:fillRect/>
          </a:stretch>
        </p:blipFill>
        <p:spPr>
          <a:xfrm>
            <a:off x="4572000" y="2122488"/>
            <a:ext cx="4419600" cy="330835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5"/>
          <p:cNvSpPr>
            <a:spLocks noGrp="1"/>
          </p:cNvSpPr>
          <p:nvPr>
            <p:ph type="ftr" sz="quarter" idx="12"/>
          </p:nvPr>
        </p:nvSpPr>
        <p:spPr>
          <a:noFill/>
        </p:spPr>
        <p:txBody>
          <a:bodyPr/>
          <a:lstStyle/>
          <a:p>
            <a:r>
              <a:rPr lang="en-US"/>
              <a:t>International Association of Snowmobile Administrators</a:t>
            </a:r>
          </a:p>
        </p:txBody>
      </p:sp>
      <p:sp>
        <p:nvSpPr>
          <p:cNvPr id="34818" name="Rectangle 2"/>
          <p:cNvSpPr>
            <a:spLocks noGrp="1" noRot="1" noChangeArrowheads="1"/>
          </p:cNvSpPr>
          <p:nvPr>
            <p:ph type="title"/>
          </p:nvPr>
        </p:nvSpPr>
        <p:spPr>
          <a:xfrm>
            <a:off x="457200" y="274638"/>
            <a:ext cx="8229600" cy="1020762"/>
          </a:xfrm>
        </p:spPr>
        <p:txBody>
          <a:bodyPr/>
          <a:lstStyle/>
          <a:p>
            <a:pPr eaLnBrk="1" hangingPunct="1">
              <a:defRPr/>
            </a:pPr>
            <a:r>
              <a:rPr lang="en-US" smtClean="0">
                <a:solidFill>
                  <a:schemeClr val="hlink"/>
                </a:solidFill>
              </a:rPr>
              <a:t>Best Grooming Temperatures</a:t>
            </a:r>
          </a:p>
        </p:txBody>
      </p:sp>
      <p:sp>
        <p:nvSpPr>
          <p:cNvPr id="34819" name="Rectangle 3"/>
          <p:cNvSpPr>
            <a:spLocks noGrp="1" noChangeArrowheads="1"/>
          </p:cNvSpPr>
          <p:nvPr>
            <p:ph type="body" idx="1"/>
          </p:nvPr>
        </p:nvSpPr>
        <p:spPr>
          <a:xfrm>
            <a:off x="457200" y="1371600"/>
            <a:ext cx="8229600" cy="4754563"/>
          </a:xfrm>
        </p:spPr>
        <p:txBody>
          <a:bodyPr/>
          <a:lstStyle/>
          <a:p>
            <a:pPr eaLnBrk="1" hangingPunct="1">
              <a:defRPr/>
            </a:pPr>
            <a:r>
              <a:rPr lang="en-US" sz="3600" smtClean="0"/>
              <a:t>Generally, when using a drag, </a:t>
            </a:r>
            <a:r>
              <a:rPr lang="en-US" sz="3600" b="1" smtClean="0">
                <a:solidFill>
                  <a:schemeClr val="hlink"/>
                </a:solidFill>
              </a:rPr>
              <a:t>grooming should be suspended when the air temperature is below -25 F (-32 C) or above +40 F (+5 C)</a:t>
            </a:r>
            <a:r>
              <a:rPr lang="en-US" sz="3600" smtClean="0"/>
              <a:t> since extreme temps can cause snow to stick in the blades or build up on the packing pan enough of the time to make grooming a smooth trail impossible.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2"/>
          </p:nvPr>
        </p:nvSpPr>
        <p:spPr>
          <a:noFill/>
        </p:spPr>
        <p:txBody>
          <a:bodyPr/>
          <a:lstStyle/>
          <a:p>
            <a:r>
              <a:rPr lang="en-US"/>
              <a:t>International Association of Snowmobile Administrators</a:t>
            </a:r>
          </a:p>
        </p:txBody>
      </p:sp>
      <p:sp>
        <p:nvSpPr>
          <p:cNvPr id="169986"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Tips for Effective Grooming with a Drag</a:t>
            </a:r>
          </a:p>
        </p:txBody>
      </p:sp>
      <p:sp>
        <p:nvSpPr>
          <p:cNvPr id="169987" name="Rectangle 3"/>
          <p:cNvSpPr>
            <a:spLocks noGrp="1" noChangeArrowheads="1"/>
          </p:cNvSpPr>
          <p:nvPr>
            <p:ph type="body" idx="1"/>
          </p:nvPr>
        </p:nvSpPr>
        <p:spPr>
          <a:xfrm>
            <a:off x="457200" y="1143000"/>
            <a:ext cx="8229600" cy="5181600"/>
          </a:xfrm>
        </p:spPr>
        <p:txBody>
          <a:bodyPr/>
          <a:lstStyle/>
          <a:p>
            <a:pPr algn="ctr" eaLnBrk="1" hangingPunct="1">
              <a:buFont typeface="Wingdings" pitchFamily="2" charset="2"/>
              <a:buNone/>
              <a:defRPr/>
            </a:pPr>
            <a:r>
              <a:rPr lang="en-US" sz="4400" b="1" smtClean="0">
                <a:solidFill>
                  <a:schemeClr val="hlink"/>
                </a:solidFill>
              </a:rPr>
              <a:t>Keep the Mirrors Clean and </a:t>
            </a:r>
          </a:p>
          <a:p>
            <a:pPr algn="ctr" eaLnBrk="1" hangingPunct="1">
              <a:buFont typeface="Wingdings" pitchFamily="2" charset="2"/>
              <a:buNone/>
              <a:defRPr/>
            </a:pPr>
            <a:r>
              <a:rPr lang="en-US" sz="4400" b="1" smtClean="0">
                <a:solidFill>
                  <a:schemeClr val="hlink"/>
                </a:solidFill>
              </a:rPr>
              <a:t>Use Them</a:t>
            </a:r>
            <a:endParaRPr lang="en-US" sz="4400" smtClean="0"/>
          </a:p>
          <a:p>
            <a:pPr eaLnBrk="1" hangingPunct="1">
              <a:defRPr/>
            </a:pPr>
            <a:r>
              <a:rPr lang="en-US" sz="3600" smtClean="0"/>
              <a:t>The rearview mirrors on the tractor are critically important and should be used to constantly monitor how the snow is processing in the drag blades, as well as the finished trail surface behind the unit.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5"/>
          <p:cNvSpPr>
            <a:spLocks noGrp="1"/>
          </p:cNvSpPr>
          <p:nvPr>
            <p:ph type="ftr" sz="quarter" idx="12"/>
          </p:nvPr>
        </p:nvSpPr>
        <p:spPr>
          <a:noFill/>
        </p:spPr>
        <p:txBody>
          <a:bodyPr/>
          <a:lstStyle/>
          <a:p>
            <a:r>
              <a:rPr lang="en-US"/>
              <a:t>International Association of Snowmobile Administrators</a:t>
            </a:r>
          </a:p>
        </p:txBody>
      </p:sp>
      <p:sp>
        <p:nvSpPr>
          <p:cNvPr id="172034"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Tips for Effective Grooming with a Drag</a:t>
            </a:r>
          </a:p>
        </p:txBody>
      </p:sp>
      <p:sp>
        <p:nvSpPr>
          <p:cNvPr id="172035" name="Rectangle 3"/>
          <p:cNvSpPr>
            <a:spLocks noGrp="1" noChangeArrowheads="1"/>
          </p:cNvSpPr>
          <p:nvPr>
            <p:ph type="body" idx="1"/>
          </p:nvPr>
        </p:nvSpPr>
        <p:spPr>
          <a:xfrm>
            <a:off x="457200" y="1143000"/>
            <a:ext cx="8229600" cy="5181600"/>
          </a:xfrm>
        </p:spPr>
        <p:txBody>
          <a:bodyPr/>
          <a:lstStyle/>
          <a:p>
            <a:pPr algn="ctr" eaLnBrk="1" hangingPunct="1">
              <a:buFont typeface="Wingdings" pitchFamily="2" charset="2"/>
              <a:buNone/>
              <a:defRPr/>
            </a:pPr>
            <a:r>
              <a:rPr lang="en-US" sz="4400" b="1" smtClean="0">
                <a:solidFill>
                  <a:schemeClr val="hlink"/>
                </a:solidFill>
              </a:rPr>
              <a:t>Get Out and Check the Trail</a:t>
            </a:r>
            <a:endParaRPr lang="en-US" sz="4400" smtClean="0"/>
          </a:p>
          <a:p>
            <a:pPr eaLnBrk="1" hangingPunct="1">
              <a:defRPr/>
            </a:pPr>
            <a:r>
              <a:rPr lang="en-US" sz="3600" smtClean="0"/>
              <a:t>While monitoring work with mirrors is important, it’s also important to occasionally get out of the tractor and walk across the groomed surface to check it.</a:t>
            </a:r>
          </a:p>
          <a:p>
            <a:pPr eaLnBrk="1" hangingPunct="1">
              <a:defRPr/>
            </a:pPr>
            <a:r>
              <a:rPr lang="en-US" sz="3600" smtClean="0"/>
              <a:t>If you sink in, recheck the drag’s settings for good processing and compression.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5"/>
          <p:cNvSpPr>
            <a:spLocks noGrp="1"/>
          </p:cNvSpPr>
          <p:nvPr>
            <p:ph type="ftr" sz="quarter" idx="12"/>
          </p:nvPr>
        </p:nvSpPr>
        <p:spPr>
          <a:noFill/>
        </p:spPr>
        <p:txBody>
          <a:bodyPr/>
          <a:lstStyle/>
          <a:p>
            <a:r>
              <a:rPr lang="en-US"/>
              <a:t>International Association of Snowmobile Administrators</a:t>
            </a:r>
          </a:p>
        </p:txBody>
      </p:sp>
      <p:sp>
        <p:nvSpPr>
          <p:cNvPr id="174082"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Tips for Effective Grooming with a Drag</a:t>
            </a:r>
          </a:p>
        </p:txBody>
      </p:sp>
      <p:sp>
        <p:nvSpPr>
          <p:cNvPr id="174083" name="Rectangle 3"/>
          <p:cNvSpPr>
            <a:spLocks noGrp="1" noChangeArrowheads="1"/>
          </p:cNvSpPr>
          <p:nvPr>
            <p:ph type="body" idx="1"/>
          </p:nvPr>
        </p:nvSpPr>
        <p:spPr>
          <a:xfrm>
            <a:off x="457200" y="1143000"/>
            <a:ext cx="8229600" cy="5181600"/>
          </a:xfrm>
        </p:spPr>
        <p:txBody>
          <a:bodyPr/>
          <a:lstStyle/>
          <a:p>
            <a:pPr algn="ctr" eaLnBrk="1" hangingPunct="1">
              <a:buFont typeface="Wingdings" pitchFamily="2" charset="2"/>
              <a:buNone/>
              <a:defRPr/>
            </a:pPr>
            <a:r>
              <a:rPr lang="en-US" sz="4400" b="1" smtClean="0">
                <a:solidFill>
                  <a:schemeClr val="hlink"/>
                </a:solidFill>
              </a:rPr>
              <a:t>Remove the Entire Mogul</a:t>
            </a:r>
            <a:endParaRPr lang="en-US" sz="4400" smtClean="0"/>
          </a:p>
          <a:p>
            <a:pPr eaLnBrk="1" hangingPunct="1">
              <a:defRPr/>
            </a:pPr>
            <a:r>
              <a:rPr lang="en-US" sz="3600" smtClean="0"/>
              <a:t>Remember that moguls and drifts should be completely cut away since only partial removal results in uneven trail density and moguls quickly reforming.</a:t>
            </a:r>
          </a:p>
          <a:p>
            <a:pPr eaLnBrk="1" hangingPunct="1">
              <a:defRPr/>
            </a:pPr>
            <a:r>
              <a:rPr lang="en-US" sz="3600" smtClean="0"/>
              <a:t>Typically, the greatest cutting depth is needed on curves and in high traffic areas.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6"/>
          <p:cNvSpPr>
            <a:spLocks noGrp="1"/>
          </p:cNvSpPr>
          <p:nvPr>
            <p:ph type="ftr" sz="quarter" idx="12"/>
          </p:nvPr>
        </p:nvSpPr>
        <p:spPr>
          <a:noFill/>
        </p:spPr>
        <p:txBody>
          <a:bodyPr/>
          <a:lstStyle/>
          <a:p>
            <a:r>
              <a:rPr lang="en-US"/>
              <a:t>International Association of Snowmobile Administrators</a:t>
            </a:r>
          </a:p>
        </p:txBody>
      </p:sp>
      <p:sp>
        <p:nvSpPr>
          <p:cNvPr id="176130"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z="4000" smtClean="0">
                <a:solidFill>
                  <a:schemeClr val="hlink"/>
                </a:solidFill>
              </a:rPr>
              <a:t> </a:t>
            </a:r>
            <a:r>
              <a:rPr lang="en-US" sz="4800" smtClean="0">
                <a:solidFill>
                  <a:schemeClr val="hlink"/>
                </a:solidFill>
              </a:rPr>
              <a:t>Watch the Speed</a:t>
            </a:r>
          </a:p>
        </p:txBody>
      </p:sp>
      <p:sp>
        <p:nvSpPr>
          <p:cNvPr id="176131" name="Rectangle 3"/>
          <p:cNvSpPr>
            <a:spLocks noGrp="1" noChangeArrowheads="1"/>
          </p:cNvSpPr>
          <p:nvPr>
            <p:ph type="body" sz="half" idx="1"/>
          </p:nvPr>
        </p:nvSpPr>
        <p:spPr>
          <a:xfrm>
            <a:off x="457200" y="2057400"/>
            <a:ext cx="4038600" cy="4068763"/>
          </a:xfrm>
        </p:spPr>
        <p:txBody>
          <a:bodyPr/>
          <a:lstStyle/>
          <a:p>
            <a:pPr eaLnBrk="1" hangingPunct="1">
              <a:defRPr/>
            </a:pPr>
            <a:r>
              <a:rPr lang="en-US" b="1" smtClean="0">
                <a:solidFill>
                  <a:schemeClr val="hlink"/>
                </a:solidFill>
              </a:rPr>
              <a:t>The most effective grooming speed</a:t>
            </a:r>
            <a:r>
              <a:rPr lang="en-US" smtClean="0"/>
              <a:t> is typically </a:t>
            </a:r>
            <a:r>
              <a:rPr lang="en-US" b="1" smtClean="0">
                <a:solidFill>
                  <a:schemeClr val="hlink"/>
                </a:solidFill>
              </a:rPr>
              <a:t>5 to 7 mph</a:t>
            </a:r>
            <a:r>
              <a:rPr lang="en-US" smtClean="0"/>
              <a:t> (8-11 kph) and is governed by the way the snow is being processed.</a:t>
            </a:r>
          </a:p>
        </p:txBody>
      </p:sp>
      <p:pic>
        <p:nvPicPr>
          <p:cNvPr id="56325" name="Picture 7" descr="HPIM3552"/>
          <p:cNvPicPr>
            <a:picLocks noGrp="1" noChangeAspect="1" noChangeArrowheads="1"/>
          </p:cNvPicPr>
          <p:nvPr>
            <p:ph sz="half" idx="2"/>
          </p:nvPr>
        </p:nvPicPr>
        <p:blipFill>
          <a:blip r:embed="rId3" cstate="screen"/>
          <a:srcRect/>
          <a:stretch>
            <a:fillRect/>
          </a:stretch>
        </p:blipFill>
        <p:spPr>
          <a:xfrm>
            <a:off x="4419600" y="2286000"/>
            <a:ext cx="4572000" cy="342265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6"/>
          <p:cNvSpPr>
            <a:spLocks noGrp="1"/>
          </p:cNvSpPr>
          <p:nvPr>
            <p:ph type="ftr" sz="quarter" idx="12"/>
          </p:nvPr>
        </p:nvSpPr>
        <p:spPr>
          <a:noFill/>
        </p:spPr>
        <p:txBody>
          <a:bodyPr/>
          <a:lstStyle/>
          <a:p>
            <a:r>
              <a:rPr lang="en-US"/>
              <a:t>International Association of Snowmobile Administrators</a:t>
            </a:r>
          </a:p>
        </p:txBody>
      </p:sp>
      <p:sp>
        <p:nvSpPr>
          <p:cNvPr id="179202" name="Rectangle 2"/>
          <p:cNvSpPr>
            <a:spLocks noGrp="1" noRot="1" noChangeArrowheads="1"/>
          </p:cNvSpPr>
          <p:nvPr>
            <p:ph type="title"/>
          </p:nvPr>
        </p:nvSpPr>
        <p:spPr>
          <a:xfrm>
            <a:off x="457200" y="274638"/>
            <a:ext cx="8229600" cy="14017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z="4000" smtClean="0">
                <a:solidFill>
                  <a:schemeClr val="hlink"/>
                </a:solidFill>
              </a:rPr>
              <a:t> </a:t>
            </a:r>
            <a:r>
              <a:rPr lang="en-US" sz="4800" smtClean="0">
                <a:solidFill>
                  <a:schemeClr val="hlink"/>
                </a:solidFill>
              </a:rPr>
              <a:t>Watch the Speed</a:t>
            </a:r>
          </a:p>
        </p:txBody>
      </p:sp>
      <p:sp>
        <p:nvSpPr>
          <p:cNvPr id="179203" name="Rectangle 3"/>
          <p:cNvSpPr>
            <a:spLocks noGrp="1" noChangeArrowheads="1"/>
          </p:cNvSpPr>
          <p:nvPr>
            <p:ph type="body" sz="half" idx="1"/>
          </p:nvPr>
        </p:nvSpPr>
        <p:spPr>
          <a:xfrm>
            <a:off x="457200" y="2133600"/>
            <a:ext cx="3810000" cy="3992563"/>
          </a:xfrm>
        </p:spPr>
        <p:txBody>
          <a:bodyPr/>
          <a:lstStyle/>
          <a:p>
            <a:pPr eaLnBrk="1" hangingPunct="1">
              <a:lnSpc>
                <a:spcPct val="90000"/>
              </a:lnSpc>
              <a:defRPr/>
            </a:pPr>
            <a:r>
              <a:rPr lang="en-US" b="1" smtClean="0">
                <a:solidFill>
                  <a:schemeClr val="hlink"/>
                </a:solidFill>
              </a:rPr>
              <a:t>Too slow: </a:t>
            </a:r>
            <a:r>
              <a:rPr lang="en-US" smtClean="0"/>
              <a:t>rolling action in front of blades will not be adequate.</a:t>
            </a:r>
          </a:p>
          <a:p>
            <a:pPr eaLnBrk="1" hangingPunct="1">
              <a:lnSpc>
                <a:spcPct val="90000"/>
              </a:lnSpc>
              <a:defRPr/>
            </a:pPr>
            <a:r>
              <a:rPr lang="en-US" b="1" smtClean="0">
                <a:solidFill>
                  <a:schemeClr val="hlink"/>
                </a:solidFill>
              </a:rPr>
              <a:t>Too fast: </a:t>
            </a:r>
            <a:r>
              <a:rPr lang="en-US" smtClean="0"/>
              <a:t>will get drag bounce, a poor trail, and spray snow out (wasting it).</a:t>
            </a:r>
          </a:p>
        </p:txBody>
      </p:sp>
      <p:pic>
        <p:nvPicPr>
          <p:cNvPr id="57349" name="Picture 4" descr="HPIM1100"/>
          <p:cNvPicPr>
            <a:picLocks noGrp="1" noChangeAspect="1" noChangeArrowheads="1"/>
          </p:cNvPicPr>
          <p:nvPr>
            <p:ph sz="half" idx="2"/>
          </p:nvPr>
        </p:nvPicPr>
        <p:blipFill>
          <a:blip r:embed="rId3" cstate="screen"/>
          <a:srcRect/>
          <a:stretch>
            <a:fillRect/>
          </a:stretch>
        </p:blipFill>
        <p:spPr>
          <a:xfrm>
            <a:off x="4419600" y="2362200"/>
            <a:ext cx="4419600" cy="3308350"/>
          </a:xfrm>
          <a:noFill/>
          <a:ln>
            <a:solidFill>
              <a:srgbClr val="000000"/>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6"/>
          <p:cNvSpPr>
            <a:spLocks noGrp="1"/>
          </p:cNvSpPr>
          <p:nvPr>
            <p:ph type="ftr" sz="quarter" idx="12"/>
          </p:nvPr>
        </p:nvSpPr>
        <p:spPr>
          <a:noFill/>
        </p:spPr>
        <p:txBody>
          <a:bodyPr/>
          <a:lstStyle/>
          <a:p>
            <a:r>
              <a:rPr lang="en-US"/>
              <a:t>International Association of Snowmobile Administrators</a:t>
            </a:r>
          </a:p>
        </p:txBody>
      </p:sp>
      <p:sp>
        <p:nvSpPr>
          <p:cNvPr id="18125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3600" smtClean="0">
                <a:solidFill>
                  <a:schemeClr val="hlink"/>
                </a:solidFill>
              </a:rPr>
              <a:t/>
            </a:r>
            <a:br>
              <a:rPr lang="en-US" sz="3600" smtClean="0">
                <a:solidFill>
                  <a:schemeClr val="hlink"/>
                </a:solidFill>
              </a:rPr>
            </a:br>
            <a:r>
              <a:rPr lang="en-US" sz="3600" smtClean="0">
                <a:solidFill>
                  <a:schemeClr val="hlink"/>
                </a:solidFill>
              </a:rPr>
              <a:t> </a:t>
            </a:r>
            <a:r>
              <a:rPr lang="en-US" smtClean="0">
                <a:solidFill>
                  <a:schemeClr val="hlink"/>
                </a:solidFill>
              </a:rPr>
              <a:t>Watch the Speed</a:t>
            </a:r>
          </a:p>
        </p:txBody>
      </p:sp>
      <p:sp>
        <p:nvSpPr>
          <p:cNvPr id="181251" name="Rectangle 3"/>
          <p:cNvSpPr>
            <a:spLocks noGrp="1" noChangeArrowheads="1"/>
          </p:cNvSpPr>
          <p:nvPr>
            <p:ph type="body" sz="half" idx="1"/>
          </p:nvPr>
        </p:nvSpPr>
        <p:spPr>
          <a:xfrm>
            <a:off x="457200" y="1752600"/>
            <a:ext cx="4038600" cy="4373563"/>
          </a:xfrm>
        </p:spPr>
        <p:txBody>
          <a:bodyPr/>
          <a:lstStyle/>
          <a:p>
            <a:pPr eaLnBrk="1" hangingPunct="1">
              <a:defRPr/>
            </a:pPr>
            <a:r>
              <a:rPr lang="en-US" sz="3600" smtClean="0"/>
              <a:t>Excess speed can prevent blades from properly cutting off moguls and not give snow time to fall into dips or holes.</a:t>
            </a:r>
          </a:p>
        </p:txBody>
      </p:sp>
      <p:pic>
        <p:nvPicPr>
          <p:cNvPr id="58373" name="Picture 12" descr="HPIM3530"/>
          <p:cNvPicPr>
            <a:picLocks noGrp="1" noChangeAspect="1" noChangeArrowheads="1"/>
          </p:cNvPicPr>
          <p:nvPr>
            <p:ph sz="half" idx="2"/>
          </p:nvPr>
        </p:nvPicPr>
        <p:blipFill>
          <a:blip r:embed="rId3" cstate="screen"/>
          <a:srcRect/>
          <a:stretch>
            <a:fillRect/>
          </a:stretch>
        </p:blipFill>
        <p:spPr>
          <a:xfrm>
            <a:off x="4343400" y="2122488"/>
            <a:ext cx="4648200" cy="34798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6"/>
          <p:cNvSpPr>
            <a:spLocks noGrp="1"/>
          </p:cNvSpPr>
          <p:nvPr>
            <p:ph type="ftr" sz="quarter" idx="12"/>
          </p:nvPr>
        </p:nvSpPr>
        <p:spPr>
          <a:noFill/>
        </p:spPr>
        <p:txBody>
          <a:bodyPr/>
          <a:lstStyle/>
          <a:p>
            <a:r>
              <a:rPr lang="en-US"/>
              <a:t>International Association of Snowmobile Administrators</a:t>
            </a:r>
          </a:p>
        </p:txBody>
      </p:sp>
      <p:sp>
        <p:nvSpPr>
          <p:cNvPr id="18329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3600" smtClean="0">
                <a:solidFill>
                  <a:schemeClr val="hlink"/>
                </a:solidFill>
              </a:rPr>
              <a:t/>
            </a:r>
            <a:br>
              <a:rPr lang="en-US" sz="3600" smtClean="0">
                <a:solidFill>
                  <a:schemeClr val="hlink"/>
                </a:solidFill>
              </a:rPr>
            </a:br>
            <a:r>
              <a:rPr lang="en-US" sz="3600" smtClean="0">
                <a:solidFill>
                  <a:schemeClr val="hlink"/>
                </a:solidFill>
              </a:rPr>
              <a:t> </a:t>
            </a:r>
            <a:r>
              <a:rPr lang="en-US" smtClean="0">
                <a:solidFill>
                  <a:schemeClr val="hlink"/>
                </a:solidFill>
              </a:rPr>
              <a:t>Watch the Speed</a:t>
            </a:r>
          </a:p>
        </p:txBody>
      </p:sp>
      <p:sp>
        <p:nvSpPr>
          <p:cNvPr id="183299" name="Rectangle 3"/>
          <p:cNvSpPr>
            <a:spLocks noGrp="1" noChangeArrowheads="1"/>
          </p:cNvSpPr>
          <p:nvPr>
            <p:ph type="body" sz="half" idx="1"/>
          </p:nvPr>
        </p:nvSpPr>
        <p:spPr>
          <a:xfrm>
            <a:off x="457200" y="1752600"/>
            <a:ext cx="3810000" cy="4373563"/>
          </a:xfrm>
        </p:spPr>
        <p:txBody>
          <a:bodyPr/>
          <a:lstStyle/>
          <a:p>
            <a:pPr eaLnBrk="1" hangingPunct="1">
              <a:defRPr/>
            </a:pPr>
            <a:r>
              <a:rPr lang="en-US" sz="3600" smtClean="0"/>
              <a:t>Slow down and take the time needed to get a good finished product; the trail will stand up better to traffic.</a:t>
            </a:r>
          </a:p>
        </p:txBody>
      </p:sp>
      <p:pic>
        <p:nvPicPr>
          <p:cNvPr id="59397" name="Picture 8" descr="HPIM3532"/>
          <p:cNvPicPr>
            <a:picLocks noGrp="1" noChangeAspect="1" noChangeArrowheads="1"/>
          </p:cNvPicPr>
          <p:nvPr>
            <p:ph sz="half" idx="2"/>
          </p:nvPr>
        </p:nvPicPr>
        <p:blipFill>
          <a:blip r:embed="rId3" cstate="screen"/>
          <a:srcRect/>
          <a:stretch>
            <a:fillRect/>
          </a:stretch>
        </p:blipFill>
        <p:spPr>
          <a:xfrm>
            <a:off x="4267200" y="2057400"/>
            <a:ext cx="4724400" cy="3536950"/>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6"/>
          <p:cNvSpPr>
            <a:spLocks noGrp="1"/>
          </p:cNvSpPr>
          <p:nvPr>
            <p:ph type="ftr" sz="quarter" idx="12"/>
          </p:nvPr>
        </p:nvSpPr>
        <p:spPr>
          <a:noFill/>
        </p:spPr>
        <p:txBody>
          <a:bodyPr/>
          <a:lstStyle/>
          <a:p>
            <a:r>
              <a:rPr lang="en-US"/>
              <a:t>International Association of Snowmobile Administrators</a:t>
            </a:r>
          </a:p>
        </p:txBody>
      </p:sp>
      <p:sp>
        <p:nvSpPr>
          <p:cNvPr id="62157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3600" smtClean="0">
                <a:solidFill>
                  <a:schemeClr val="hlink"/>
                </a:solidFill>
              </a:rPr>
              <a:t/>
            </a:r>
            <a:br>
              <a:rPr lang="en-US" sz="3600" smtClean="0">
                <a:solidFill>
                  <a:schemeClr val="hlink"/>
                </a:solidFill>
              </a:rPr>
            </a:br>
            <a:r>
              <a:rPr lang="en-US" sz="3600" smtClean="0">
                <a:solidFill>
                  <a:schemeClr val="hlink"/>
                </a:solidFill>
              </a:rPr>
              <a:t> </a:t>
            </a:r>
            <a:r>
              <a:rPr lang="en-US" smtClean="0">
                <a:solidFill>
                  <a:schemeClr val="hlink"/>
                </a:solidFill>
              </a:rPr>
              <a:t>Watch the Speed</a:t>
            </a:r>
          </a:p>
        </p:txBody>
      </p:sp>
      <p:sp>
        <p:nvSpPr>
          <p:cNvPr id="621571" name="Rectangle 3"/>
          <p:cNvSpPr>
            <a:spLocks noGrp="1" noChangeArrowheads="1"/>
          </p:cNvSpPr>
          <p:nvPr>
            <p:ph type="body" sz="half" idx="1"/>
          </p:nvPr>
        </p:nvSpPr>
        <p:spPr>
          <a:xfrm>
            <a:off x="457200" y="1600200"/>
            <a:ext cx="3962400" cy="4724400"/>
          </a:xfrm>
        </p:spPr>
        <p:txBody>
          <a:bodyPr/>
          <a:lstStyle/>
          <a:p>
            <a:pPr eaLnBrk="1" hangingPunct="1">
              <a:defRPr/>
            </a:pPr>
            <a:r>
              <a:rPr lang="en-US" smtClean="0"/>
              <a:t>Grooming too fast is a much more detrimental factor than most operators realize and is a huge waste of grooming resources. Note washboard effect from drag bounce.</a:t>
            </a:r>
          </a:p>
        </p:txBody>
      </p:sp>
      <p:pic>
        <p:nvPicPr>
          <p:cNvPr id="60421" name="Picture 6" descr="HPIM3527"/>
          <p:cNvPicPr>
            <a:picLocks noGrp="1" noChangeAspect="1" noChangeArrowheads="1"/>
          </p:cNvPicPr>
          <p:nvPr>
            <p:ph sz="half" idx="2"/>
          </p:nvPr>
        </p:nvPicPr>
        <p:blipFill>
          <a:blip r:embed="rId3" cstate="screen"/>
          <a:srcRect/>
          <a:stretch>
            <a:fillRect/>
          </a:stretch>
        </p:blipFill>
        <p:spPr>
          <a:xfrm>
            <a:off x="4267200" y="2209800"/>
            <a:ext cx="4724400" cy="353695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6"/>
          <p:cNvSpPr>
            <a:spLocks noGrp="1"/>
          </p:cNvSpPr>
          <p:nvPr>
            <p:ph type="ftr" sz="quarter" idx="12"/>
          </p:nvPr>
        </p:nvSpPr>
        <p:spPr>
          <a:noFill/>
        </p:spPr>
        <p:txBody>
          <a:bodyPr/>
          <a:lstStyle/>
          <a:p>
            <a:r>
              <a:rPr lang="en-US"/>
              <a:t>International Association of Snowmobile Administrators</a:t>
            </a:r>
          </a:p>
        </p:txBody>
      </p:sp>
      <p:sp>
        <p:nvSpPr>
          <p:cNvPr id="507906" name="Rectangle 2"/>
          <p:cNvSpPr>
            <a:spLocks noGrp="1" noRot="1" noChangeArrowheads="1"/>
          </p:cNvSpPr>
          <p:nvPr>
            <p:ph type="title"/>
          </p:nvPr>
        </p:nvSpPr>
        <p:spPr>
          <a:xfrm>
            <a:off x="457200" y="274638"/>
            <a:ext cx="8229600" cy="14017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z="3200" smtClean="0">
                <a:solidFill>
                  <a:schemeClr val="hlink"/>
                </a:solidFill>
              </a:rPr>
              <a:t> </a:t>
            </a:r>
            <a:r>
              <a:rPr lang="en-US" sz="4000" smtClean="0">
                <a:solidFill>
                  <a:schemeClr val="hlink"/>
                </a:solidFill>
              </a:rPr>
              <a:t>Slow Down When Using Wheel Kits</a:t>
            </a:r>
          </a:p>
        </p:txBody>
      </p:sp>
      <p:sp>
        <p:nvSpPr>
          <p:cNvPr id="507907" name="Rectangle 3"/>
          <p:cNvSpPr>
            <a:spLocks noGrp="1" noChangeArrowheads="1"/>
          </p:cNvSpPr>
          <p:nvPr>
            <p:ph type="body" sz="half" idx="1"/>
          </p:nvPr>
        </p:nvSpPr>
        <p:spPr>
          <a:xfrm>
            <a:off x="457200" y="2057400"/>
            <a:ext cx="4038600" cy="3886200"/>
          </a:xfrm>
        </p:spPr>
        <p:txBody>
          <a:bodyPr/>
          <a:lstStyle/>
          <a:p>
            <a:pPr eaLnBrk="1" hangingPunct="1">
              <a:lnSpc>
                <a:spcPct val="90000"/>
              </a:lnSpc>
              <a:defRPr/>
            </a:pPr>
            <a:r>
              <a:rPr lang="en-US" smtClean="0"/>
              <a:t>Going too fast with wheels down can cause stress fractures, hitch damage, and  frame twisting (and if the frame isn’t square, the drag won’t groom right).</a:t>
            </a:r>
          </a:p>
        </p:txBody>
      </p:sp>
      <p:pic>
        <p:nvPicPr>
          <p:cNvPr id="61445" name="Picture 5" descr="HPIM1075"/>
          <p:cNvPicPr>
            <a:picLocks noGrp="1" noChangeAspect="1" noChangeArrowheads="1"/>
          </p:cNvPicPr>
          <p:nvPr>
            <p:ph sz="half" idx="2"/>
          </p:nvPr>
        </p:nvPicPr>
        <p:blipFill>
          <a:blip r:embed="rId3" cstate="screen"/>
          <a:srcRect/>
          <a:stretch>
            <a:fillRect/>
          </a:stretch>
        </p:blipFill>
        <p:spPr>
          <a:xfrm>
            <a:off x="4648200" y="2286000"/>
            <a:ext cx="4343400" cy="3251200"/>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6"/>
          <p:cNvSpPr>
            <a:spLocks noGrp="1"/>
          </p:cNvSpPr>
          <p:nvPr>
            <p:ph type="ftr" sz="quarter" idx="12"/>
          </p:nvPr>
        </p:nvSpPr>
        <p:spPr>
          <a:noFill/>
        </p:spPr>
        <p:txBody>
          <a:bodyPr/>
          <a:lstStyle/>
          <a:p>
            <a:r>
              <a:rPr lang="en-US"/>
              <a:t>International Association of Snowmobile Administrators</a:t>
            </a:r>
          </a:p>
        </p:txBody>
      </p:sp>
      <p:sp>
        <p:nvSpPr>
          <p:cNvPr id="510978" name="Rectangle 2"/>
          <p:cNvSpPr>
            <a:spLocks noGrp="1" noRot="1" noChangeArrowheads="1"/>
          </p:cNvSpPr>
          <p:nvPr>
            <p:ph type="title"/>
          </p:nvPr>
        </p:nvSpPr>
        <p:spPr>
          <a:xfrm>
            <a:off x="457200" y="274638"/>
            <a:ext cx="8229600" cy="17827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z="3200" smtClean="0">
                <a:solidFill>
                  <a:schemeClr val="hlink"/>
                </a:solidFill>
              </a:rPr>
              <a:t> </a:t>
            </a:r>
            <a:r>
              <a:rPr lang="en-US" smtClean="0">
                <a:solidFill>
                  <a:schemeClr val="hlink"/>
                </a:solidFill>
              </a:rPr>
              <a:t>Groom at Night or </a:t>
            </a:r>
            <a:br>
              <a:rPr lang="en-US" smtClean="0">
                <a:solidFill>
                  <a:schemeClr val="hlink"/>
                </a:solidFill>
              </a:rPr>
            </a:br>
            <a:r>
              <a:rPr lang="en-US" smtClean="0">
                <a:solidFill>
                  <a:schemeClr val="hlink"/>
                </a:solidFill>
              </a:rPr>
              <a:t>When Traffic is Low</a:t>
            </a:r>
            <a:r>
              <a:rPr lang="en-US" sz="4000" smtClean="0">
                <a:solidFill>
                  <a:schemeClr val="hlink"/>
                </a:solidFill>
              </a:rPr>
              <a:t> </a:t>
            </a:r>
          </a:p>
        </p:txBody>
      </p:sp>
      <p:sp>
        <p:nvSpPr>
          <p:cNvPr id="510979" name="Rectangle 3"/>
          <p:cNvSpPr>
            <a:spLocks noGrp="1" noChangeArrowheads="1"/>
          </p:cNvSpPr>
          <p:nvPr>
            <p:ph type="body" sz="half" idx="1"/>
          </p:nvPr>
        </p:nvSpPr>
        <p:spPr>
          <a:xfrm>
            <a:off x="457200" y="2057400"/>
            <a:ext cx="4038600" cy="4343400"/>
          </a:xfrm>
        </p:spPr>
        <p:txBody>
          <a:bodyPr/>
          <a:lstStyle/>
          <a:p>
            <a:pPr eaLnBrk="1" hangingPunct="1">
              <a:lnSpc>
                <a:spcPct val="90000"/>
              </a:lnSpc>
              <a:defRPr/>
            </a:pPr>
            <a:r>
              <a:rPr lang="en-US" smtClean="0"/>
              <a:t>Greatest single key to effective grooming is low traffic/cold temp.</a:t>
            </a:r>
          </a:p>
          <a:p>
            <a:pPr eaLnBrk="1" hangingPunct="1">
              <a:lnSpc>
                <a:spcPct val="90000"/>
              </a:lnSpc>
              <a:defRPr/>
            </a:pPr>
            <a:r>
              <a:rPr lang="en-US" b="1" smtClean="0">
                <a:solidFill>
                  <a:schemeClr val="hlink"/>
                </a:solidFill>
              </a:rPr>
              <a:t>Always</a:t>
            </a:r>
            <a:r>
              <a:rPr lang="en-US" smtClean="0"/>
              <a:t> groom when traffic volumes are at their lowest, which is typically at night.</a:t>
            </a:r>
          </a:p>
          <a:p>
            <a:pPr eaLnBrk="1" hangingPunct="1">
              <a:lnSpc>
                <a:spcPct val="90000"/>
              </a:lnSpc>
              <a:defRPr/>
            </a:pPr>
            <a:r>
              <a:rPr lang="en-US" smtClean="0"/>
              <a:t>Allows setup time and enhances safety.</a:t>
            </a:r>
          </a:p>
        </p:txBody>
      </p:sp>
      <p:pic>
        <p:nvPicPr>
          <p:cNvPr id="62469" name="Picture 5" descr="HPIM3509"/>
          <p:cNvPicPr>
            <a:picLocks noGrp="1" noChangeAspect="1" noChangeArrowheads="1"/>
          </p:cNvPicPr>
          <p:nvPr>
            <p:ph sz="half" idx="2"/>
          </p:nvPr>
        </p:nvPicPr>
        <p:blipFill>
          <a:blip r:embed="rId3" cstate="screen"/>
          <a:srcRect/>
          <a:stretch>
            <a:fillRect/>
          </a:stretch>
        </p:blipFill>
        <p:spPr>
          <a:xfrm>
            <a:off x="4572000" y="2438400"/>
            <a:ext cx="4343400" cy="32512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5"/>
          <p:cNvSpPr>
            <a:spLocks noGrp="1"/>
          </p:cNvSpPr>
          <p:nvPr>
            <p:ph type="ftr" sz="quarter" idx="12"/>
          </p:nvPr>
        </p:nvSpPr>
        <p:spPr>
          <a:noFill/>
        </p:spPr>
        <p:txBody>
          <a:bodyPr/>
          <a:lstStyle/>
          <a:p>
            <a:r>
              <a:rPr lang="en-US"/>
              <a:t>International Association of Snowmobile Administrators</a:t>
            </a:r>
          </a:p>
        </p:txBody>
      </p:sp>
      <p:sp>
        <p:nvSpPr>
          <p:cNvPr id="36866"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General Operating Guidelines:</a:t>
            </a:r>
          </a:p>
        </p:txBody>
      </p:sp>
      <p:sp>
        <p:nvSpPr>
          <p:cNvPr id="36867" name="Rectangle 3"/>
          <p:cNvSpPr>
            <a:spLocks noGrp="1" noChangeArrowheads="1"/>
          </p:cNvSpPr>
          <p:nvPr>
            <p:ph type="body" idx="1"/>
          </p:nvPr>
        </p:nvSpPr>
        <p:spPr>
          <a:xfrm>
            <a:off x="457200" y="1066800"/>
            <a:ext cx="8229600" cy="5059363"/>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Wind And Shade Can Be </a:t>
            </a:r>
          </a:p>
          <a:p>
            <a:pPr algn="ctr" eaLnBrk="1" hangingPunct="1">
              <a:buFont typeface="Wingdings" pitchFamily="2" charset="2"/>
              <a:buNone/>
              <a:defRPr/>
            </a:pPr>
            <a:r>
              <a:rPr lang="en-US" sz="4400" b="1" smtClean="0">
                <a:solidFill>
                  <a:schemeClr val="hlink"/>
                </a:solidFill>
              </a:rPr>
              <a:t>Beneficial For Grooming</a:t>
            </a:r>
            <a:endParaRPr lang="en-US" sz="4400" b="1" smtClean="0"/>
          </a:p>
          <a:p>
            <a:pPr eaLnBrk="1" hangingPunct="1">
              <a:defRPr/>
            </a:pPr>
            <a:r>
              <a:rPr lang="en-US" sz="3600" smtClean="0"/>
              <a:t>Wind and the location or aspect of the trail can influence grooming effectiveness.</a:t>
            </a:r>
          </a:p>
          <a:p>
            <a:pPr eaLnBrk="1" hangingPunct="1">
              <a:defRPr/>
            </a:pPr>
            <a:r>
              <a:rPr lang="en-US" sz="3600" smtClean="0"/>
              <a:t>Wind blowing new snow into trail, overcast sky, and shaded trail locations with cooler temperatures can have beneficial effects.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6"/>
          <p:cNvSpPr>
            <a:spLocks noGrp="1"/>
          </p:cNvSpPr>
          <p:nvPr>
            <p:ph type="ftr" sz="quarter" idx="12"/>
          </p:nvPr>
        </p:nvSpPr>
        <p:spPr>
          <a:noFill/>
        </p:spPr>
        <p:txBody>
          <a:bodyPr/>
          <a:lstStyle/>
          <a:p>
            <a:r>
              <a:rPr lang="en-US"/>
              <a:t>International Association of Snowmobile Administrators</a:t>
            </a:r>
          </a:p>
        </p:txBody>
      </p:sp>
      <p:sp>
        <p:nvSpPr>
          <p:cNvPr id="513026" name="Rectangle 2"/>
          <p:cNvSpPr>
            <a:spLocks noGrp="1" noRot="1" noChangeArrowheads="1"/>
          </p:cNvSpPr>
          <p:nvPr>
            <p:ph type="title"/>
          </p:nvPr>
        </p:nvSpPr>
        <p:spPr>
          <a:xfrm>
            <a:off x="457200" y="274638"/>
            <a:ext cx="8229600" cy="18589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z="3200" smtClean="0">
                <a:solidFill>
                  <a:schemeClr val="hlink"/>
                </a:solidFill>
              </a:rPr>
              <a:t> </a:t>
            </a:r>
            <a:r>
              <a:rPr lang="en-US" smtClean="0">
                <a:solidFill>
                  <a:schemeClr val="hlink"/>
                </a:solidFill>
              </a:rPr>
              <a:t>Groom at Night or</a:t>
            </a:r>
            <a:br>
              <a:rPr lang="en-US" smtClean="0">
                <a:solidFill>
                  <a:schemeClr val="hlink"/>
                </a:solidFill>
              </a:rPr>
            </a:br>
            <a:r>
              <a:rPr lang="en-US" smtClean="0">
                <a:solidFill>
                  <a:schemeClr val="hlink"/>
                </a:solidFill>
              </a:rPr>
              <a:t>When Traffic is Low</a:t>
            </a:r>
          </a:p>
        </p:txBody>
      </p:sp>
      <p:sp>
        <p:nvSpPr>
          <p:cNvPr id="513027" name="Rectangle 3"/>
          <p:cNvSpPr>
            <a:spLocks noGrp="1" noChangeArrowheads="1"/>
          </p:cNvSpPr>
          <p:nvPr>
            <p:ph type="body" sz="half" idx="1"/>
          </p:nvPr>
        </p:nvSpPr>
        <p:spPr>
          <a:xfrm>
            <a:off x="457200" y="2362200"/>
            <a:ext cx="4876800" cy="3886200"/>
          </a:xfrm>
        </p:spPr>
        <p:txBody>
          <a:bodyPr/>
          <a:lstStyle/>
          <a:p>
            <a:pPr eaLnBrk="1" hangingPunct="1">
              <a:defRPr/>
            </a:pPr>
            <a:r>
              <a:rPr lang="en-US" smtClean="0"/>
              <a:t>Grooming at night generally produces the best quality trail since temperatures are typically colder. This can help snow flow better, as well as setup harder and more quickly.</a:t>
            </a:r>
          </a:p>
        </p:txBody>
      </p:sp>
      <p:pic>
        <p:nvPicPr>
          <p:cNvPr id="63493" name="Picture 5" descr="HPIM3524"/>
          <p:cNvPicPr>
            <a:picLocks noGrp="1" noChangeAspect="1" noChangeArrowheads="1"/>
          </p:cNvPicPr>
          <p:nvPr>
            <p:ph sz="half" idx="2"/>
          </p:nvPr>
        </p:nvPicPr>
        <p:blipFill>
          <a:blip r:embed="rId3" cstate="screen"/>
          <a:srcRect/>
          <a:stretch>
            <a:fillRect/>
          </a:stretch>
        </p:blipFill>
        <p:spPr>
          <a:xfrm>
            <a:off x="5715000" y="2286000"/>
            <a:ext cx="2965450" cy="3962400"/>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5"/>
          <p:cNvSpPr>
            <a:spLocks noGrp="1"/>
          </p:cNvSpPr>
          <p:nvPr>
            <p:ph type="ftr" sz="quarter" idx="12"/>
          </p:nvPr>
        </p:nvSpPr>
        <p:spPr>
          <a:noFill/>
        </p:spPr>
        <p:txBody>
          <a:bodyPr/>
          <a:lstStyle/>
          <a:p>
            <a:r>
              <a:rPr lang="en-US"/>
              <a:t>International Association of Snowmobile Administrators</a:t>
            </a:r>
          </a:p>
        </p:txBody>
      </p:sp>
      <p:sp>
        <p:nvSpPr>
          <p:cNvPr id="194562"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Tips for Effective Grooming with a Drag</a:t>
            </a:r>
          </a:p>
        </p:txBody>
      </p:sp>
      <p:sp>
        <p:nvSpPr>
          <p:cNvPr id="194563" name="Rectangle 3"/>
          <p:cNvSpPr>
            <a:spLocks noGrp="1" noChangeArrowheads="1"/>
          </p:cNvSpPr>
          <p:nvPr>
            <p:ph type="body" idx="1"/>
          </p:nvPr>
        </p:nvSpPr>
        <p:spPr>
          <a:xfrm>
            <a:off x="457200" y="914400"/>
            <a:ext cx="8229600" cy="5211763"/>
          </a:xfrm>
        </p:spPr>
        <p:txBody>
          <a:bodyPr/>
          <a:lstStyle/>
          <a:p>
            <a:pPr algn="ctr" eaLnBrk="1" hangingPunct="1">
              <a:buFont typeface="Wingdings" pitchFamily="2" charset="2"/>
              <a:buNone/>
              <a:defRPr/>
            </a:pPr>
            <a:r>
              <a:rPr lang="en-US" sz="4400" b="1" smtClean="0">
                <a:solidFill>
                  <a:schemeClr val="hlink"/>
                </a:solidFill>
              </a:rPr>
              <a:t>Early Season Cautions</a:t>
            </a:r>
          </a:p>
          <a:p>
            <a:pPr eaLnBrk="1" hangingPunct="1">
              <a:defRPr/>
            </a:pPr>
            <a:endParaRPr lang="en-US" sz="3600" smtClean="0"/>
          </a:p>
          <a:p>
            <a:pPr eaLnBrk="1" hangingPunct="1">
              <a:defRPr/>
            </a:pPr>
            <a:r>
              <a:rPr lang="en-US" sz="3600" smtClean="0"/>
              <a:t>If a grooming program has more than one drag – use an older one for early season setup to avoid damage to your better equipment.</a:t>
            </a:r>
          </a:p>
          <a:p>
            <a:pPr eaLnBrk="1" hangingPunct="1">
              <a:defRPr/>
            </a:pPr>
            <a:r>
              <a:rPr lang="en-US" sz="3600" smtClean="0"/>
              <a:t>Go slower because of potential hidden hazards.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6"/>
          <p:cNvSpPr>
            <a:spLocks noGrp="1"/>
          </p:cNvSpPr>
          <p:nvPr>
            <p:ph type="ftr" sz="quarter" idx="12"/>
          </p:nvPr>
        </p:nvSpPr>
        <p:spPr>
          <a:noFill/>
        </p:spPr>
        <p:txBody>
          <a:bodyPr/>
          <a:lstStyle/>
          <a:p>
            <a:r>
              <a:rPr lang="en-US"/>
              <a:t>International Association of Snowmobile Administrators</a:t>
            </a:r>
          </a:p>
        </p:txBody>
      </p:sp>
      <p:sp>
        <p:nvSpPr>
          <p:cNvPr id="529410" name="Rectangle 2"/>
          <p:cNvSpPr>
            <a:spLocks noGrp="1" noRot="1" noChangeArrowheads="1"/>
          </p:cNvSpPr>
          <p:nvPr>
            <p:ph type="title"/>
          </p:nvPr>
        </p:nvSpPr>
        <p:spPr>
          <a:xfrm>
            <a:off x="457200" y="274638"/>
            <a:ext cx="8229600" cy="14017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z="3200" smtClean="0">
                <a:solidFill>
                  <a:schemeClr val="hlink"/>
                </a:solidFill>
              </a:rPr>
              <a:t> </a:t>
            </a:r>
            <a:r>
              <a:rPr lang="en-US" smtClean="0">
                <a:solidFill>
                  <a:schemeClr val="hlink"/>
                </a:solidFill>
              </a:rPr>
              <a:t>Early Season Cautions</a:t>
            </a:r>
          </a:p>
        </p:txBody>
      </p:sp>
      <p:sp>
        <p:nvSpPr>
          <p:cNvPr id="529411" name="Rectangle 3"/>
          <p:cNvSpPr>
            <a:spLocks noGrp="1" noChangeArrowheads="1"/>
          </p:cNvSpPr>
          <p:nvPr>
            <p:ph type="body" sz="half" idx="1"/>
          </p:nvPr>
        </p:nvSpPr>
        <p:spPr>
          <a:xfrm>
            <a:off x="457200" y="2057400"/>
            <a:ext cx="4038600" cy="4068763"/>
          </a:xfrm>
        </p:spPr>
        <p:txBody>
          <a:bodyPr/>
          <a:lstStyle/>
          <a:p>
            <a:pPr eaLnBrk="1" hangingPunct="1">
              <a:lnSpc>
                <a:spcPct val="90000"/>
              </a:lnSpc>
              <a:defRPr/>
            </a:pPr>
            <a:r>
              <a:rPr lang="en-US" sz="3600" smtClean="0"/>
              <a:t>It may be better to “ride the pan” versus trying to cut much with drag blades on initial passes in early or low snow conditions.</a:t>
            </a:r>
          </a:p>
        </p:txBody>
      </p:sp>
      <p:pic>
        <p:nvPicPr>
          <p:cNvPr id="65541" name="Picture 5" descr="HPIM3528"/>
          <p:cNvPicPr>
            <a:picLocks noGrp="1" noChangeAspect="1" noChangeArrowheads="1"/>
          </p:cNvPicPr>
          <p:nvPr>
            <p:ph sz="half" idx="2"/>
          </p:nvPr>
        </p:nvPicPr>
        <p:blipFill>
          <a:blip r:embed="rId3" cstate="screen"/>
          <a:srcRect/>
          <a:stretch>
            <a:fillRect/>
          </a:stretch>
        </p:blipFill>
        <p:spPr>
          <a:xfrm>
            <a:off x="4495800" y="2476500"/>
            <a:ext cx="4495800" cy="3365500"/>
          </a:xfr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6"/>
          <p:cNvSpPr>
            <a:spLocks noGrp="1"/>
          </p:cNvSpPr>
          <p:nvPr>
            <p:ph type="ftr" sz="quarter" idx="12"/>
          </p:nvPr>
        </p:nvSpPr>
        <p:spPr>
          <a:noFill/>
        </p:spPr>
        <p:txBody>
          <a:bodyPr/>
          <a:lstStyle/>
          <a:p>
            <a:r>
              <a:rPr lang="en-US"/>
              <a:t>International Association of Snowmobile Administrators</a:t>
            </a:r>
          </a:p>
        </p:txBody>
      </p:sp>
      <p:sp>
        <p:nvSpPr>
          <p:cNvPr id="196610"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z="3200" smtClean="0">
                <a:solidFill>
                  <a:schemeClr val="hlink"/>
                </a:solidFill>
              </a:rPr>
              <a:t> </a:t>
            </a:r>
            <a:r>
              <a:rPr lang="en-US" smtClean="0">
                <a:solidFill>
                  <a:schemeClr val="hlink"/>
                </a:solidFill>
              </a:rPr>
              <a:t>Early Season Cautions</a:t>
            </a:r>
          </a:p>
        </p:txBody>
      </p:sp>
      <p:sp>
        <p:nvSpPr>
          <p:cNvPr id="196611" name="Rectangle 3"/>
          <p:cNvSpPr>
            <a:spLocks noGrp="1" noChangeArrowheads="1"/>
          </p:cNvSpPr>
          <p:nvPr>
            <p:ph type="body" sz="half" idx="1"/>
          </p:nvPr>
        </p:nvSpPr>
        <p:spPr>
          <a:xfrm>
            <a:off x="457200" y="2286000"/>
            <a:ext cx="4038600" cy="3840163"/>
          </a:xfrm>
        </p:spPr>
        <p:txBody>
          <a:bodyPr/>
          <a:lstStyle/>
          <a:p>
            <a:pPr eaLnBrk="1" hangingPunct="1">
              <a:defRPr/>
            </a:pPr>
            <a:r>
              <a:rPr lang="en-US" sz="3600" smtClean="0"/>
              <a:t>Consider using a Compactor Bar for better early season effectiveness and to save wear and tear  on drag or tiller.</a:t>
            </a:r>
          </a:p>
        </p:txBody>
      </p:sp>
      <p:pic>
        <p:nvPicPr>
          <p:cNvPr id="66565" name="Picture 5" descr="1078_cb1"/>
          <p:cNvPicPr>
            <a:picLocks noGrp="1" noChangeAspect="1" noChangeArrowheads="1"/>
          </p:cNvPicPr>
          <p:nvPr>
            <p:ph sz="half" idx="2"/>
          </p:nvPr>
        </p:nvPicPr>
        <p:blipFill>
          <a:blip r:embed="rId3" cstate="screen"/>
          <a:srcRect/>
          <a:stretch>
            <a:fillRect/>
          </a:stretch>
        </p:blipFill>
        <p:spPr>
          <a:xfrm>
            <a:off x="4572000" y="2438400"/>
            <a:ext cx="4419600" cy="3314700"/>
          </a:xfr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6"/>
          <p:cNvSpPr>
            <a:spLocks noGrp="1"/>
          </p:cNvSpPr>
          <p:nvPr>
            <p:ph type="ftr" sz="quarter" idx="12"/>
          </p:nvPr>
        </p:nvSpPr>
        <p:spPr>
          <a:noFill/>
        </p:spPr>
        <p:txBody>
          <a:bodyPr/>
          <a:lstStyle/>
          <a:p>
            <a:r>
              <a:rPr lang="en-US"/>
              <a:t>International Association of Snowmobile Administrators</a:t>
            </a:r>
          </a:p>
        </p:txBody>
      </p:sp>
      <p:sp>
        <p:nvSpPr>
          <p:cNvPr id="563202" name="Rectangle 2"/>
          <p:cNvSpPr>
            <a:spLocks noGrp="1" noRot="1" noChangeArrowheads="1"/>
          </p:cNvSpPr>
          <p:nvPr>
            <p:ph type="title"/>
          </p:nvPr>
        </p:nvSpPr>
        <p:spPr>
          <a:xfrm>
            <a:off x="457200" y="274638"/>
            <a:ext cx="8229600" cy="1325562"/>
          </a:xfrm>
        </p:spPr>
        <p:txBody>
          <a:bodyPr/>
          <a:lstStyle/>
          <a:p>
            <a:pPr eaLnBrk="1" hangingPunct="1">
              <a:defRPr/>
            </a:pPr>
            <a:r>
              <a:rPr lang="en-US" sz="3600" smtClean="0">
                <a:solidFill>
                  <a:schemeClr val="hlink"/>
                </a:solidFill>
              </a:rPr>
              <a:t>Tips for Effective Grooming with a Drag</a:t>
            </a:r>
            <a:br>
              <a:rPr lang="en-US" sz="3600" smtClean="0">
                <a:solidFill>
                  <a:schemeClr val="hlink"/>
                </a:solidFill>
              </a:rPr>
            </a:br>
            <a:r>
              <a:rPr lang="en-US" sz="3600" smtClean="0">
                <a:solidFill>
                  <a:schemeClr val="hlink"/>
                </a:solidFill>
              </a:rPr>
              <a:t> </a:t>
            </a:r>
            <a:r>
              <a:rPr lang="en-US" smtClean="0">
                <a:solidFill>
                  <a:schemeClr val="hlink"/>
                </a:solidFill>
              </a:rPr>
              <a:t>Pull Snow to Middle of Trail</a:t>
            </a:r>
          </a:p>
        </p:txBody>
      </p:sp>
      <p:sp>
        <p:nvSpPr>
          <p:cNvPr id="563203" name="Rectangle 3"/>
          <p:cNvSpPr>
            <a:spLocks noGrp="1" noChangeArrowheads="1"/>
          </p:cNvSpPr>
          <p:nvPr>
            <p:ph type="body" sz="half" idx="1"/>
          </p:nvPr>
        </p:nvSpPr>
        <p:spPr/>
        <p:txBody>
          <a:bodyPr/>
          <a:lstStyle/>
          <a:p>
            <a:pPr eaLnBrk="1" hangingPunct="1">
              <a:lnSpc>
                <a:spcPct val="90000"/>
              </a:lnSpc>
              <a:defRPr/>
            </a:pPr>
            <a:r>
              <a:rPr lang="en-US" smtClean="0"/>
              <a:t>There is often a lack of snow in middle of trail (where most sled traffic is at).</a:t>
            </a:r>
          </a:p>
          <a:p>
            <a:pPr eaLnBrk="1" hangingPunct="1">
              <a:lnSpc>
                <a:spcPct val="90000"/>
              </a:lnSpc>
              <a:defRPr/>
            </a:pPr>
            <a:r>
              <a:rPr lang="en-US" smtClean="0"/>
              <a:t>Use front blade to pull snow in from trail’s outer edge.</a:t>
            </a:r>
          </a:p>
          <a:p>
            <a:pPr eaLnBrk="1" hangingPunct="1">
              <a:lnSpc>
                <a:spcPct val="90000"/>
              </a:lnSpc>
              <a:defRPr/>
            </a:pPr>
            <a:r>
              <a:rPr lang="en-US" smtClean="0"/>
              <a:t>Operate drag on outer edge of trail.</a:t>
            </a:r>
            <a:endParaRPr lang="en-US" b="1" smtClean="0"/>
          </a:p>
        </p:txBody>
      </p:sp>
      <p:pic>
        <p:nvPicPr>
          <p:cNvPr id="67589" name="Picture 5" descr="HPIM3937"/>
          <p:cNvPicPr>
            <a:picLocks noGrp="1" noChangeAspect="1" noChangeArrowheads="1"/>
          </p:cNvPicPr>
          <p:nvPr>
            <p:ph sz="half" idx="2"/>
          </p:nvPr>
        </p:nvPicPr>
        <p:blipFill>
          <a:blip r:embed="rId3" cstate="screen"/>
          <a:srcRect/>
          <a:stretch>
            <a:fillRect/>
          </a:stretch>
        </p:blipFill>
        <p:spPr>
          <a:xfrm>
            <a:off x="5143500" y="1752600"/>
            <a:ext cx="3422650" cy="4572000"/>
          </a:xfr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6"/>
          <p:cNvSpPr>
            <a:spLocks noGrp="1"/>
          </p:cNvSpPr>
          <p:nvPr>
            <p:ph type="ftr" sz="quarter" idx="12"/>
          </p:nvPr>
        </p:nvSpPr>
        <p:spPr>
          <a:noFill/>
        </p:spPr>
        <p:txBody>
          <a:bodyPr/>
          <a:lstStyle/>
          <a:p>
            <a:r>
              <a:rPr lang="en-US"/>
              <a:t>International Association of Snowmobile Administrators</a:t>
            </a:r>
          </a:p>
        </p:txBody>
      </p:sp>
      <p:sp>
        <p:nvSpPr>
          <p:cNvPr id="200706" name="Rectangle 2"/>
          <p:cNvSpPr>
            <a:spLocks noGrp="1" noRot="1" noChangeArrowheads="1"/>
          </p:cNvSpPr>
          <p:nvPr>
            <p:ph type="title"/>
          </p:nvPr>
        </p:nvSpPr>
        <p:spPr>
          <a:xfrm>
            <a:off x="457200" y="274638"/>
            <a:ext cx="8229600" cy="792162"/>
          </a:xfrm>
        </p:spPr>
        <p:txBody>
          <a:bodyPr/>
          <a:lstStyle/>
          <a:p>
            <a:pPr eaLnBrk="1" hangingPunct="1">
              <a:defRPr/>
            </a:pPr>
            <a:r>
              <a:rPr lang="en-US" sz="3200" smtClean="0">
                <a:solidFill>
                  <a:schemeClr val="hlink"/>
                </a:solidFill>
              </a:rPr>
              <a:t>Tips for Effective Grooming with a Drag</a:t>
            </a:r>
          </a:p>
        </p:txBody>
      </p:sp>
      <p:sp>
        <p:nvSpPr>
          <p:cNvPr id="200707" name="Rectangle 3"/>
          <p:cNvSpPr>
            <a:spLocks noGrp="1" noChangeArrowheads="1"/>
          </p:cNvSpPr>
          <p:nvPr>
            <p:ph type="body" sz="half" idx="1"/>
          </p:nvPr>
        </p:nvSpPr>
        <p:spPr>
          <a:xfrm>
            <a:off x="457200" y="990600"/>
            <a:ext cx="4343400" cy="5257800"/>
          </a:xfrm>
        </p:spPr>
        <p:txBody>
          <a:bodyPr/>
          <a:lstStyle/>
          <a:p>
            <a:pPr algn="ctr" eaLnBrk="1" hangingPunct="1">
              <a:buFont typeface="Wingdings" pitchFamily="2" charset="2"/>
              <a:buNone/>
              <a:defRPr/>
            </a:pPr>
            <a:r>
              <a:rPr lang="en-US" sz="4000" b="1" smtClean="0">
                <a:solidFill>
                  <a:schemeClr val="hlink"/>
                </a:solidFill>
              </a:rPr>
              <a:t>Pull Snow to Middle of Trail</a:t>
            </a:r>
          </a:p>
          <a:p>
            <a:pPr eaLnBrk="1" hangingPunct="1">
              <a:defRPr/>
            </a:pPr>
            <a:r>
              <a:rPr lang="en-US" sz="2800" smtClean="0"/>
              <a:t>The outside 2 or 3 feet (.6 to .9 meter) of a trail will often be softer than the middle of trail due to the compaction sled traffic contributes in middle. This enables a drag to redistribute softer outside snow to the middle of trail.</a:t>
            </a:r>
            <a:endParaRPr lang="en-US" sz="2800" b="1" smtClean="0"/>
          </a:p>
        </p:txBody>
      </p:sp>
      <p:pic>
        <p:nvPicPr>
          <p:cNvPr id="68613" name="Picture 5" descr="HPIM3931"/>
          <p:cNvPicPr>
            <a:picLocks noGrp="1" noChangeAspect="1" noChangeArrowheads="1"/>
          </p:cNvPicPr>
          <p:nvPr>
            <p:ph sz="half" idx="2"/>
          </p:nvPr>
        </p:nvPicPr>
        <p:blipFill>
          <a:blip r:embed="rId3" cstate="screen"/>
          <a:srcRect/>
          <a:stretch>
            <a:fillRect/>
          </a:stretch>
        </p:blipFill>
        <p:spPr>
          <a:xfrm>
            <a:off x="5029200" y="1295400"/>
            <a:ext cx="3651250" cy="4876800"/>
          </a:xfr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6"/>
          <p:cNvSpPr>
            <a:spLocks noGrp="1"/>
          </p:cNvSpPr>
          <p:nvPr>
            <p:ph type="ftr" sz="quarter" idx="12"/>
          </p:nvPr>
        </p:nvSpPr>
        <p:spPr>
          <a:noFill/>
        </p:spPr>
        <p:txBody>
          <a:bodyPr/>
          <a:lstStyle/>
          <a:p>
            <a:r>
              <a:rPr lang="en-US"/>
              <a:t>International Association of Snowmobile Administrators</a:t>
            </a:r>
          </a:p>
        </p:txBody>
      </p:sp>
      <p:sp>
        <p:nvSpPr>
          <p:cNvPr id="517122"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Tips for Effective Grooming with a Drag</a:t>
            </a:r>
          </a:p>
        </p:txBody>
      </p:sp>
      <p:sp>
        <p:nvSpPr>
          <p:cNvPr id="517123" name="Rectangle 3"/>
          <p:cNvSpPr>
            <a:spLocks noGrp="1" noChangeArrowheads="1"/>
          </p:cNvSpPr>
          <p:nvPr>
            <p:ph type="body" sz="half" idx="1"/>
          </p:nvPr>
        </p:nvSpPr>
        <p:spPr>
          <a:xfrm>
            <a:off x="457200" y="1066800"/>
            <a:ext cx="4038600" cy="5059363"/>
          </a:xfrm>
        </p:spPr>
        <p:txBody>
          <a:bodyPr/>
          <a:lstStyle/>
          <a:p>
            <a:pPr eaLnBrk="1" hangingPunct="1">
              <a:buFont typeface="Wingdings" pitchFamily="2" charset="2"/>
              <a:buNone/>
              <a:defRPr/>
            </a:pPr>
            <a:r>
              <a:rPr lang="en-US" sz="4400" b="1" smtClean="0">
                <a:solidFill>
                  <a:schemeClr val="hlink"/>
                </a:solidFill>
              </a:rPr>
              <a:t>Remove Debris from Trail</a:t>
            </a:r>
            <a:endParaRPr lang="en-US" sz="4400" smtClean="0"/>
          </a:p>
          <a:p>
            <a:pPr eaLnBrk="1" hangingPunct="1">
              <a:defRPr/>
            </a:pPr>
            <a:r>
              <a:rPr lang="en-US" sz="3600" smtClean="0"/>
              <a:t>Debris can not only be a hazard, but also can attract heat which can have a thawing effect on the trail. </a:t>
            </a:r>
          </a:p>
        </p:txBody>
      </p:sp>
      <p:pic>
        <p:nvPicPr>
          <p:cNvPr id="69637" name="Picture 6" descr="HPIM3578"/>
          <p:cNvPicPr>
            <a:picLocks noGrp="1" noChangeAspect="1" noChangeArrowheads="1"/>
          </p:cNvPicPr>
          <p:nvPr>
            <p:ph sz="half" idx="2"/>
          </p:nvPr>
        </p:nvPicPr>
        <p:blipFill>
          <a:blip r:embed="rId3" cstate="screen"/>
          <a:srcRect/>
          <a:stretch>
            <a:fillRect/>
          </a:stretch>
        </p:blipFill>
        <p:spPr>
          <a:xfrm>
            <a:off x="4881563" y="1371600"/>
            <a:ext cx="3651250" cy="4876800"/>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7"/>
          <p:cNvSpPr>
            <a:spLocks noGrp="1"/>
          </p:cNvSpPr>
          <p:nvPr>
            <p:ph type="ftr" sz="quarter" idx="12"/>
          </p:nvPr>
        </p:nvSpPr>
        <p:spPr>
          <a:noFill/>
        </p:spPr>
        <p:txBody>
          <a:bodyPr/>
          <a:lstStyle/>
          <a:p>
            <a:r>
              <a:rPr lang="en-US"/>
              <a:t>International Association of Snowmobile Administrators</a:t>
            </a:r>
          </a:p>
        </p:txBody>
      </p:sp>
      <p:sp>
        <p:nvSpPr>
          <p:cNvPr id="51917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p>
        </p:txBody>
      </p:sp>
      <p:sp>
        <p:nvSpPr>
          <p:cNvPr id="519171" name="Rectangle 3"/>
          <p:cNvSpPr>
            <a:spLocks noGrp="1" noChangeArrowheads="1"/>
          </p:cNvSpPr>
          <p:nvPr>
            <p:ph type="body" sz="half" idx="1"/>
          </p:nvPr>
        </p:nvSpPr>
        <p:spPr>
          <a:xfrm>
            <a:off x="304800" y="1600200"/>
            <a:ext cx="5867400" cy="4525963"/>
          </a:xfrm>
        </p:spPr>
        <p:txBody>
          <a:bodyPr/>
          <a:lstStyle/>
          <a:p>
            <a:pPr eaLnBrk="1" hangingPunct="1">
              <a:lnSpc>
                <a:spcPct val="90000"/>
              </a:lnSpc>
              <a:buFont typeface="Wingdings" pitchFamily="2" charset="2"/>
              <a:buNone/>
              <a:defRPr/>
            </a:pPr>
            <a:r>
              <a:rPr lang="en-US" sz="4000" b="1" smtClean="0">
                <a:solidFill>
                  <a:schemeClr val="hlink"/>
                </a:solidFill>
              </a:rPr>
              <a:t>Remove Rocks from Trail</a:t>
            </a:r>
            <a:endParaRPr lang="en-US" sz="4000" smtClean="0"/>
          </a:p>
          <a:p>
            <a:pPr eaLnBrk="1" hangingPunct="1">
              <a:lnSpc>
                <a:spcPct val="90000"/>
              </a:lnSpc>
              <a:defRPr/>
            </a:pPr>
            <a:r>
              <a:rPr lang="en-US" sz="3600" smtClean="0"/>
              <a:t>Rocks caught under cutting blades (even small ones like  in the top photo) can create ruts in the trail which can be  a hazard, as well as contribute to areas in the trail where compaction is less dense. </a:t>
            </a:r>
          </a:p>
        </p:txBody>
      </p:sp>
      <p:pic>
        <p:nvPicPr>
          <p:cNvPr id="70661" name="Picture 10" descr="HPIM3616"/>
          <p:cNvPicPr>
            <a:picLocks noGrp="1" noChangeAspect="1" noChangeArrowheads="1"/>
          </p:cNvPicPr>
          <p:nvPr>
            <p:ph sz="quarter" idx="3"/>
          </p:nvPr>
        </p:nvPicPr>
        <p:blipFill>
          <a:blip r:embed="rId3" cstate="screen"/>
          <a:srcRect/>
          <a:stretch>
            <a:fillRect/>
          </a:stretch>
        </p:blipFill>
        <p:spPr>
          <a:xfrm>
            <a:off x="6248400" y="2971800"/>
            <a:ext cx="2565400" cy="3429000"/>
          </a:xfrm>
          <a:noFill/>
        </p:spPr>
      </p:pic>
      <p:pic>
        <p:nvPicPr>
          <p:cNvPr id="70662" name="Picture 11" descr="HPIM3618"/>
          <p:cNvPicPr>
            <a:picLocks noGrp="1" noChangeAspect="1" noChangeArrowheads="1"/>
          </p:cNvPicPr>
          <p:nvPr>
            <p:ph sz="quarter" idx="2"/>
          </p:nvPr>
        </p:nvPicPr>
        <p:blipFill>
          <a:blip r:embed="rId4" cstate="screen"/>
          <a:srcRect/>
          <a:stretch>
            <a:fillRect/>
          </a:stretch>
        </p:blipFill>
        <p:spPr>
          <a:xfrm>
            <a:off x="6629400" y="1524000"/>
            <a:ext cx="2209800" cy="2286000"/>
          </a:xfrm>
          <a:noFill/>
        </p:spPr>
      </p:pic>
      <p:sp>
        <p:nvSpPr>
          <p:cNvPr id="70663" name="Line 12"/>
          <p:cNvSpPr>
            <a:spLocks noChangeShapeType="1"/>
          </p:cNvSpPr>
          <p:nvPr/>
        </p:nvSpPr>
        <p:spPr bwMode="auto">
          <a:xfrm flipH="1" flipV="1">
            <a:off x="7467600" y="5486400"/>
            <a:ext cx="609600" cy="304800"/>
          </a:xfrm>
          <a:prstGeom prst="line">
            <a:avLst/>
          </a:prstGeom>
          <a:noFill/>
          <a:ln w="76200">
            <a:solidFill>
              <a:srgbClr val="FF3300"/>
            </a:solidFill>
            <a:round/>
            <a:headEnd/>
            <a:tailEnd type="triangle" w="med" len="med"/>
          </a:ln>
        </p:spPr>
        <p:txBody>
          <a:bodyPr/>
          <a:lstStyle/>
          <a:p>
            <a:endParaRPr lang="en-US"/>
          </a:p>
        </p:txBody>
      </p:sp>
      <p:sp>
        <p:nvSpPr>
          <p:cNvPr id="70664" name="Line 13"/>
          <p:cNvSpPr>
            <a:spLocks noChangeShapeType="1"/>
          </p:cNvSpPr>
          <p:nvPr/>
        </p:nvSpPr>
        <p:spPr bwMode="auto">
          <a:xfrm flipH="1">
            <a:off x="7467600" y="4038600"/>
            <a:ext cx="685800" cy="0"/>
          </a:xfrm>
          <a:prstGeom prst="line">
            <a:avLst/>
          </a:prstGeom>
          <a:noFill/>
          <a:ln w="76200">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6"/>
          <p:cNvSpPr>
            <a:spLocks noGrp="1"/>
          </p:cNvSpPr>
          <p:nvPr>
            <p:ph type="ftr" sz="quarter" idx="12"/>
          </p:nvPr>
        </p:nvSpPr>
        <p:spPr>
          <a:noFill/>
        </p:spPr>
        <p:txBody>
          <a:bodyPr/>
          <a:lstStyle/>
          <a:p>
            <a:r>
              <a:rPr lang="en-US"/>
              <a:t>International Association of Snowmobile Administrators</a:t>
            </a:r>
          </a:p>
        </p:txBody>
      </p:sp>
      <p:sp>
        <p:nvSpPr>
          <p:cNvPr id="204802"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Tips for Effective Grooming with a Drag</a:t>
            </a:r>
            <a:br>
              <a:rPr lang="en-US" sz="3200" smtClean="0">
                <a:solidFill>
                  <a:schemeClr val="hlink"/>
                </a:solidFill>
              </a:rPr>
            </a:br>
            <a:r>
              <a:rPr lang="en-US" sz="3200" smtClean="0">
                <a:solidFill>
                  <a:schemeClr val="hlink"/>
                </a:solidFill>
              </a:rPr>
              <a:t> </a:t>
            </a:r>
            <a:r>
              <a:rPr lang="en-US" smtClean="0">
                <a:solidFill>
                  <a:schemeClr val="hlink"/>
                </a:solidFill>
              </a:rPr>
              <a:t>Watch the Temperature</a:t>
            </a:r>
          </a:p>
        </p:txBody>
      </p:sp>
      <p:sp>
        <p:nvSpPr>
          <p:cNvPr id="204803" name="Rectangle 3"/>
          <p:cNvSpPr>
            <a:spLocks noGrp="1" noChangeArrowheads="1"/>
          </p:cNvSpPr>
          <p:nvPr>
            <p:ph type="body" sz="half" idx="1"/>
          </p:nvPr>
        </p:nvSpPr>
        <p:spPr>
          <a:xfrm>
            <a:off x="457200" y="2133600"/>
            <a:ext cx="4038600" cy="3992563"/>
          </a:xfrm>
        </p:spPr>
        <p:txBody>
          <a:bodyPr/>
          <a:lstStyle/>
          <a:p>
            <a:pPr eaLnBrk="1" hangingPunct="1">
              <a:defRPr/>
            </a:pPr>
            <a:r>
              <a:rPr lang="en-US" sz="2800" smtClean="0"/>
              <a:t>The best temperature for grooming with a drag is generally in the +5 to +25 F (-15 to -4 C) range, but drags can also work well in some areas in the -20 to +20 F range              (-6 to -29 C).</a:t>
            </a:r>
          </a:p>
        </p:txBody>
      </p:sp>
      <p:pic>
        <p:nvPicPr>
          <p:cNvPr id="71685" name="Picture 5" descr="HPIM3571"/>
          <p:cNvPicPr>
            <a:picLocks noGrp="1" noChangeAspect="1" noChangeArrowheads="1"/>
          </p:cNvPicPr>
          <p:nvPr>
            <p:ph sz="half" idx="2"/>
          </p:nvPr>
        </p:nvPicPr>
        <p:blipFill>
          <a:blip r:embed="rId3" cstate="screen"/>
          <a:srcRect/>
          <a:stretch>
            <a:fillRect/>
          </a:stretch>
        </p:blipFill>
        <p:spPr>
          <a:xfrm>
            <a:off x="4648200" y="2438400"/>
            <a:ext cx="4343400" cy="3251200"/>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5"/>
          <p:cNvSpPr>
            <a:spLocks noGrp="1"/>
          </p:cNvSpPr>
          <p:nvPr>
            <p:ph type="ftr" sz="quarter" idx="12"/>
          </p:nvPr>
        </p:nvSpPr>
        <p:spPr>
          <a:noFill/>
        </p:spPr>
        <p:txBody>
          <a:bodyPr/>
          <a:lstStyle/>
          <a:p>
            <a:r>
              <a:rPr lang="en-US"/>
              <a:t>International Association of Snowmobile Administrators</a:t>
            </a:r>
          </a:p>
        </p:txBody>
      </p:sp>
      <p:sp>
        <p:nvSpPr>
          <p:cNvPr id="206850"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Tips for Effective Grooming with a Drag</a:t>
            </a:r>
          </a:p>
        </p:txBody>
      </p:sp>
      <p:sp>
        <p:nvSpPr>
          <p:cNvPr id="206851" name="Rectangle 3"/>
          <p:cNvSpPr>
            <a:spLocks noGrp="1" noChangeArrowheads="1"/>
          </p:cNvSpPr>
          <p:nvPr>
            <p:ph type="body" idx="1"/>
          </p:nvPr>
        </p:nvSpPr>
        <p:spPr>
          <a:xfrm>
            <a:off x="457200" y="1143000"/>
            <a:ext cx="8229600" cy="4983163"/>
          </a:xfrm>
        </p:spPr>
        <p:txBody>
          <a:bodyPr/>
          <a:lstStyle/>
          <a:p>
            <a:pPr algn="ctr" eaLnBrk="1" hangingPunct="1">
              <a:buFont typeface="Wingdings" pitchFamily="2" charset="2"/>
              <a:buNone/>
              <a:defRPr/>
            </a:pPr>
            <a:r>
              <a:rPr lang="en-US" sz="4400" b="1" smtClean="0">
                <a:solidFill>
                  <a:schemeClr val="hlink"/>
                </a:solidFill>
              </a:rPr>
              <a:t>Watch the Temperature</a:t>
            </a:r>
          </a:p>
          <a:p>
            <a:pPr eaLnBrk="1" hangingPunct="1">
              <a:defRPr/>
            </a:pPr>
            <a:r>
              <a:rPr lang="en-US" sz="3600" smtClean="0"/>
              <a:t>Generally, wet snow grooms best at night and dry snow grooms best during the day (</a:t>
            </a:r>
            <a:r>
              <a:rPr lang="en-US" sz="3600" b="1" i="1" smtClean="0">
                <a:solidFill>
                  <a:schemeClr val="hlink"/>
                </a:solidFill>
              </a:rPr>
              <a:t>if</a:t>
            </a:r>
            <a:r>
              <a:rPr lang="en-US" sz="3600" smtClean="0">
                <a:solidFill>
                  <a:schemeClr val="hlink"/>
                </a:solidFill>
              </a:rPr>
              <a:t>  </a:t>
            </a:r>
            <a:r>
              <a:rPr lang="en-US" sz="3600" smtClean="0"/>
              <a:t>the daytime traffic level is low).</a:t>
            </a:r>
            <a:r>
              <a:rPr lang="en-US" sz="3600" b="1" smtClean="0">
                <a:solidFill>
                  <a:schemeClr val="hlink"/>
                </a:solidFill>
              </a:rPr>
              <a:t> </a:t>
            </a:r>
          </a:p>
          <a:p>
            <a:pPr eaLnBrk="1" hangingPunct="1">
              <a:defRPr/>
            </a:pPr>
            <a:r>
              <a:rPr lang="en-US" sz="3600" smtClean="0"/>
              <a:t>Often </a:t>
            </a:r>
            <a:r>
              <a:rPr lang="en-US" sz="3600" b="1" i="1" smtClean="0">
                <a:solidFill>
                  <a:schemeClr val="hlink"/>
                </a:solidFill>
              </a:rPr>
              <a:t>early evening</a:t>
            </a:r>
            <a:r>
              <a:rPr lang="en-US" sz="3600" smtClean="0"/>
              <a:t> has the best temperatures for the </a:t>
            </a:r>
            <a:r>
              <a:rPr lang="en-US" sz="3600" b="1" i="1" smtClean="0">
                <a:solidFill>
                  <a:schemeClr val="hlink"/>
                </a:solidFill>
              </a:rPr>
              <a:t>most</a:t>
            </a:r>
            <a:r>
              <a:rPr lang="en-US" sz="3600" smtClean="0"/>
              <a:t> </a:t>
            </a:r>
            <a:r>
              <a:rPr lang="en-US" sz="3600" b="1" i="1" smtClean="0">
                <a:solidFill>
                  <a:schemeClr val="hlink"/>
                </a:solidFill>
              </a:rPr>
              <a:t>effective</a:t>
            </a:r>
            <a:r>
              <a:rPr lang="en-US" sz="3600" smtClean="0"/>
              <a:t> grooming.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5"/>
          <p:cNvSpPr>
            <a:spLocks noGrp="1"/>
          </p:cNvSpPr>
          <p:nvPr>
            <p:ph type="ftr" sz="quarter" idx="12"/>
          </p:nvPr>
        </p:nvSpPr>
        <p:spPr>
          <a:noFill/>
        </p:spPr>
        <p:txBody>
          <a:bodyPr/>
          <a:lstStyle/>
          <a:p>
            <a:r>
              <a:rPr lang="en-US"/>
              <a:t>International Association of Snowmobile Administrators</a:t>
            </a:r>
          </a:p>
        </p:txBody>
      </p:sp>
      <p:sp>
        <p:nvSpPr>
          <p:cNvPr id="37890"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General Operating Guidelines:</a:t>
            </a:r>
          </a:p>
        </p:txBody>
      </p:sp>
      <p:sp>
        <p:nvSpPr>
          <p:cNvPr id="37891" name="Rectangle 3"/>
          <p:cNvSpPr>
            <a:spLocks noGrp="1" noChangeArrowheads="1"/>
          </p:cNvSpPr>
          <p:nvPr>
            <p:ph type="body" idx="1"/>
          </p:nvPr>
        </p:nvSpPr>
        <p:spPr>
          <a:xfrm>
            <a:off x="457200" y="1143000"/>
            <a:ext cx="8229600" cy="4983163"/>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Keep Blades Clean</a:t>
            </a:r>
            <a:endParaRPr lang="en-US" sz="4400" b="1" smtClean="0"/>
          </a:p>
          <a:p>
            <a:pPr eaLnBrk="1" hangingPunct="1">
              <a:defRPr/>
            </a:pPr>
            <a:r>
              <a:rPr lang="en-US" sz="3600" smtClean="0"/>
              <a:t>Blades must scour (self-clean) in order to groom effectively with a drag. </a:t>
            </a:r>
          </a:p>
          <a:p>
            <a:pPr eaLnBrk="1" hangingPunct="1">
              <a:defRPr/>
            </a:pPr>
            <a:r>
              <a:rPr lang="en-US" sz="3600" smtClean="0"/>
              <a:t>It may be necessary to stop and scrape frost or snow buildup off the front tractor blade or from the drag’s blades.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5"/>
          <p:cNvSpPr>
            <a:spLocks noGrp="1"/>
          </p:cNvSpPr>
          <p:nvPr>
            <p:ph type="ftr" sz="quarter" idx="12"/>
          </p:nvPr>
        </p:nvSpPr>
        <p:spPr>
          <a:noFill/>
        </p:spPr>
        <p:txBody>
          <a:bodyPr/>
          <a:lstStyle/>
          <a:p>
            <a:r>
              <a:rPr lang="en-US"/>
              <a:t>International Association of Snowmobile Administrators</a:t>
            </a:r>
          </a:p>
        </p:txBody>
      </p:sp>
      <p:sp>
        <p:nvSpPr>
          <p:cNvPr id="210946"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Tips for Effective Grooming with a Drag</a:t>
            </a:r>
          </a:p>
        </p:txBody>
      </p:sp>
      <p:sp>
        <p:nvSpPr>
          <p:cNvPr id="210947" name="Rectangle 3"/>
          <p:cNvSpPr>
            <a:spLocks noGrp="1" noChangeArrowheads="1"/>
          </p:cNvSpPr>
          <p:nvPr>
            <p:ph type="body" idx="1"/>
          </p:nvPr>
        </p:nvSpPr>
        <p:spPr>
          <a:xfrm>
            <a:off x="457200" y="1143000"/>
            <a:ext cx="8229600" cy="4983163"/>
          </a:xfrm>
        </p:spPr>
        <p:txBody>
          <a:bodyPr/>
          <a:lstStyle/>
          <a:p>
            <a:pPr algn="ctr" eaLnBrk="1" hangingPunct="1">
              <a:buFont typeface="Wingdings" pitchFamily="2" charset="2"/>
              <a:buNone/>
              <a:defRPr/>
            </a:pPr>
            <a:r>
              <a:rPr lang="en-US" sz="4400" b="1" smtClean="0">
                <a:solidFill>
                  <a:schemeClr val="hlink"/>
                </a:solidFill>
              </a:rPr>
              <a:t>Watch the Temperature</a:t>
            </a:r>
          </a:p>
          <a:p>
            <a:pPr eaLnBrk="1" hangingPunct="1">
              <a:defRPr/>
            </a:pPr>
            <a:endParaRPr lang="en-US" sz="3600" smtClean="0"/>
          </a:p>
          <a:p>
            <a:pPr eaLnBrk="1" hangingPunct="1">
              <a:defRPr/>
            </a:pPr>
            <a:r>
              <a:rPr lang="en-US" sz="3600" smtClean="0"/>
              <a:t>If it is either so warm or so cold that snow continually sticks to the blades so they will not scour – grooming operations should be suspended until temperatures are more favorable.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5"/>
          <p:cNvSpPr>
            <a:spLocks noGrp="1"/>
          </p:cNvSpPr>
          <p:nvPr>
            <p:ph type="ftr" sz="quarter" idx="12"/>
          </p:nvPr>
        </p:nvSpPr>
        <p:spPr>
          <a:noFill/>
        </p:spPr>
        <p:txBody>
          <a:bodyPr/>
          <a:lstStyle/>
          <a:p>
            <a:r>
              <a:rPr lang="en-US"/>
              <a:t>International Association of Snowmobile Administrators</a:t>
            </a:r>
          </a:p>
        </p:txBody>
      </p:sp>
      <p:sp>
        <p:nvSpPr>
          <p:cNvPr id="208898" name="Rectangle 2"/>
          <p:cNvSpPr>
            <a:spLocks noGrp="1" noRot="1" noChangeArrowheads="1"/>
          </p:cNvSpPr>
          <p:nvPr>
            <p:ph type="title"/>
          </p:nvPr>
        </p:nvSpPr>
        <p:spPr>
          <a:xfrm>
            <a:off x="457200" y="274638"/>
            <a:ext cx="8229600" cy="639762"/>
          </a:xfrm>
        </p:spPr>
        <p:txBody>
          <a:bodyPr/>
          <a:lstStyle/>
          <a:p>
            <a:pPr eaLnBrk="1" hangingPunct="1">
              <a:defRPr/>
            </a:pPr>
            <a:r>
              <a:rPr lang="en-US" sz="3200" smtClean="0">
                <a:solidFill>
                  <a:schemeClr val="hlink"/>
                </a:solidFill>
              </a:rPr>
              <a:t>Tips for Effective Grooming with a Drag</a:t>
            </a:r>
          </a:p>
        </p:txBody>
      </p:sp>
      <p:sp>
        <p:nvSpPr>
          <p:cNvPr id="208899" name="Rectangle 3"/>
          <p:cNvSpPr>
            <a:spLocks noGrp="1" noChangeArrowheads="1"/>
          </p:cNvSpPr>
          <p:nvPr>
            <p:ph type="body" idx="1"/>
          </p:nvPr>
        </p:nvSpPr>
        <p:spPr>
          <a:xfrm>
            <a:off x="457200" y="1066800"/>
            <a:ext cx="8229600" cy="5059363"/>
          </a:xfrm>
        </p:spPr>
        <p:txBody>
          <a:bodyPr/>
          <a:lstStyle/>
          <a:p>
            <a:pPr algn="ctr" eaLnBrk="1" hangingPunct="1">
              <a:buFont typeface="Wingdings" pitchFamily="2" charset="2"/>
              <a:buNone/>
              <a:defRPr/>
            </a:pPr>
            <a:r>
              <a:rPr lang="en-US" sz="4400" b="1" smtClean="0">
                <a:solidFill>
                  <a:schemeClr val="hlink"/>
                </a:solidFill>
              </a:rPr>
              <a:t>Use Wax or Silicone Spray to</a:t>
            </a:r>
          </a:p>
          <a:p>
            <a:pPr algn="ctr" eaLnBrk="1" hangingPunct="1">
              <a:buFont typeface="Wingdings" pitchFamily="2" charset="2"/>
              <a:buNone/>
              <a:defRPr/>
            </a:pPr>
            <a:r>
              <a:rPr lang="en-US" sz="4400" b="1" smtClean="0">
                <a:solidFill>
                  <a:schemeClr val="hlink"/>
                </a:solidFill>
              </a:rPr>
              <a:t>Help Blades Scour</a:t>
            </a:r>
          </a:p>
          <a:p>
            <a:pPr eaLnBrk="1" hangingPunct="1">
              <a:defRPr/>
            </a:pPr>
            <a:r>
              <a:rPr lang="en-US" sz="3600" smtClean="0"/>
              <a:t>Air that is significantly colder than the snow can cause frost to form on blades and prevent them from scouring. This is a greater problem on single-blade drags since they </a:t>
            </a:r>
            <a:r>
              <a:rPr lang="en-US" sz="3600" b="1" i="1" smtClean="0"/>
              <a:t>must</a:t>
            </a:r>
            <a:r>
              <a:rPr lang="en-US" sz="3600" smtClean="0"/>
              <a:t> scour to work properly since there is only one blade for processing.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6"/>
          <p:cNvSpPr>
            <a:spLocks noGrp="1"/>
          </p:cNvSpPr>
          <p:nvPr>
            <p:ph type="ftr" sz="quarter" idx="12"/>
          </p:nvPr>
        </p:nvSpPr>
        <p:spPr>
          <a:noFill/>
        </p:spPr>
        <p:txBody>
          <a:bodyPr/>
          <a:lstStyle/>
          <a:p>
            <a:r>
              <a:rPr lang="en-US"/>
              <a:t>International Association of Snowmobile Administrators</a:t>
            </a:r>
          </a:p>
        </p:txBody>
      </p:sp>
      <p:sp>
        <p:nvSpPr>
          <p:cNvPr id="212994" name="Rectangle 2"/>
          <p:cNvSpPr>
            <a:spLocks noGrp="1" noRot="1" noChangeArrowheads="1"/>
          </p:cNvSpPr>
          <p:nvPr>
            <p:ph type="title"/>
          </p:nvPr>
        </p:nvSpPr>
        <p:spPr>
          <a:xfrm>
            <a:off x="457200" y="274638"/>
            <a:ext cx="8229600" cy="19351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Don’t Dump Snow on </a:t>
            </a:r>
            <a:br>
              <a:rPr lang="en-US" smtClean="0">
                <a:solidFill>
                  <a:schemeClr val="hlink"/>
                </a:solidFill>
              </a:rPr>
            </a:br>
            <a:r>
              <a:rPr lang="en-US" smtClean="0">
                <a:solidFill>
                  <a:schemeClr val="hlink"/>
                </a:solidFill>
              </a:rPr>
              <a:t>Road Crossings</a:t>
            </a:r>
            <a:endParaRPr lang="en-US" sz="4000" smtClean="0">
              <a:solidFill>
                <a:schemeClr val="hlink"/>
              </a:solidFill>
            </a:endParaRPr>
          </a:p>
        </p:txBody>
      </p:sp>
      <p:sp>
        <p:nvSpPr>
          <p:cNvPr id="212995" name="Rectangle 3"/>
          <p:cNvSpPr>
            <a:spLocks noGrp="1" noChangeArrowheads="1"/>
          </p:cNvSpPr>
          <p:nvPr>
            <p:ph type="body" sz="half" idx="1"/>
          </p:nvPr>
        </p:nvSpPr>
        <p:spPr>
          <a:xfrm>
            <a:off x="457200" y="2362200"/>
            <a:ext cx="4038600" cy="3763963"/>
          </a:xfrm>
        </p:spPr>
        <p:txBody>
          <a:bodyPr/>
          <a:lstStyle/>
          <a:p>
            <a:pPr eaLnBrk="1" hangingPunct="1">
              <a:defRPr/>
            </a:pPr>
            <a:r>
              <a:rPr lang="en-US" smtClean="0"/>
              <a:t>Frozen piles of snow dumped on roads can be hazardous for motorists and can also create ill-will toward snowmobiling.</a:t>
            </a:r>
          </a:p>
        </p:txBody>
      </p:sp>
      <p:pic>
        <p:nvPicPr>
          <p:cNvPr id="75781" name="Picture 6" descr="dragsnowinroad"/>
          <p:cNvPicPr>
            <a:picLocks noGrp="1" noChangeAspect="1" noChangeArrowheads="1"/>
          </p:cNvPicPr>
          <p:nvPr>
            <p:ph sz="half" idx="2"/>
          </p:nvPr>
        </p:nvPicPr>
        <p:blipFill>
          <a:blip r:embed="rId3" cstate="screen"/>
          <a:srcRect/>
          <a:stretch>
            <a:fillRect/>
          </a:stretch>
        </p:blipFill>
        <p:spPr>
          <a:xfrm>
            <a:off x="4648200" y="2705100"/>
            <a:ext cx="4343400" cy="3259138"/>
          </a:xfrm>
          <a:noFill/>
          <a:ln>
            <a:solidFill>
              <a:srgbClr val="000000"/>
            </a:solid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6"/>
          <p:cNvSpPr>
            <a:spLocks noGrp="1"/>
          </p:cNvSpPr>
          <p:nvPr>
            <p:ph type="ftr" sz="quarter" idx="12"/>
          </p:nvPr>
        </p:nvSpPr>
        <p:spPr>
          <a:noFill/>
        </p:spPr>
        <p:txBody>
          <a:bodyPr/>
          <a:lstStyle/>
          <a:p>
            <a:r>
              <a:rPr lang="en-US"/>
              <a:t>International Association of Snowmobile Administrators</a:t>
            </a:r>
          </a:p>
        </p:txBody>
      </p:sp>
      <p:sp>
        <p:nvSpPr>
          <p:cNvPr id="215042" name="Rectangle 2"/>
          <p:cNvSpPr>
            <a:spLocks noGrp="1" noRot="1" noChangeArrowheads="1"/>
          </p:cNvSpPr>
          <p:nvPr>
            <p:ph type="title"/>
          </p:nvPr>
        </p:nvSpPr>
        <p:spPr>
          <a:xfrm>
            <a:off x="457200" y="274638"/>
            <a:ext cx="8229600" cy="22399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Don’t Dump Snow on Driveways</a:t>
            </a:r>
            <a:endParaRPr lang="en-US" sz="4000" smtClean="0">
              <a:solidFill>
                <a:schemeClr val="hlink"/>
              </a:solidFill>
            </a:endParaRPr>
          </a:p>
        </p:txBody>
      </p:sp>
      <p:sp>
        <p:nvSpPr>
          <p:cNvPr id="215043" name="Rectangle 3"/>
          <p:cNvSpPr>
            <a:spLocks noGrp="1" noChangeArrowheads="1"/>
          </p:cNvSpPr>
          <p:nvPr>
            <p:ph type="body" sz="half" idx="1"/>
          </p:nvPr>
        </p:nvSpPr>
        <p:spPr>
          <a:xfrm>
            <a:off x="457200" y="2590800"/>
            <a:ext cx="4038600" cy="3535363"/>
          </a:xfrm>
        </p:spPr>
        <p:txBody>
          <a:bodyPr/>
          <a:lstStyle/>
          <a:p>
            <a:pPr eaLnBrk="1" hangingPunct="1">
              <a:defRPr/>
            </a:pPr>
            <a:r>
              <a:rPr lang="en-US" sz="3600" smtClean="0"/>
              <a:t>Snow deposited on driveways can strain relationships with adjacent landowners.</a:t>
            </a:r>
          </a:p>
        </p:txBody>
      </p:sp>
      <p:pic>
        <p:nvPicPr>
          <p:cNvPr id="76805" name="Picture 10" descr="HPIM3982"/>
          <p:cNvPicPr>
            <a:picLocks noGrp="1" noChangeAspect="1" noChangeArrowheads="1"/>
          </p:cNvPicPr>
          <p:nvPr>
            <p:ph sz="half" idx="2"/>
          </p:nvPr>
        </p:nvPicPr>
        <p:blipFill>
          <a:blip r:embed="rId3" cstate="screen"/>
          <a:srcRect/>
          <a:stretch>
            <a:fillRect/>
          </a:stretch>
        </p:blipFill>
        <p:spPr>
          <a:xfrm>
            <a:off x="4876800" y="2286000"/>
            <a:ext cx="3797300" cy="3962400"/>
          </a:xfr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6"/>
          <p:cNvSpPr>
            <a:spLocks noGrp="1"/>
          </p:cNvSpPr>
          <p:nvPr>
            <p:ph type="ftr" sz="quarter" idx="12"/>
          </p:nvPr>
        </p:nvSpPr>
        <p:spPr>
          <a:noFill/>
        </p:spPr>
        <p:txBody>
          <a:bodyPr/>
          <a:lstStyle/>
          <a:p>
            <a:r>
              <a:rPr lang="en-US"/>
              <a:t>International Association of Snowmobile Administrators</a:t>
            </a:r>
          </a:p>
        </p:txBody>
      </p:sp>
      <p:sp>
        <p:nvSpPr>
          <p:cNvPr id="217090" name="Rectangle 2"/>
          <p:cNvSpPr>
            <a:spLocks noGrp="1" noRot="1" noChangeArrowheads="1"/>
          </p:cNvSpPr>
          <p:nvPr>
            <p:ph type="title"/>
          </p:nvPr>
        </p:nvSpPr>
        <p:spPr>
          <a:xfrm>
            <a:off x="457200" y="274638"/>
            <a:ext cx="8229600" cy="21637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Don’t Dump Snow on Road Crossings or Driveways</a:t>
            </a:r>
            <a:endParaRPr lang="en-US" sz="4000" smtClean="0">
              <a:solidFill>
                <a:schemeClr val="hlink"/>
              </a:solidFill>
            </a:endParaRPr>
          </a:p>
        </p:txBody>
      </p:sp>
      <p:sp>
        <p:nvSpPr>
          <p:cNvPr id="217091" name="Rectangle 3"/>
          <p:cNvSpPr>
            <a:spLocks noGrp="1" noChangeArrowheads="1"/>
          </p:cNvSpPr>
          <p:nvPr>
            <p:ph type="body" sz="half" idx="1"/>
          </p:nvPr>
        </p:nvSpPr>
        <p:spPr>
          <a:xfrm>
            <a:off x="457200" y="2514600"/>
            <a:ext cx="4038600" cy="3611563"/>
          </a:xfrm>
        </p:spPr>
        <p:txBody>
          <a:bodyPr/>
          <a:lstStyle/>
          <a:p>
            <a:pPr eaLnBrk="1" hangingPunct="1">
              <a:defRPr/>
            </a:pPr>
            <a:r>
              <a:rPr lang="en-US" sz="3600" smtClean="0"/>
              <a:t>Always cross roads and driveways with care and raise the drag.</a:t>
            </a:r>
          </a:p>
          <a:p>
            <a:pPr eaLnBrk="1" hangingPunct="1">
              <a:defRPr/>
            </a:pPr>
            <a:r>
              <a:rPr lang="en-US" sz="3600" smtClean="0"/>
              <a:t>If you leave snow – shovel it off.</a:t>
            </a:r>
          </a:p>
        </p:txBody>
      </p:sp>
      <p:pic>
        <p:nvPicPr>
          <p:cNvPr id="77829" name="Picture 6" descr="HPIM0868"/>
          <p:cNvPicPr>
            <a:picLocks noGrp="1" noChangeAspect="1" noChangeArrowheads="1"/>
          </p:cNvPicPr>
          <p:nvPr>
            <p:ph sz="half" idx="2"/>
          </p:nvPr>
        </p:nvPicPr>
        <p:blipFill>
          <a:blip r:embed="rId3" cstate="screen"/>
          <a:srcRect/>
          <a:stretch>
            <a:fillRect/>
          </a:stretch>
        </p:blipFill>
        <p:spPr>
          <a:xfrm>
            <a:off x="4495800" y="2819400"/>
            <a:ext cx="4495800" cy="3365500"/>
          </a:xfrm>
          <a:noFill/>
          <a:ln>
            <a:solidFill>
              <a:srgbClr val="000000"/>
            </a:solidFill>
          </a:ln>
        </p:spPr>
      </p:pic>
      <p:sp>
        <p:nvSpPr>
          <p:cNvPr id="77830" name="WordArt 8"/>
          <p:cNvSpPr>
            <a:spLocks noChangeArrowheads="1" noChangeShapeType="1" noTextEdit="1"/>
          </p:cNvSpPr>
          <p:nvPr/>
        </p:nvSpPr>
        <p:spPr bwMode="auto">
          <a:xfrm>
            <a:off x="4724400" y="5638800"/>
            <a:ext cx="3305175" cy="342900"/>
          </a:xfrm>
          <a:prstGeom prst="rect">
            <a:avLst/>
          </a:prstGeom>
        </p:spPr>
        <p:txBody>
          <a:bodyPr wrap="none" fromWordArt="1">
            <a:prstTxWarp prst="textPlain">
              <a:avLst>
                <a:gd name="adj" fmla="val 50000"/>
              </a:avLst>
            </a:prstTxWarp>
          </a:bodyPr>
          <a:lstStyle/>
          <a:p>
            <a:pPr algn="ctr"/>
            <a:r>
              <a:rPr lang="en-US" sz="2400" b="1" kern="10" spc="480">
                <a:ln w="25400">
                  <a:solidFill>
                    <a:schemeClr val="hlink"/>
                  </a:solidFill>
                  <a:round/>
                  <a:headEnd/>
                  <a:tailEnd/>
                </a:ln>
                <a:solidFill>
                  <a:schemeClr val="hlink"/>
                </a:solidFill>
                <a:effectLst>
                  <a:outerShdw dist="35921" dir="2700000" algn="ctr" rotWithShape="0">
                    <a:srgbClr val="990000"/>
                  </a:outerShdw>
                </a:effectLst>
                <a:latin typeface="Arial"/>
                <a:cs typeface="Arial"/>
              </a:rPr>
              <a:t>Wheels should be down!</a:t>
            </a:r>
          </a:p>
        </p:txBody>
      </p:sp>
      <p:sp>
        <p:nvSpPr>
          <p:cNvPr id="77831" name="Line 9"/>
          <p:cNvSpPr>
            <a:spLocks noChangeShapeType="1"/>
          </p:cNvSpPr>
          <p:nvPr/>
        </p:nvSpPr>
        <p:spPr bwMode="auto">
          <a:xfrm>
            <a:off x="8458200" y="6019800"/>
            <a:ext cx="0" cy="0"/>
          </a:xfrm>
          <a:prstGeom prst="line">
            <a:avLst/>
          </a:prstGeom>
          <a:noFill/>
          <a:ln w="9525">
            <a:solidFill>
              <a:schemeClr val="tx1"/>
            </a:solidFill>
            <a:round/>
            <a:headEnd/>
            <a:tailEnd type="triangle" w="med" len="med"/>
          </a:ln>
        </p:spPr>
        <p:txBody>
          <a:bodyPr/>
          <a:lstStyle/>
          <a:p>
            <a:endParaRPr lang="en-US"/>
          </a:p>
        </p:txBody>
      </p:sp>
      <p:sp>
        <p:nvSpPr>
          <p:cNvPr id="77832" name="Line 10"/>
          <p:cNvSpPr>
            <a:spLocks noChangeShapeType="1"/>
          </p:cNvSpPr>
          <p:nvPr/>
        </p:nvSpPr>
        <p:spPr bwMode="auto">
          <a:xfrm flipV="1">
            <a:off x="8305800" y="5105400"/>
            <a:ext cx="533400" cy="609600"/>
          </a:xfrm>
          <a:prstGeom prst="line">
            <a:avLst/>
          </a:prstGeom>
          <a:noFill/>
          <a:ln w="76200">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6"/>
          <p:cNvSpPr>
            <a:spLocks noGrp="1"/>
          </p:cNvSpPr>
          <p:nvPr>
            <p:ph type="ftr" sz="quarter" idx="12"/>
          </p:nvPr>
        </p:nvSpPr>
        <p:spPr>
          <a:noFill/>
        </p:spPr>
        <p:txBody>
          <a:bodyPr/>
          <a:lstStyle/>
          <a:p>
            <a:r>
              <a:rPr lang="en-US"/>
              <a:t>International Association of Snowmobile Administrators</a:t>
            </a:r>
          </a:p>
        </p:txBody>
      </p:sp>
      <p:sp>
        <p:nvSpPr>
          <p:cNvPr id="219138" name="Rectangle 2"/>
          <p:cNvSpPr>
            <a:spLocks noGrp="1" noRot="1" noChangeArrowheads="1"/>
          </p:cNvSpPr>
          <p:nvPr>
            <p:ph type="title"/>
          </p:nvPr>
        </p:nvSpPr>
        <p:spPr>
          <a:xfrm>
            <a:off x="457200" y="274638"/>
            <a:ext cx="8229600" cy="20875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Don’t Dump Snow on Railroad Crossings or Railroad Tracks</a:t>
            </a:r>
            <a:endParaRPr lang="en-US" sz="4000" smtClean="0">
              <a:solidFill>
                <a:schemeClr val="hlink"/>
              </a:solidFill>
            </a:endParaRPr>
          </a:p>
        </p:txBody>
      </p:sp>
      <p:sp>
        <p:nvSpPr>
          <p:cNvPr id="219139" name="Rectangle 3"/>
          <p:cNvSpPr>
            <a:spLocks noGrp="1" noChangeArrowheads="1"/>
          </p:cNvSpPr>
          <p:nvPr>
            <p:ph type="body" sz="half" idx="1"/>
          </p:nvPr>
        </p:nvSpPr>
        <p:spPr>
          <a:xfrm>
            <a:off x="457200" y="2514600"/>
            <a:ext cx="4038600" cy="3886200"/>
          </a:xfrm>
        </p:spPr>
        <p:txBody>
          <a:bodyPr/>
          <a:lstStyle/>
          <a:p>
            <a:pPr eaLnBrk="1" hangingPunct="1">
              <a:lnSpc>
                <a:spcPct val="90000"/>
              </a:lnSpc>
              <a:defRPr/>
            </a:pPr>
            <a:r>
              <a:rPr lang="en-US" smtClean="0"/>
              <a:t>Avoid dragging or dumping snow on RR tracks since frozen piles of snow can derail a train. You may need to shovel.</a:t>
            </a:r>
          </a:p>
          <a:p>
            <a:pPr eaLnBrk="1" hangingPunct="1">
              <a:lnSpc>
                <a:spcPct val="90000"/>
              </a:lnSpc>
              <a:defRPr/>
            </a:pPr>
            <a:r>
              <a:rPr lang="en-US" smtClean="0"/>
              <a:t>Only cross RR tracks at legal crossings.</a:t>
            </a:r>
          </a:p>
        </p:txBody>
      </p:sp>
      <p:pic>
        <p:nvPicPr>
          <p:cNvPr id="78853" name="Picture 6" descr="dragsnowRRxing"/>
          <p:cNvPicPr>
            <a:picLocks noGrp="1" noChangeAspect="1" noChangeArrowheads="1"/>
          </p:cNvPicPr>
          <p:nvPr>
            <p:ph sz="half" idx="2"/>
          </p:nvPr>
        </p:nvPicPr>
        <p:blipFill>
          <a:blip r:embed="rId3" cstate="screen"/>
          <a:srcRect/>
          <a:stretch>
            <a:fillRect/>
          </a:stretch>
        </p:blipFill>
        <p:spPr>
          <a:xfrm>
            <a:off x="4572000" y="2819400"/>
            <a:ext cx="4343400" cy="3257550"/>
          </a:xfrm>
          <a:noFill/>
          <a:ln>
            <a:solidFill>
              <a:srgbClr val="000000"/>
            </a:solid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6"/>
          <p:cNvSpPr>
            <a:spLocks noGrp="1"/>
          </p:cNvSpPr>
          <p:nvPr>
            <p:ph type="ftr" sz="quarter" idx="12"/>
          </p:nvPr>
        </p:nvSpPr>
        <p:spPr>
          <a:noFill/>
        </p:spPr>
        <p:txBody>
          <a:bodyPr/>
          <a:lstStyle/>
          <a:p>
            <a:r>
              <a:rPr lang="en-US"/>
              <a:t>International Association of Snowmobile Administrators</a:t>
            </a:r>
          </a:p>
        </p:txBody>
      </p:sp>
      <p:sp>
        <p:nvSpPr>
          <p:cNvPr id="223234" name="Rectangle 2"/>
          <p:cNvSpPr>
            <a:spLocks noGrp="1" noRot="1" noChangeArrowheads="1"/>
          </p:cNvSpPr>
          <p:nvPr>
            <p:ph type="title"/>
          </p:nvPr>
        </p:nvSpPr>
        <p:spPr>
          <a:xfrm>
            <a:off x="457200" y="274638"/>
            <a:ext cx="8229600" cy="17065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Don’t Set Drag Blades Too Low on Smooth Trails</a:t>
            </a:r>
            <a:endParaRPr lang="en-US" sz="4000" smtClean="0">
              <a:solidFill>
                <a:schemeClr val="hlink"/>
              </a:solidFill>
            </a:endParaRPr>
          </a:p>
        </p:txBody>
      </p:sp>
      <p:sp>
        <p:nvSpPr>
          <p:cNvPr id="223239" name="Rectangle 7"/>
          <p:cNvSpPr>
            <a:spLocks noGrp="1" noChangeArrowheads="1"/>
          </p:cNvSpPr>
          <p:nvPr>
            <p:ph type="body" sz="half" idx="1"/>
          </p:nvPr>
        </p:nvSpPr>
        <p:spPr>
          <a:xfrm>
            <a:off x="304800" y="2057400"/>
            <a:ext cx="8686800" cy="1752600"/>
          </a:xfrm>
        </p:spPr>
        <p:txBody>
          <a:bodyPr/>
          <a:lstStyle/>
          <a:p>
            <a:pPr eaLnBrk="1" hangingPunct="1">
              <a:defRPr/>
            </a:pPr>
            <a:r>
              <a:rPr lang="en-US" smtClean="0"/>
              <a:t>Use only the rear set of blades to “skim” minimally moguled trails; this helps increase the trail’s base.</a:t>
            </a:r>
          </a:p>
          <a:p>
            <a:pPr eaLnBrk="1" hangingPunct="1">
              <a:defRPr/>
            </a:pPr>
            <a:r>
              <a:rPr lang="en-US" smtClean="0"/>
              <a:t>Cut only as deep as the bottom of a mogul’s “dip.”</a:t>
            </a:r>
          </a:p>
        </p:txBody>
      </p:sp>
      <p:pic>
        <p:nvPicPr>
          <p:cNvPr id="79877" name="Picture 6" descr="smoothtrail"/>
          <p:cNvPicPr>
            <a:picLocks noGrp="1" noChangeAspect="1" noChangeArrowheads="1"/>
          </p:cNvPicPr>
          <p:nvPr>
            <p:ph sz="half" idx="2"/>
          </p:nvPr>
        </p:nvPicPr>
        <p:blipFill>
          <a:blip r:embed="rId3" cstate="screen"/>
          <a:srcRect/>
          <a:stretch>
            <a:fillRect/>
          </a:stretch>
        </p:blipFill>
        <p:spPr>
          <a:xfrm>
            <a:off x="1447800" y="4038600"/>
            <a:ext cx="6400800" cy="2239963"/>
          </a:xfr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5"/>
          <p:cNvSpPr>
            <a:spLocks noGrp="1"/>
          </p:cNvSpPr>
          <p:nvPr>
            <p:ph type="ftr" sz="quarter" idx="12"/>
          </p:nvPr>
        </p:nvSpPr>
        <p:spPr>
          <a:noFill/>
        </p:spPr>
        <p:txBody>
          <a:bodyPr/>
          <a:lstStyle/>
          <a:p>
            <a:r>
              <a:rPr lang="en-US"/>
              <a:t>International Association of Snowmobile Administrators</a:t>
            </a:r>
          </a:p>
        </p:txBody>
      </p:sp>
      <p:sp>
        <p:nvSpPr>
          <p:cNvPr id="226306"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Tips for Effective Grooming with a Drag</a:t>
            </a:r>
          </a:p>
        </p:txBody>
      </p:sp>
      <p:sp>
        <p:nvSpPr>
          <p:cNvPr id="226307" name="Rectangle 3"/>
          <p:cNvSpPr>
            <a:spLocks noGrp="1" noChangeArrowheads="1"/>
          </p:cNvSpPr>
          <p:nvPr>
            <p:ph type="body" idx="1"/>
          </p:nvPr>
        </p:nvSpPr>
        <p:spPr>
          <a:xfrm>
            <a:off x="457200" y="1066800"/>
            <a:ext cx="8229600" cy="5059363"/>
          </a:xfrm>
        </p:spPr>
        <p:txBody>
          <a:bodyPr/>
          <a:lstStyle/>
          <a:p>
            <a:pPr algn="ctr" eaLnBrk="1" hangingPunct="1">
              <a:buFont typeface="Wingdings" pitchFamily="2" charset="2"/>
              <a:buNone/>
              <a:defRPr/>
            </a:pPr>
            <a:r>
              <a:rPr lang="en-US" sz="4400" b="1" smtClean="0">
                <a:solidFill>
                  <a:schemeClr val="hlink"/>
                </a:solidFill>
              </a:rPr>
              <a:t>Deep New Snowfall Can Mean Starting Over</a:t>
            </a:r>
          </a:p>
          <a:p>
            <a:pPr eaLnBrk="1" hangingPunct="1">
              <a:defRPr/>
            </a:pPr>
            <a:r>
              <a:rPr lang="en-US" sz="3600" smtClean="0"/>
              <a:t>Moguls under deep new snow usually can’t be removed.</a:t>
            </a:r>
          </a:p>
          <a:p>
            <a:pPr eaLnBrk="1" hangingPunct="1">
              <a:defRPr/>
            </a:pPr>
            <a:r>
              <a:rPr lang="en-US" sz="3600" smtClean="0"/>
              <a:t>Process new snow and compact new base. Two passes may be required to obtain sufficient compaction. A longer setup time will also be required.</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6"/>
          <p:cNvSpPr>
            <a:spLocks noGrp="1"/>
          </p:cNvSpPr>
          <p:nvPr>
            <p:ph type="ftr" sz="quarter" idx="12"/>
          </p:nvPr>
        </p:nvSpPr>
        <p:spPr>
          <a:noFill/>
        </p:spPr>
        <p:txBody>
          <a:bodyPr/>
          <a:lstStyle/>
          <a:p>
            <a:r>
              <a:rPr lang="en-US"/>
              <a:t>International Association of Snowmobile Administrators</a:t>
            </a:r>
          </a:p>
        </p:txBody>
      </p:sp>
      <p:sp>
        <p:nvSpPr>
          <p:cNvPr id="22835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Wet Snow</a:t>
            </a:r>
            <a:endParaRPr lang="en-US" sz="4000" smtClean="0">
              <a:solidFill>
                <a:schemeClr val="hlink"/>
              </a:solidFill>
            </a:endParaRPr>
          </a:p>
        </p:txBody>
      </p:sp>
      <p:sp>
        <p:nvSpPr>
          <p:cNvPr id="228355" name="Rectangle 3"/>
          <p:cNvSpPr>
            <a:spLocks noGrp="1" noChangeArrowheads="1"/>
          </p:cNvSpPr>
          <p:nvPr>
            <p:ph type="body" sz="half" idx="1"/>
          </p:nvPr>
        </p:nvSpPr>
        <p:spPr>
          <a:xfrm>
            <a:off x="457200" y="1600200"/>
            <a:ext cx="4648200" cy="4525963"/>
          </a:xfrm>
        </p:spPr>
        <p:txBody>
          <a:bodyPr/>
          <a:lstStyle/>
          <a:p>
            <a:pPr eaLnBrk="1" hangingPunct="1">
              <a:defRPr/>
            </a:pPr>
            <a:r>
              <a:rPr lang="en-US" smtClean="0"/>
              <a:t>Requires more operator finesse since snow has more surface tension and won’t flow well.</a:t>
            </a:r>
          </a:p>
          <a:p>
            <a:pPr eaLnBrk="1" hangingPunct="1">
              <a:defRPr/>
            </a:pPr>
            <a:r>
              <a:rPr lang="en-US" smtClean="0"/>
              <a:t>Adjust drag somewhat higher and pick up speed; monitor snow to ensure it flows freely.</a:t>
            </a:r>
          </a:p>
        </p:txBody>
      </p:sp>
      <p:pic>
        <p:nvPicPr>
          <p:cNvPr id="81925" name="Picture 9" descr="Snow cat 015"/>
          <p:cNvPicPr>
            <a:picLocks noGrp="1" noChangeAspect="1" noChangeArrowheads="1"/>
          </p:cNvPicPr>
          <p:nvPr>
            <p:ph sz="half" idx="2"/>
          </p:nvPr>
        </p:nvPicPr>
        <p:blipFill>
          <a:blip r:embed="rId3" cstate="screen"/>
          <a:srcRect/>
          <a:stretch>
            <a:fillRect/>
          </a:stretch>
        </p:blipFill>
        <p:spPr>
          <a:xfrm>
            <a:off x="5353050" y="1752600"/>
            <a:ext cx="3314700" cy="44196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6"/>
          <p:cNvSpPr>
            <a:spLocks noGrp="1"/>
          </p:cNvSpPr>
          <p:nvPr>
            <p:ph type="ftr" sz="quarter" idx="12"/>
          </p:nvPr>
        </p:nvSpPr>
        <p:spPr>
          <a:noFill/>
        </p:spPr>
        <p:txBody>
          <a:bodyPr/>
          <a:lstStyle/>
          <a:p>
            <a:r>
              <a:rPr lang="en-US"/>
              <a:t>International Association of Snowmobile Administrators</a:t>
            </a:r>
          </a:p>
        </p:txBody>
      </p:sp>
      <p:sp>
        <p:nvSpPr>
          <p:cNvPr id="231426"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Tips for Effective Grooming with a Drag</a:t>
            </a:r>
            <a:r>
              <a:rPr lang="en-US" smtClean="0">
                <a:solidFill>
                  <a:schemeClr val="hlink"/>
                </a:solidFill>
              </a:rPr>
              <a:t/>
            </a:r>
            <a:br>
              <a:rPr lang="en-US" smtClean="0">
                <a:solidFill>
                  <a:schemeClr val="hlink"/>
                </a:solidFill>
              </a:rPr>
            </a:br>
            <a:r>
              <a:rPr lang="en-US" smtClean="0">
                <a:solidFill>
                  <a:schemeClr val="hlink"/>
                </a:solidFill>
              </a:rPr>
              <a:t>Grooming Wet Snow</a:t>
            </a:r>
          </a:p>
        </p:txBody>
      </p:sp>
      <p:sp>
        <p:nvSpPr>
          <p:cNvPr id="231427" name="Rectangle 3"/>
          <p:cNvSpPr>
            <a:spLocks noGrp="1" noChangeArrowheads="1"/>
          </p:cNvSpPr>
          <p:nvPr>
            <p:ph type="body" sz="half" idx="1"/>
          </p:nvPr>
        </p:nvSpPr>
        <p:spPr>
          <a:xfrm>
            <a:off x="457200" y="2362200"/>
            <a:ext cx="4038600" cy="3763963"/>
          </a:xfrm>
        </p:spPr>
        <p:txBody>
          <a:bodyPr/>
          <a:lstStyle/>
          <a:p>
            <a:pPr eaLnBrk="1" hangingPunct="1">
              <a:lnSpc>
                <a:spcPct val="90000"/>
              </a:lnSpc>
              <a:defRPr/>
            </a:pPr>
            <a:r>
              <a:rPr lang="en-US" sz="3600" smtClean="0"/>
              <a:t>If snow begins to collect in drag – raise it enough to clear the snow and lower again. </a:t>
            </a:r>
            <a:r>
              <a:rPr lang="en-US" sz="3600" smtClean="0">
                <a:solidFill>
                  <a:srgbClr val="FF3300"/>
                </a:solidFill>
              </a:rPr>
              <a:t>B</a:t>
            </a:r>
            <a:r>
              <a:rPr lang="en-US" sz="3600" b="1" smtClean="0">
                <a:solidFill>
                  <a:srgbClr val="FF3300"/>
                </a:solidFill>
              </a:rPr>
              <a:t>ut don’t deposit piles in the trail!</a:t>
            </a:r>
          </a:p>
        </p:txBody>
      </p:sp>
      <p:pic>
        <p:nvPicPr>
          <p:cNvPr id="82949" name="Picture 4" descr="HPIM1297"/>
          <p:cNvPicPr>
            <a:picLocks noGrp="1" noChangeAspect="1" noChangeArrowheads="1"/>
          </p:cNvPicPr>
          <p:nvPr>
            <p:ph sz="half" idx="2"/>
          </p:nvPr>
        </p:nvPicPr>
        <p:blipFill>
          <a:blip r:embed="rId3" cstate="screen"/>
          <a:srcRect/>
          <a:stretch>
            <a:fillRect/>
          </a:stretch>
        </p:blipFill>
        <p:spPr>
          <a:xfrm>
            <a:off x="4495800" y="2476500"/>
            <a:ext cx="4495800" cy="3365500"/>
          </a:xfrm>
          <a:noFill/>
          <a:ln>
            <a:solidFill>
              <a:srgbClr val="000000"/>
            </a:solidFill>
          </a:ln>
        </p:spPr>
      </p:pic>
      <p:sp>
        <p:nvSpPr>
          <p:cNvPr id="82950" name="AutoShape 5"/>
          <p:cNvSpPr>
            <a:spLocks noChangeArrowheads="1"/>
          </p:cNvSpPr>
          <p:nvPr/>
        </p:nvSpPr>
        <p:spPr bwMode="auto">
          <a:xfrm>
            <a:off x="7467600" y="3124200"/>
            <a:ext cx="304800" cy="838200"/>
          </a:xfrm>
          <a:prstGeom prst="downArrow">
            <a:avLst>
              <a:gd name="adj1" fmla="val 40620"/>
              <a:gd name="adj2" fmla="val 64065"/>
            </a:avLst>
          </a:prstGeom>
          <a:solidFill>
            <a:srgbClr val="FF3300"/>
          </a:solidFill>
          <a:ln w="9525">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5"/>
          <p:cNvSpPr>
            <a:spLocks noGrp="1"/>
          </p:cNvSpPr>
          <p:nvPr>
            <p:ph type="ftr" sz="quarter" idx="12"/>
          </p:nvPr>
        </p:nvSpPr>
        <p:spPr>
          <a:noFill/>
        </p:spPr>
        <p:txBody>
          <a:bodyPr/>
          <a:lstStyle/>
          <a:p>
            <a:r>
              <a:rPr lang="en-US"/>
              <a:t>International Association of Snowmobile Administrators</a:t>
            </a:r>
          </a:p>
        </p:txBody>
      </p:sp>
      <p:sp>
        <p:nvSpPr>
          <p:cNvPr id="75778" name="Rectangle 2"/>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General Operating Guidelines:</a:t>
            </a:r>
          </a:p>
        </p:txBody>
      </p:sp>
      <p:sp>
        <p:nvSpPr>
          <p:cNvPr id="75779" name="Rectangle 3"/>
          <p:cNvSpPr>
            <a:spLocks noGrp="1" noChangeArrowheads="1"/>
          </p:cNvSpPr>
          <p:nvPr>
            <p:ph type="body" idx="1"/>
          </p:nvPr>
        </p:nvSpPr>
        <p:spPr>
          <a:xfrm>
            <a:off x="457200" y="1143000"/>
            <a:ext cx="8229600" cy="4983163"/>
          </a:xfrm>
        </p:spPr>
        <p:txBody>
          <a:bodyPr/>
          <a:lstStyle/>
          <a:p>
            <a:pPr algn="ctr" eaLnBrk="1" hangingPunct="1">
              <a:buFont typeface="Wingdings" pitchFamily="2" charset="2"/>
              <a:buNone/>
              <a:defRPr/>
            </a:pPr>
            <a:r>
              <a:rPr lang="en-US" sz="3600" b="1" smtClean="0">
                <a:solidFill>
                  <a:schemeClr val="hlink"/>
                </a:solidFill>
              </a:rPr>
              <a:t>	</a:t>
            </a:r>
            <a:r>
              <a:rPr lang="en-US" sz="4400" b="1" smtClean="0">
                <a:solidFill>
                  <a:schemeClr val="hlink"/>
                </a:solidFill>
              </a:rPr>
              <a:t>Keep Blades Clean</a:t>
            </a:r>
            <a:endParaRPr lang="en-US" sz="4400" b="1" smtClean="0"/>
          </a:p>
          <a:p>
            <a:pPr eaLnBrk="1" hangingPunct="1">
              <a:defRPr/>
            </a:pPr>
            <a:r>
              <a:rPr lang="en-US" sz="3600" smtClean="0"/>
              <a:t>If this is a continuous problem, consider using a plastic covering on the drag’s blades.</a:t>
            </a:r>
          </a:p>
          <a:p>
            <a:pPr eaLnBrk="1" hangingPunct="1">
              <a:defRPr/>
            </a:pPr>
            <a:r>
              <a:rPr lang="en-US" sz="3600" smtClean="0"/>
              <a:t>Night grooming can be the best way to help minimize these types of effects from weather.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5"/>
          <p:cNvSpPr>
            <a:spLocks noGrp="1"/>
          </p:cNvSpPr>
          <p:nvPr>
            <p:ph type="ftr" sz="quarter" idx="12"/>
          </p:nvPr>
        </p:nvSpPr>
        <p:spPr>
          <a:noFill/>
        </p:spPr>
        <p:txBody>
          <a:bodyPr/>
          <a:lstStyle/>
          <a:p>
            <a:r>
              <a:rPr lang="en-US"/>
              <a:t>International Association of Snowmobile Administrators</a:t>
            </a:r>
          </a:p>
        </p:txBody>
      </p:sp>
      <p:sp>
        <p:nvSpPr>
          <p:cNvPr id="23449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Continually Monitor Drag Blades</a:t>
            </a:r>
            <a:endParaRPr lang="en-US" sz="4000" smtClean="0">
              <a:solidFill>
                <a:schemeClr val="hlink"/>
              </a:solidFill>
            </a:endParaRPr>
          </a:p>
        </p:txBody>
      </p:sp>
      <p:sp>
        <p:nvSpPr>
          <p:cNvPr id="23449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3600" smtClean="0"/>
              <a:t>Particularly when trails are smooth, operators must continually adjust the cutting height. The need is different with multi and single blades:</a:t>
            </a:r>
          </a:p>
          <a:p>
            <a:pPr eaLnBrk="1" hangingPunct="1">
              <a:lnSpc>
                <a:spcPct val="90000"/>
              </a:lnSpc>
              <a:defRPr/>
            </a:pPr>
            <a:r>
              <a:rPr lang="en-US" sz="3600" b="1" smtClean="0">
                <a:solidFill>
                  <a:schemeClr val="hlink"/>
                </a:solidFill>
              </a:rPr>
              <a:t>Multi-Blade</a:t>
            </a:r>
            <a:r>
              <a:rPr lang="en-US" sz="3600" smtClean="0"/>
              <a:t>: weight of drag causes natural settling which forces cutting blades deeper as frames settles. This requires operator to monitor and readjust </a:t>
            </a:r>
            <a:r>
              <a:rPr lang="en-US" sz="3600" b="1" i="1" smtClean="0">
                <a:solidFill>
                  <a:schemeClr val="hlink"/>
                </a:solidFill>
              </a:rPr>
              <a:t>upward</a:t>
            </a:r>
            <a:r>
              <a:rPr lang="en-US" sz="3600" smtClean="0"/>
              <a:t> as needed.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5"/>
          <p:cNvSpPr>
            <a:spLocks noGrp="1"/>
          </p:cNvSpPr>
          <p:nvPr>
            <p:ph type="ftr" sz="quarter" idx="12"/>
          </p:nvPr>
        </p:nvSpPr>
        <p:spPr>
          <a:noFill/>
        </p:spPr>
        <p:txBody>
          <a:bodyPr/>
          <a:lstStyle/>
          <a:p>
            <a:r>
              <a:rPr lang="en-US"/>
              <a:t>International Association of Snowmobile Administrators</a:t>
            </a:r>
          </a:p>
        </p:txBody>
      </p:sp>
      <p:sp>
        <p:nvSpPr>
          <p:cNvPr id="23654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Continually Monitor Drag Blades</a:t>
            </a:r>
            <a:endParaRPr lang="en-US" sz="4000" smtClean="0">
              <a:solidFill>
                <a:schemeClr val="hlink"/>
              </a:solidFill>
            </a:endParaRPr>
          </a:p>
        </p:txBody>
      </p:sp>
      <p:sp>
        <p:nvSpPr>
          <p:cNvPr id="236547" name="Rectangle 3"/>
          <p:cNvSpPr>
            <a:spLocks noGrp="1" noChangeArrowheads="1"/>
          </p:cNvSpPr>
          <p:nvPr>
            <p:ph type="body" idx="1"/>
          </p:nvPr>
        </p:nvSpPr>
        <p:spPr>
          <a:xfrm>
            <a:off x="457200" y="1676400"/>
            <a:ext cx="8229600" cy="4449763"/>
          </a:xfrm>
        </p:spPr>
        <p:txBody>
          <a:bodyPr/>
          <a:lstStyle/>
          <a:p>
            <a:pPr eaLnBrk="1" hangingPunct="1">
              <a:defRPr/>
            </a:pPr>
            <a:r>
              <a:rPr lang="en-US" sz="3600" b="1" smtClean="0">
                <a:solidFill>
                  <a:schemeClr val="hlink"/>
                </a:solidFill>
              </a:rPr>
              <a:t>Single Blade</a:t>
            </a:r>
            <a:r>
              <a:rPr lang="en-US" sz="3600" smtClean="0"/>
              <a:t>: blade must exert constant down pressure. When the trail is relatively smooth, this can result in the lone cutting blade being forced upward. As a result, the operator must continually monitor and readjust </a:t>
            </a:r>
            <a:r>
              <a:rPr lang="en-US" sz="3600" b="1" i="1" smtClean="0">
                <a:solidFill>
                  <a:schemeClr val="hlink"/>
                </a:solidFill>
              </a:rPr>
              <a:t>downward</a:t>
            </a:r>
            <a:r>
              <a:rPr lang="en-US" sz="3600" smtClean="0"/>
              <a:t> as needed.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5"/>
          <p:cNvSpPr>
            <a:spLocks noGrp="1"/>
          </p:cNvSpPr>
          <p:nvPr>
            <p:ph type="ftr" sz="quarter" idx="12"/>
          </p:nvPr>
        </p:nvSpPr>
        <p:spPr>
          <a:noFill/>
        </p:spPr>
        <p:txBody>
          <a:bodyPr/>
          <a:lstStyle/>
          <a:p>
            <a:r>
              <a:rPr lang="en-US"/>
              <a:t>International Association of Snowmobile Administrators</a:t>
            </a:r>
          </a:p>
        </p:txBody>
      </p:sp>
      <p:sp>
        <p:nvSpPr>
          <p:cNvPr id="23859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Continually Monitor Drag Blades</a:t>
            </a:r>
            <a:endParaRPr lang="en-US" sz="4000" smtClean="0">
              <a:solidFill>
                <a:schemeClr val="hlink"/>
              </a:solidFill>
            </a:endParaRPr>
          </a:p>
        </p:txBody>
      </p:sp>
      <p:sp>
        <p:nvSpPr>
          <p:cNvPr id="238595" name="Rectangle 3"/>
          <p:cNvSpPr>
            <a:spLocks noGrp="1" noChangeArrowheads="1"/>
          </p:cNvSpPr>
          <p:nvPr>
            <p:ph type="body" idx="1"/>
          </p:nvPr>
        </p:nvSpPr>
        <p:spPr>
          <a:xfrm>
            <a:off x="457200" y="1676400"/>
            <a:ext cx="8229600" cy="4648200"/>
          </a:xfrm>
        </p:spPr>
        <p:txBody>
          <a:bodyPr/>
          <a:lstStyle/>
          <a:p>
            <a:pPr eaLnBrk="1" hangingPunct="1">
              <a:defRPr/>
            </a:pPr>
            <a:r>
              <a:rPr lang="en-US" sz="3600" b="1" smtClean="0">
                <a:solidFill>
                  <a:schemeClr val="hlink"/>
                </a:solidFill>
              </a:rPr>
              <a:t>Single Blade</a:t>
            </a:r>
            <a:r>
              <a:rPr lang="en-US" sz="3600" smtClean="0"/>
              <a:t>: operator must understand that the blade is typically concave like this:  </a:t>
            </a:r>
            <a:r>
              <a:rPr lang="en-US" sz="7200" b="1" smtClean="0">
                <a:solidFill>
                  <a:schemeClr val="hlink"/>
                </a:solidFill>
              </a:rPr>
              <a:t>(</a:t>
            </a:r>
            <a:r>
              <a:rPr lang="en-US" sz="3600" smtClean="0"/>
              <a:t>    This shape lends itself to drafting and being sucked downward when you cross a soft pocket of snow in trail. Beware that this can cause springs to trip and create humps in the trail.</a:t>
            </a:r>
            <a:endParaRPr lang="en-US" sz="3600" b="1"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5"/>
          <p:cNvSpPr>
            <a:spLocks noGrp="1"/>
          </p:cNvSpPr>
          <p:nvPr>
            <p:ph type="ftr" sz="quarter" idx="12"/>
          </p:nvPr>
        </p:nvSpPr>
        <p:spPr>
          <a:noFill/>
        </p:spPr>
        <p:txBody>
          <a:bodyPr/>
          <a:lstStyle/>
          <a:p>
            <a:r>
              <a:rPr lang="en-US"/>
              <a:t>International Association of Snowmobile Administrators</a:t>
            </a:r>
          </a:p>
        </p:txBody>
      </p:sp>
      <p:sp>
        <p:nvSpPr>
          <p:cNvPr id="240642"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Adjusting Blade Height</a:t>
            </a:r>
            <a:endParaRPr lang="en-US" sz="4000" smtClean="0">
              <a:solidFill>
                <a:schemeClr val="hlink"/>
              </a:solidFill>
            </a:endParaRPr>
          </a:p>
        </p:txBody>
      </p:sp>
      <p:sp>
        <p:nvSpPr>
          <p:cNvPr id="240643" name="Rectangle 3"/>
          <p:cNvSpPr>
            <a:spLocks noGrp="1" noChangeArrowheads="1"/>
          </p:cNvSpPr>
          <p:nvPr>
            <p:ph type="body" idx="1"/>
          </p:nvPr>
        </p:nvSpPr>
        <p:spPr>
          <a:xfrm>
            <a:off x="457200" y="1752600"/>
            <a:ext cx="8229600" cy="4373563"/>
          </a:xfrm>
        </p:spPr>
        <p:txBody>
          <a:bodyPr/>
          <a:lstStyle/>
          <a:p>
            <a:pPr eaLnBrk="1" hangingPunct="1">
              <a:defRPr/>
            </a:pPr>
            <a:r>
              <a:rPr lang="en-US" sz="3600" b="1" smtClean="0">
                <a:solidFill>
                  <a:schemeClr val="hlink"/>
                </a:solidFill>
              </a:rPr>
              <a:t>Multi-Blade</a:t>
            </a:r>
            <a:r>
              <a:rPr lang="en-US" sz="3600" smtClean="0"/>
              <a:t>: it takes less than a “quick short bump” to adjust blades. Barely crack the hydraulic spool open to when it just barely “squeals” and you’ll likely have all the adjustment you need.</a:t>
            </a:r>
          </a:p>
          <a:p>
            <a:pPr eaLnBrk="1" hangingPunct="1">
              <a:defRPr/>
            </a:pPr>
            <a:endParaRPr lang="en-US" sz="3600" smtClean="0"/>
          </a:p>
          <a:p>
            <a:pPr eaLnBrk="1" hangingPunct="1">
              <a:defRPr/>
            </a:pPr>
            <a:endParaRPr lang="en-US" sz="3600" b="1"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5"/>
          <p:cNvSpPr>
            <a:spLocks noGrp="1"/>
          </p:cNvSpPr>
          <p:nvPr>
            <p:ph type="ftr" sz="quarter" idx="12"/>
          </p:nvPr>
        </p:nvSpPr>
        <p:spPr>
          <a:noFill/>
        </p:spPr>
        <p:txBody>
          <a:bodyPr/>
          <a:lstStyle/>
          <a:p>
            <a:r>
              <a:rPr lang="en-US"/>
              <a:t>International Association of Snowmobile Administrators</a:t>
            </a:r>
          </a:p>
        </p:txBody>
      </p:sp>
      <p:sp>
        <p:nvSpPr>
          <p:cNvPr id="24473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Adjusting Blade Height</a:t>
            </a:r>
            <a:endParaRPr lang="en-US" sz="4000" smtClean="0">
              <a:solidFill>
                <a:schemeClr val="hlink"/>
              </a:solidFill>
            </a:endParaRPr>
          </a:p>
        </p:txBody>
      </p:sp>
      <p:sp>
        <p:nvSpPr>
          <p:cNvPr id="244739" name="Rectangle 3"/>
          <p:cNvSpPr>
            <a:spLocks noGrp="1" noChangeArrowheads="1"/>
          </p:cNvSpPr>
          <p:nvPr>
            <p:ph type="body" idx="1"/>
          </p:nvPr>
        </p:nvSpPr>
        <p:spPr>
          <a:xfrm>
            <a:off x="457200" y="1828800"/>
            <a:ext cx="8229600" cy="4297363"/>
          </a:xfrm>
        </p:spPr>
        <p:txBody>
          <a:bodyPr/>
          <a:lstStyle/>
          <a:p>
            <a:pPr eaLnBrk="1" hangingPunct="1">
              <a:defRPr/>
            </a:pPr>
            <a:r>
              <a:rPr lang="en-US" sz="3600" b="1" smtClean="0">
                <a:solidFill>
                  <a:schemeClr val="hlink"/>
                </a:solidFill>
              </a:rPr>
              <a:t>Multi-Blade</a:t>
            </a:r>
            <a:r>
              <a:rPr lang="en-US" sz="3600" smtClean="0"/>
              <a:t>: since the cutting depth of the blades are often preset and stepped down from front to back, it requires lowering or raising the side rails only a fraction of an inch/centimeter to substantially change the cutting depth.</a:t>
            </a:r>
            <a:endParaRPr lang="en-US" sz="3600" b="1"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5"/>
          <p:cNvSpPr>
            <a:spLocks noGrp="1"/>
          </p:cNvSpPr>
          <p:nvPr>
            <p:ph type="ftr" sz="quarter" idx="12"/>
          </p:nvPr>
        </p:nvSpPr>
        <p:spPr>
          <a:noFill/>
        </p:spPr>
        <p:txBody>
          <a:bodyPr/>
          <a:lstStyle/>
          <a:p>
            <a:r>
              <a:rPr lang="en-US"/>
              <a:t>International Association of Snowmobile Administrators</a:t>
            </a:r>
          </a:p>
        </p:txBody>
      </p:sp>
      <p:sp>
        <p:nvSpPr>
          <p:cNvPr id="24678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Adjusting Blade Height</a:t>
            </a:r>
            <a:endParaRPr lang="en-US" sz="4000" smtClean="0">
              <a:solidFill>
                <a:schemeClr val="hlink"/>
              </a:solidFill>
            </a:endParaRPr>
          </a:p>
        </p:txBody>
      </p:sp>
      <p:sp>
        <p:nvSpPr>
          <p:cNvPr id="246787" name="Rectangle 3"/>
          <p:cNvSpPr>
            <a:spLocks noGrp="1" noChangeArrowheads="1"/>
          </p:cNvSpPr>
          <p:nvPr>
            <p:ph type="body" idx="1"/>
          </p:nvPr>
        </p:nvSpPr>
        <p:spPr>
          <a:xfrm>
            <a:off x="457200" y="1905000"/>
            <a:ext cx="8229600" cy="4221163"/>
          </a:xfrm>
        </p:spPr>
        <p:txBody>
          <a:bodyPr/>
          <a:lstStyle/>
          <a:p>
            <a:pPr eaLnBrk="1" hangingPunct="1">
              <a:defRPr/>
            </a:pPr>
            <a:r>
              <a:rPr lang="en-US" sz="3600" b="1" smtClean="0">
                <a:solidFill>
                  <a:schemeClr val="hlink"/>
                </a:solidFill>
              </a:rPr>
              <a:t>Multi-Blade</a:t>
            </a:r>
            <a:r>
              <a:rPr lang="en-US" sz="3600" smtClean="0"/>
              <a:t>: it is good to cut enough to keep a significant supply of snow in front of the rear spreader pan since it helps to continually build/increase the trail’s base.</a:t>
            </a:r>
            <a:endParaRPr lang="en-US" sz="3600" b="1"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5"/>
          <p:cNvSpPr>
            <a:spLocks noGrp="1"/>
          </p:cNvSpPr>
          <p:nvPr>
            <p:ph type="ftr" sz="quarter" idx="12"/>
          </p:nvPr>
        </p:nvSpPr>
        <p:spPr>
          <a:noFill/>
        </p:spPr>
        <p:txBody>
          <a:bodyPr/>
          <a:lstStyle/>
          <a:p>
            <a:r>
              <a:rPr lang="en-US"/>
              <a:t>International Association of Snowmobile Administrators</a:t>
            </a:r>
          </a:p>
        </p:txBody>
      </p:sp>
      <p:sp>
        <p:nvSpPr>
          <p:cNvPr id="24269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Adjusting Blade Height</a:t>
            </a:r>
            <a:endParaRPr lang="en-US" sz="4000" smtClean="0">
              <a:solidFill>
                <a:schemeClr val="hlink"/>
              </a:solidFill>
            </a:endParaRPr>
          </a:p>
        </p:txBody>
      </p:sp>
      <p:sp>
        <p:nvSpPr>
          <p:cNvPr id="242691" name="Rectangle 3"/>
          <p:cNvSpPr>
            <a:spLocks noGrp="1" noChangeArrowheads="1"/>
          </p:cNvSpPr>
          <p:nvPr>
            <p:ph type="body" idx="1"/>
          </p:nvPr>
        </p:nvSpPr>
        <p:spPr>
          <a:xfrm>
            <a:off x="457200" y="1828800"/>
            <a:ext cx="8229600" cy="4297363"/>
          </a:xfrm>
        </p:spPr>
        <p:txBody>
          <a:bodyPr/>
          <a:lstStyle/>
          <a:p>
            <a:pPr eaLnBrk="1" hangingPunct="1">
              <a:defRPr/>
            </a:pPr>
            <a:r>
              <a:rPr lang="en-US" sz="3600" b="1" smtClean="0">
                <a:solidFill>
                  <a:schemeClr val="hlink"/>
                </a:solidFill>
              </a:rPr>
              <a:t>Single Blade</a:t>
            </a:r>
            <a:r>
              <a:rPr lang="en-US" sz="3600" smtClean="0"/>
              <a:t>: cut enough to keep the area in front of the pan full of snow, but not so much that snow is spilling out the sides and being wasted.</a:t>
            </a:r>
          </a:p>
          <a:p>
            <a:pPr eaLnBrk="1" hangingPunct="1">
              <a:defRPr/>
            </a:pPr>
            <a:r>
              <a:rPr lang="en-US" sz="3600" smtClean="0"/>
              <a:t>Snow in front of the blade should be kept rolling or moving constantly.</a:t>
            </a:r>
            <a:endParaRPr lang="en-US" sz="3600" b="1"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5"/>
          <p:cNvSpPr>
            <a:spLocks noGrp="1"/>
          </p:cNvSpPr>
          <p:nvPr>
            <p:ph type="ftr" sz="quarter" idx="12"/>
          </p:nvPr>
        </p:nvSpPr>
        <p:spPr>
          <a:noFill/>
        </p:spPr>
        <p:txBody>
          <a:bodyPr/>
          <a:lstStyle/>
          <a:p>
            <a:r>
              <a:rPr lang="en-US"/>
              <a:t>International Association of Snowmobile Administrators</a:t>
            </a:r>
          </a:p>
        </p:txBody>
      </p:sp>
      <p:sp>
        <p:nvSpPr>
          <p:cNvPr id="24883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Adjusting Blade Height</a:t>
            </a:r>
            <a:endParaRPr lang="en-US" sz="4000" smtClean="0">
              <a:solidFill>
                <a:schemeClr val="hlink"/>
              </a:solidFill>
            </a:endParaRPr>
          </a:p>
        </p:txBody>
      </p:sp>
      <p:sp>
        <p:nvSpPr>
          <p:cNvPr id="248835" name="Rectangle 3"/>
          <p:cNvSpPr>
            <a:spLocks noGrp="1" noChangeArrowheads="1"/>
          </p:cNvSpPr>
          <p:nvPr>
            <p:ph type="body" idx="1"/>
          </p:nvPr>
        </p:nvSpPr>
        <p:spPr>
          <a:xfrm>
            <a:off x="457200" y="1752600"/>
            <a:ext cx="8229600" cy="4495800"/>
          </a:xfrm>
        </p:spPr>
        <p:txBody>
          <a:bodyPr/>
          <a:lstStyle/>
          <a:p>
            <a:pPr eaLnBrk="1" hangingPunct="1">
              <a:defRPr/>
            </a:pPr>
            <a:r>
              <a:rPr lang="en-US" sz="3600" b="1" smtClean="0">
                <a:solidFill>
                  <a:schemeClr val="hlink"/>
                </a:solidFill>
              </a:rPr>
              <a:t>Single Blade</a:t>
            </a:r>
            <a:r>
              <a:rPr lang="en-US" sz="3600" smtClean="0"/>
              <a:t>: blade depth will typically vary from ¼ inch (0.6 cm) to a maximum of about 2 inches (5 cm).</a:t>
            </a:r>
          </a:p>
          <a:p>
            <a:pPr eaLnBrk="1" hangingPunct="1">
              <a:defRPr/>
            </a:pPr>
            <a:r>
              <a:rPr lang="en-US" sz="3600" smtClean="0"/>
              <a:t>A quick, short bump of the hydraulic control lever is all that’s needed to raise or lower the blade ¼ to ½ inch (0.6 to 1.3 cm), which will often be sufficient.</a:t>
            </a:r>
            <a:endParaRPr lang="en-US" sz="3600" b="1"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5"/>
          <p:cNvSpPr>
            <a:spLocks noGrp="1"/>
          </p:cNvSpPr>
          <p:nvPr>
            <p:ph type="ftr" sz="quarter" idx="12"/>
          </p:nvPr>
        </p:nvSpPr>
        <p:spPr>
          <a:noFill/>
        </p:spPr>
        <p:txBody>
          <a:bodyPr/>
          <a:lstStyle/>
          <a:p>
            <a:r>
              <a:rPr lang="en-US"/>
              <a:t>International Association of Snowmobile Administrators</a:t>
            </a:r>
          </a:p>
        </p:txBody>
      </p:sp>
      <p:sp>
        <p:nvSpPr>
          <p:cNvPr id="250882"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Adjusting Blade Height</a:t>
            </a:r>
            <a:endParaRPr lang="en-US" sz="4000" smtClean="0">
              <a:solidFill>
                <a:schemeClr val="hlink"/>
              </a:solidFill>
            </a:endParaRPr>
          </a:p>
        </p:txBody>
      </p:sp>
      <p:sp>
        <p:nvSpPr>
          <p:cNvPr id="250883" name="Rectangle 3"/>
          <p:cNvSpPr>
            <a:spLocks noGrp="1" noChangeArrowheads="1"/>
          </p:cNvSpPr>
          <p:nvPr>
            <p:ph type="body" idx="1"/>
          </p:nvPr>
        </p:nvSpPr>
        <p:spPr>
          <a:xfrm>
            <a:off x="457200" y="1676400"/>
            <a:ext cx="8229600" cy="4648200"/>
          </a:xfrm>
        </p:spPr>
        <p:txBody>
          <a:bodyPr/>
          <a:lstStyle/>
          <a:p>
            <a:pPr eaLnBrk="1" hangingPunct="1">
              <a:defRPr/>
            </a:pPr>
            <a:r>
              <a:rPr lang="en-US" sz="3600" b="1" smtClean="0">
                <a:solidFill>
                  <a:schemeClr val="hlink"/>
                </a:solidFill>
              </a:rPr>
              <a:t>Single Blade</a:t>
            </a:r>
            <a:r>
              <a:rPr lang="en-US" sz="3600" smtClean="0"/>
              <a:t>: raising the blade too much, too quickly can leave a bump in the trail; so be cautious to not inadvertently create a hazard.</a:t>
            </a:r>
          </a:p>
          <a:p>
            <a:pPr eaLnBrk="1" hangingPunct="1">
              <a:defRPr/>
            </a:pPr>
            <a:r>
              <a:rPr lang="en-US" sz="3600" smtClean="0"/>
              <a:t>Remember that the pan will ride up and over whatever goes under the blade; so again be cautious of creating humps.</a:t>
            </a:r>
            <a:endParaRPr lang="en-US" sz="3600" b="1"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6"/>
          <p:cNvSpPr>
            <a:spLocks noGrp="1"/>
          </p:cNvSpPr>
          <p:nvPr>
            <p:ph type="ftr" sz="quarter" idx="12"/>
          </p:nvPr>
        </p:nvSpPr>
        <p:spPr>
          <a:noFill/>
        </p:spPr>
        <p:txBody>
          <a:bodyPr/>
          <a:lstStyle/>
          <a:p>
            <a:r>
              <a:rPr lang="en-US"/>
              <a:t>International Association of Snowmobile Administrators</a:t>
            </a:r>
          </a:p>
        </p:txBody>
      </p:sp>
      <p:sp>
        <p:nvSpPr>
          <p:cNvPr id="25293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z="4000" smtClean="0">
                <a:solidFill>
                  <a:schemeClr val="hlink"/>
                </a:solidFill>
              </a:rPr>
              <a:t>Spilling Snow = Carrying Too Much</a:t>
            </a:r>
          </a:p>
        </p:txBody>
      </p:sp>
      <p:sp>
        <p:nvSpPr>
          <p:cNvPr id="252931" name="Rectangle 3"/>
          <p:cNvSpPr>
            <a:spLocks noGrp="1" noChangeArrowheads="1"/>
          </p:cNvSpPr>
          <p:nvPr>
            <p:ph type="body" sz="half" idx="1"/>
          </p:nvPr>
        </p:nvSpPr>
        <p:spPr>
          <a:xfrm>
            <a:off x="457200" y="1600200"/>
            <a:ext cx="3962400" cy="4525963"/>
          </a:xfrm>
        </p:spPr>
        <p:txBody>
          <a:bodyPr/>
          <a:lstStyle/>
          <a:p>
            <a:pPr eaLnBrk="1" hangingPunct="1">
              <a:lnSpc>
                <a:spcPct val="90000"/>
              </a:lnSpc>
              <a:defRPr/>
            </a:pPr>
            <a:r>
              <a:rPr lang="en-US" sz="2800" smtClean="0"/>
              <a:t>When snow in front of the blade isn’t churning or is spilling out the sides, the drag is carrying too much snow and isn’t working effectively.</a:t>
            </a:r>
          </a:p>
          <a:p>
            <a:pPr eaLnBrk="1" hangingPunct="1">
              <a:lnSpc>
                <a:spcPct val="90000"/>
              </a:lnSpc>
              <a:defRPr/>
            </a:pPr>
            <a:r>
              <a:rPr lang="en-US" sz="2800" smtClean="0"/>
              <a:t>Often a slight tap of the control lever to raise the blades will correct this situation.</a:t>
            </a:r>
          </a:p>
        </p:txBody>
      </p:sp>
      <p:pic>
        <p:nvPicPr>
          <p:cNvPr id="93189" name="Picture 5" descr="HPIM3797"/>
          <p:cNvPicPr>
            <a:picLocks noGrp="1" noChangeAspect="1" noChangeArrowheads="1"/>
          </p:cNvPicPr>
          <p:nvPr>
            <p:ph sz="half" idx="2"/>
          </p:nvPr>
        </p:nvPicPr>
        <p:blipFill>
          <a:blip r:embed="rId3" cstate="screen"/>
          <a:srcRect/>
          <a:stretch>
            <a:fillRect/>
          </a:stretch>
        </p:blipFill>
        <p:spPr>
          <a:xfrm>
            <a:off x="4419600" y="1981200"/>
            <a:ext cx="4495800" cy="33655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6"/>
          <p:cNvSpPr>
            <a:spLocks noGrp="1"/>
          </p:cNvSpPr>
          <p:nvPr>
            <p:ph type="ftr" sz="quarter" idx="12"/>
          </p:nvPr>
        </p:nvSpPr>
        <p:spPr>
          <a:noFill/>
        </p:spPr>
        <p:txBody>
          <a:bodyPr/>
          <a:lstStyle/>
          <a:p>
            <a:r>
              <a:rPr lang="en-US"/>
              <a:t>International Association of Snowmobile Administrators</a:t>
            </a:r>
          </a:p>
        </p:txBody>
      </p:sp>
      <p:sp>
        <p:nvSpPr>
          <p:cNvPr id="39938" name="Rectangle 2"/>
          <p:cNvSpPr>
            <a:spLocks noGrp="1" noRot="1" noChangeArrowheads="1"/>
          </p:cNvSpPr>
          <p:nvPr>
            <p:ph type="title"/>
          </p:nvPr>
        </p:nvSpPr>
        <p:spPr>
          <a:xfrm>
            <a:off x="457200" y="274638"/>
            <a:ext cx="8229600" cy="868362"/>
          </a:xfrm>
        </p:spPr>
        <p:txBody>
          <a:bodyPr/>
          <a:lstStyle/>
          <a:p>
            <a:pPr eaLnBrk="1" hangingPunct="1">
              <a:defRPr/>
            </a:pPr>
            <a:r>
              <a:rPr lang="en-US" sz="3200" smtClean="0">
                <a:solidFill>
                  <a:schemeClr val="hlink"/>
                </a:solidFill>
              </a:rPr>
              <a:t>General Operating Guidelines:</a:t>
            </a:r>
          </a:p>
        </p:txBody>
      </p:sp>
      <p:sp>
        <p:nvSpPr>
          <p:cNvPr id="39939" name="Rectangle 3"/>
          <p:cNvSpPr>
            <a:spLocks noGrp="1" noChangeArrowheads="1"/>
          </p:cNvSpPr>
          <p:nvPr>
            <p:ph type="body" sz="half" idx="1"/>
          </p:nvPr>
        </p:nvSpPr>
        <p:spPr>
          <a:xfrm>
            <a:off x="457200" y="990600"/>
            <a:ext cx="4038600" cy="5257800"/>
          </a:xfrm>
        </p:spPr>
        <p:txBody>
          <a:bodyPr/>
          <a:lstStyle/>
          <a:p>
            <a:pPr algn="ctr" eaLnBrk="1" hangingPunct="1">
              <a:lnSpc>
                <a:spcPct val="90000"/>
              </a:lnSpc>
              <a:buFont typeface="Wingdings" pitchFamily="2" charset="2"/>
              <a:buNone/>
              <a:defRPr/>
            </a:pPr>
            <a:r>
              <a:rPr lang="en-US" sz="2800" b="1" smtClean="0">
                <a:solidFill>
                  <a:schemeClr val="hlink"/>
                </a:solidFill>
              </a:rPr>
              <a:t>	</a:t>
            </a:r>
            <a:r>
              <a:rPr lang="en-US" sz="4000" b="1" smtClean="0">
                <a:solidFill>
                  <a:schemeClr val="hlink"/>
                </a:solidFill>
              </a:rPr>
              <a:t>Stay on the Trail!</a:t>
            </a:r>
            <a:endParaRPr lang="en-US" sz="4000" b="1" smtClean="0"/>
          </a:p>
          <a:p>
            <a:pPr eaLnBrk="1" hangingPunct="1">
              <a:lnSpc>
                <a:spcPct val="90000"/>
              </a:lnSpc>
              <a:defRPr/>
            </a:pPr>
            <a:r>
              <a:rPr lang="en-US" smtClean="0"/>
              <a:t>It is essential to stay on the compacted trail base with the grooming equipment at all times. If you get into deep loose snow, you risk becoming severely stuck.</a:t>
            </a:r>
          </a:p>
        </p:txBody>
      </p:sp>
      <p:pic>
        <p:nvPicPr>
          <p:cNvPr id="11269" name="Picture 7" descr="StuckCat002"/>
          <p:cNvPicPr>
            <a:picLocks noGrp="1" noChangeAspect="1" noChangeArrowheads="1"/>
          </p:cNvPicPr>
          <p:nvPr>
            <p:ph sz="half" idx="2"/>
          </p:nvPr>
        </p:nvPicPr>
        <p:blipFill>
          <a:blip r:embed="rId3" cstate="screen"/>
          <a:srcRect/>
          <a:stretch>
            <a:fillRect/>
          </a:stretch>
        </p:blipFill>
        <p:spPr>
          <a:xfrm>
            <a:off x="4572000" y="2514600"/>
            <a:ext cx="4343400" cy="3257550"/>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6"/>
          <p:cNvSpPr>
            <a:spLocks noGrp="1"/>
          </p:cNvSpPr>
          <p:nvPr>
            <p:ph type="ftr" sz="quarter" idx="12"/>
          </p:nvPr>
        </p:nvSpPr>
        <p:spPr>
          <a:noFill/>
        </p:spPr>
        <p:txBody>
          <a:bodyPr/>
          <a:lstStyle/>
          <a:p>
            <a:r>
              <a:rPr lang="en-US"/>
              <a:t>International Association of Snowmobile Administrators</a:t>
            </a:r>
          </a:p>
        </p:txBody>
      </p:sp>
      <p:sp>
        <p:nvSpPr>
          <p:cNvPr id="25497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Hills</a:t>
            </a:r>
            <a:endParaRPr lang="en-US" sz="4000" smtClean="0">
              <a:solidFill>
                <a:schemeClr val="hlink"/>
              </a:solidFill>
            </a:endParaRPr>
          </a:p>
        </p:txBody>
      </p:sp>
      <p:sp>
        <p:nvSpPr>
          <p:cNvPr id="254980" name="Rectangle 4"/>
          <p:cNvSpPr>
            <a:spLocks noGrp="1" noChangeArrowheads="1"/>
          </p:cNvSpPr>
          <p:nvPr>
            <p:ph type="body" sz="half" idx="1"/>
          </p:nvPr>
        </p:nvSpPr>
        <p:spPr/>
        <p:txBody>
          <a:bodyPr/>
          <a:lstStyle/>
          <a:p>
            <a:pPr eaLnBrk="1" hangingPunct="1">
              <a:lnSpc>
                <a:spcPct val="90000"/>
              </a:lnSpc>
              <a:defRPr/>
            </a:pPr>
            <a:r>
              <a:rPr lang="en-US" smtClean="0"/>
              <a:t>Can be a special challenge.</a:t>
            </a:r>
          </a:p>
          <a:p>
            <a:pPr eaLnBrk="1" hangingPunct="1">
              <a:lnSpc>
                <a:spcPct val="90000"/>
              </a:lnSpc>
              <a:defRPr/>
            </a:pPr>
            <a:r>
              <a:rPr lang="en-US" smtClean="0"/>
              <a:t>Likely to be a lack of snow at the top and an abundance at the bottom.</a:t>
            </a:r>
          </a:p>
          <a:p>
            <a:pPr eaLnBrk="1" hangingPunct="1">
              <a:lnSpc>
                <a:spcPct val="90000"/>
              </a:lnSpc>
              <a:defRPr/>
            </a:pPr>
            <a:r>
              <a:rPr lang="en-US" smtClean="0"/>
              <a:t>Hillside between top and bottom may also be icy or bare.</a:t>
            </a:r>
          </a:p>
        </p:txBody>
      </p:sp>
      <p:pic>
        <p:nvPicPr>
          <p:cNvPr id="94213" name="Picture 6" descr="HPIM1177"/>
          <p:cNvPicPr>
            <a:picLocks noGrp="1" noChangeAspect="1" noChangeArrowheads="1"/>
          </p:cNvPicPr>
          <p:nvPr>
            <p:ph sz="half" idx="2"/>
          </p:nvPr>
        </p:nvPicPr>
        <p:blipFill>
          <a:blip r:embed="rId3" cstate="screen"/>
          <a:srcRect/>
          <a:stretch>
            <a:fillRect/>
          </a:stretch>
        </p:blipFill>
        <p:spPr>
          <a:xfrm>
            <a:off x="4648200" y="1981200"/>
            <a:ext cx="4191000" cy="3760788"/>
          </a:xfrm>
          <a:noFill/>
          <a:ln>
            <a:solidFill>
              <a:srgbClr val="000000"/>
            </a:solid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6"/>
          <p:cNvSpPr>
            <a:spLocks noGrp="1"/>
          </p:cNvSpPr>
          <p:nvPr>
            <p:ph type="ftr" sz="quarter" idx="12"/>
          </p:nvPr>
        </p:nvSpPr>
        <p:spPr>
          <a:noFill/>
        </p:spPr>
        <p:txBody>
          <a:bodyPr/>
          <a:lstStyle/>
          <a:p>
            <a:r>
              <a:rPr lang="en-US"/>
              <a:t>International Association of Snowmobile Administrators</a:t>
            </a:r>
          </a:p>
        </p:txBody>
      </p:sp>
      <p:sp>
        <p:nvSpPr>
          <p:cNvPr id="258050"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Hills</a:t>
            </a:r>
            <a:endParaRPr lang="en-US" sz="4000" smtClean="0">
              <a:solidFill>
                <a:schemeClr val="hlink"/>
              </a:solidFill>
            </a:endParaRPr>
          </a:p>
        </p:txBody>
      </p:sp>
      <p:sp>
        <p:nvSpPr>
          <p:cNvPr id="258051" name="Rectangle 3"/>
          <p:cNvSpPr>
            <a:spLocks noGrp="1" noChangeArrowheads="1"/>
          </p:cNvSpPr>
          <p:nvPr>
            <p:ph type="body" sz="half" idx="1"/>
          </p:nvPr>
        </p:nvSpPr>
        <p:spPr/>
        <p:txBody>
          <a:bodyPr/>
          <a:lstStyle/>
          <a:p>
            <a:pPr eaLnBrk="1" hangingPunct="1">
              <a:lnSpc>
                <a:spcPct val="90000"/>
              </a:lnSpc>
              <a:defRPr/>
            </a:pPr>
            <a:r>
              <a:rPr lang="en-US" smtClean="0"/>
              <a:t>As much as anywhere, operator </a:t>
            </a:r>
            <a:r>
              <a:rPr lang="en-US" b="1" i="1" smtClean="0">
                <a:solidFill>
                  <a:schemeClr val="hlink"/>
                </a:solidFill>
              </a:rPr>
              <a:t>must anticipate and plan ahead.</a:t>
            </a:r>
            <a:endParaRPr lang="en-US" smtClean="0">
              <a:solidFill>
                <a:schemeClr val="hlink"/>
              </a:solidFill>
            </a:endParaRPr>
          </a:p>
          <a:p>
            <a:pPr eaLnBrk="1" hangingPunct="1">
              <a:lnSpc>
                <a:spcPct val="90000"/>
              </a:lnSpc>
              <a:defRPr/>
            </a:pPr>
            <a:r>
              <a:rPr lang="en-US" smtClean="0"/>
              <a:t>Must also keep to the right so groomer isn’t a hazard.</a:t>
            </a:r>
          </a:p>
        </p:txBody>
      </p:sp>
      <p:pic>
        <p:nvPicPr>
          <p:cNvPr id="95237" name="Picture 6" descr="HPIM3924"/>
          <p:cNvPicPr>
            <a:picLocks noGrp="1" noChangeAspect="1" noChangeArrowheads="1"/>
          </p:cNvPicPr>
          <p:nvPr>
            <p:ph sz="half" idx="2"/>
          </p:nvPr>
        </p:nvPicPr>
        <p:blipFill>
          <a:blip r:embed="rId3" cstate="screen"/>
          <a:srcRect/>
          <a:stretch>
            <a:fillRect/>
          </a:stretch>
        </p:blipFill>
        <p:spPr>
          <a:xfrm>
            <a:off x="5181600" y="1600200"/>
            <a:ext cx="3387725" cy="4525963"/>
          </a:xfr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6"/>
          <p:cNvSpPr>
            <a:spLocks noGrp="1"/>
          </p:cNvSpPr>
          <p:nvPr>
            <p:ph type="ftr" sz="quarter" idx="12"/>
          </p:nvPr>
        </p:nvSpPr>
        <p:spPr>
          <a:noFill/>
        </p:spPr>
        <p:txBody>
          <a:bodyPr/>
          <a:lstStyle/>
          <a:p>
            <a:r>
              <a:rPr lang="en-US"/>
              <a:t>International Association of Snowmobile Administrators</a:t>
            </a:r>
          </a:p>
        </p:txBody>
      </p:sp>
      <p:sp>
        <p:nvSpPr>
          <p:cNvPr id="26214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Hills</a:t>
            </a:r>
            <a:endParaRPr lang="en-US" sz="4000" smtClean="0">
              <a:solidFill>
                <a:schemeClr val="hlink"/>
              </a:solidFill>
            </a:endParaRPr>
          </a:p>
        </p:txBody>
      </p:sp>
      <p:sp>
        <p:nvSpPr>
          <p:cNvPr id="262147" name="Rectangle 3"/>
          <p:cNvSpPr>
            <a:spLocks noGrp="1" noChangeArrowheads="1"/>
          </p:cNvSpPr>
          <p:nvPr>
            <p:ph type="body" sz="half" idx="1"/>
          </p:nvPr>
        </p:nvSpPr>
        <p:spPr>
          <a:xfrm>
            <a:off x="457200" y="1905000"/>
            <a:ext cx="4038600" cy="4221163"/>
          </a:xfrm>
        </p:spPr>
        <p:txBody>
          <a:bodyPr/>
          <a:lstStyle/>
          <a:p>
            <a:pPr eaLnBrk="1" hangingPunct="1">
              <a:defRPr/>
            </a:pPr>
            <a:r>
              <a:rPr lang="en-US" sz="3600" smtClean="0"/>
              <a:t>In approach from the top when grooming downhill – anticipate a need to carry snow for the crest/top area.</a:t>
            </a:r>
          </a:p>
        </p:txBody>
      </p:sp>
      <p:pic>
        <p:nvPicPr>
          <p:cNvPr id="96261" name="Picture 4" descr="HPIM1177"/>
          <p:cNvPicPr>
            <a:picLocks noGrp="1" noChangeAspect="1" noChangeArrowheads="1"/>
          </p:cNvPicPr>
          <p:nvPr>
            <p:ph sz="half" idx="2"/>
          </p:nvPr>
        </p:nvPicPr>
        <p:blipFill>
          <a:blip r:embed="rId3" cstate="screen"/>
          <a:srcRect/>
          <a:stretch>
            <a:fillRect/>
          </a:stretch>
        </p:blipFill>
        <p:spPr>
          <a:xfrm>
            <a:off x="4953000" y="1981200"/>
            <a:ext cx="3743325" cy="4191000"/>
          </a:xfrm>
          <a:noFill/>
          <a:ln>
            <a:solidFill>
              <a:srgbClr val="000000"/>
            </a:solid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6"/>
          <p:cNvSpPr>
            <a:spLocks noGrp="1"/>
          </p:cNvSpPr>
          <p:nvPr>
            <p:ph type="ftr" sz="quarter" idx="12"/>
          </p:nvPr>
        </p:nvSpPr>
        <p:spPr>
          <a:noFill/>
        </p:spPr>
        <p:txBody>
          <a:bodyPr/>
          <a:lstStyle/>
          <a:p>
            <a:r>
              <a:rPr lang="en-US"/>
              <a:t>International Association of Snowmobile Administrators</a:t>
            </a:r>
          </a:p>
        </p:txBody>
      </p:sp>
      <p:sp>
        <p:nvSpPr>
          <p:cNvPr id="260098"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Hills</a:t>
            </a:r>
            <a:endParaRPr lang="en-US" sz="4000" smtClean="0">
              <a:solidFill>
                <a:schemeClr val="hlink"/>
              </a:solidFill>
            </a:endParaRPr>
          </a:p>
        </p:txBody>
      </p:sp>
      <p:sp>
        <p:nvSpPr>
          <p:cNvPr id="260099" name="Rectangle 3"/>
          <p:cNvSpPr>
            <a:spLocks noGrp="1" noChangeArrowheads="1"/>
          </p:cNvSpPr>
          <p:nvPr>
            <p:ph type="body" sz="half" idx="1"/>
          </p:nvPr>
        </p:nvSpPr>
        <p:spPr>
          <a:xfrm>
            <a:off x="457200" y="2133600"/>
            <a:ext cx="3886200" cy="3992563"/>
          </a:xfrm>
        </p:spPr>
        <p:txBody>
          <a:bodyPr/>
          <a:lstStyle/>
          <a:p>
            <a:pPr eaLnBrk="1" hangingPunct="1">
              <a:defRPr/>
            </a:pPr>
            <a:r>
              <a:rPr lang="en-US" sz="3600" smtClean="0"/>
              <a:t>In approach from bottom – drag may need to be raised as groomer begins climbing  hill to lighten the load.</a:t>
            </a:r>
          </a:p>
        </p:txBody>
      </p:sp>
      <p:pic>
        <p:nvPicPr>
          <p:cNvPr id="97285" name="Picture 6" descr="HPIM1132"/>
          <p:cNvPicPr>
            <a:picLocks noGrp="1" noChangeAspect="1" noChangeArrowheads="1"/>
          </p:cNvPicPr>
          <p:nvPr>
            <p:ph sz="half" idx="2"/>
          </p:nvPr>
        </p:nvPicPr>
        <p:blipFill>
          <a:blip r:embed="rId3" cstate="screen"/>
          <a:srcRect/>
          <a:stretch>
            <a:fillRect/>
          </a:stretch>
        </p:blipFill>
        <p:spPr>
          <a:xfrm>
            <a:off x="4572000" y="2400300"/>
            <a:ext cx="4419600" cy="3308350"/>
          </a:xfrm>
          <a:noFill/>
          <a:ln>
            <a:solidFill>
              <a:srgbClr val="000000"/>
            </a:solid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6"/>
          <p:cNvSpPr>
            <a:spLocks noGrp="1"/>
          </p:cNvSpPr>
          <p:nvPr>
            <p:ph type="ftr" sz="quarter" idx="12"/>
          </p:nvPr>
        </p:nvSpPr>
        <p:spPr>
          <a:noFill/>
        </p:spPr>
        <p:txBody>
          <a:bodyPr/>
          <a:lstStyle/>
          <a:p>
            <a:r>
              <a:rPr lang="en-US"/>
              <a:t>International Association of Snowmobile Administrators</a:t>
            </a:r>
          </a:p>
        </p:txBody>
      </p:sp>
      <p:sp>
        <p:nvSpPr>
          <p:cNvPr id="26419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Hills</a:t>
            </a:r>
            <a:endParaRPr lang="en-US" sz="4000" smtClean="0">
              <a:solidFill>
                <a:schemeClr val="hlink"/>
              </a:solidFill>
            </a:endParaRPr>
          </a:p>
        </p:txBody>
      </p:sp>
      <p:sp>
        <p:nvSpPr>
          <p:cNvPr id="264195" name="Rectangle 3"/>
          <p:cNvSpPr>
            <a:spLocks noGrp="1" noChangeArrowheads="1"/>
          </p:cNvSpPr>
          <p:nvPr>
            <p:ph type="body" sz="half" idx="1"/>
          </p:nvPr>
        </p:nvSpPr>
        <p:spPr>
          <a:xfrm>
            <a:off x="457200" y="1828800"/>
            <a:ext cx="4038600" cy="4343400"/>
          </a:xfrm>
        </p:spPr>
        <p:txBody>
          <a:bodyPr/>
          <a:lstStyle/>
          <a:p>
            <a:pPr eaLnBrk="1" hangingPunct="1">
              <a:lnSpc>
                <a:spcPct val="90000"/>
              </a:lnSpc>
              <a:defRPr/>
            </a:pPr>
            <a:r>
              <a:rPr lang="en-US" smtClean="0"/>
              <a:t>Note in photo that tracks have spun and dug trenches which drag can fall into, unless it is wider than the tractor. In this case, the tractor can quickly become stuck unless the drag is raised. </a:t>
            </a:r>
          </a:p>
        </p:txBody>
      </p:sp>
      <p:pic>
        <p:nvPicPr>
          <p:cNvPr id="98309" name="Picture 4" descr="HPIM1132"/>
          <p:cNvPicPr>
            <a:picLocks noGrp="1" noChangeAspect="1" noChangeArrowheads="1"/>
          </p:cNvPicPr>
          <p:nvPr>
            <p:ph sz="half" idx="2"/>
          </p:nvPr>
        </p:nvPicPr>
        <p:blipFill>
          <a:blip r:embed="rId3" cstate="screen"/>
          <a:srcRect/>
          <a:stretch>
            <a:fillRect/>
          </a:stretch>
        </p:blipFill>
        <p:spPr>
          <a:xfrm>
            <a:off x="4572000" y="2400300"/>
            <a:ext cx="4419600" cy="3308350"/>
          </a:xfrm>
          <a:noFill/>
          <a:ln>
            <a:solidFill>
              <a:srgbClr val="000000"/>
            </a:solidFill>
          </a:ln>
        </p:spPr>
      </p:pic>
      <p:sp>
        <p:nvSpPr>
          <p:cNvPr id="98310" name="Line 5"/>
          <p:cNvSpPr>
            <a:spLocks noChangeShapeType="1"/>
          </p:cNvSpPr>
          <p:nvPr/>
        </p:nvSpPr>
        <p:spPr bwMode="auto">
          <a:xfrm flipV="1">
            <a:off x="5562600" y="4724400"/>
            <a:ext cx="393700" cy="703263"/>
          </a:xfrm>
          <a:prstGeom prst="line">
            <a:avLst/>
          </a:prstGeom>
          <a:noFill/>
          <a:ln w="76200">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6"/>
          <p:cNvSpPr>
            <a:spLocks noGrp="1"/>
          </p:cNvSpPr>
          <p:nvPr>
            <p:ph type="ftr" sz="quarter" idx="12"/>
          </p:nvPr>
        </p:nvSpPr>
        <p:spPr>
          <a:noFill/>
        </p:spPr>
        <p:txBody>
          <a:bodyPr/>
          <a:lstStyle/>
          <a:p>
            <a:r>
              <a:rPr lang="en-US"/>
              <a:t>International Association of Snowmobile Administrators</a:t>
            </a:r>
          </a:p>
        </p:txBody>
      </p:sp>
      <p:sp>
        <p:nvSpPr>
          <p:cNvPr id="268290" name="Rectangle 2"/>
          <p:cNvSpPr>
            <a:spLocks noGrp="1" noRot="1" noChangeArrowheads="1"/>
          </p:cNvSpPr>
          <p:nvPr>
            <p:ph type="title"/>
          </p:nvPr>
        </p:nvSpPr>
        <p:spPr>
          <a:xfrm>
            <a:off x="457200" y="274638"/>
            <a:ext cx="8229600" cy="10969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Curves</a:t>
            </a:r>
            <a:endParaRPr lang="en-US" sz="4000" smtClean="0">
              <a:solidFill>
                <a:schemeClr val="hlink"/>
              </a:solidFill>
            </a:endParaRPr>
          </a:p>
        </p:txBody>
      </p:sp>
      <p:sp>
        <p:nvSpPr>
          <p:cNvPr id="268291" name="Rectangle 3"/>
          <p:cNvSpPr>
            <a:spLocks noGrp="1" noChangeArrowheads="1"/>
          </p:cNvSpPr>
          <p:nvPr>
            <p:ph type="body" sz="half" idx="1"/>
          </p:nvPr>
        </p:nvSpPr>
        <p:spPr>
          <a:xfrm>
            <a:off x="457200" y="1828800"/>
            <a:ext cx="4038600" cy="4495800"/>
          </a:xfrm>
        </p:spPr>
        <p:txBody>
          <a:bodyPr/>
          <a:lstStyle/>
          <a:p>
            <a:pPr eaLnBrk="1" hangingPunct="1">
              <a:lnSpc>
                <a:spcPct val="80000"/>
              </a:lnSpc>
              <a:defRPr/>
            </a:pPr>
            <a:r>
              <a:rPr lang="en-US" smtClean="0"/>
              <a:t>Another special challenge.</a:t>
            </a:r>
          </a:p>
          <a:p>
            <a:pPr eaLnBrk="1" hangingPunct="1">
              <a:lnSpc>
                <a:spcPct val="80000"/>
              </a:lnSpc>
              <a:defRPr/>
            </a:pPr>
            <a:r>
              <a:rPr lang="en-US" smtClean="0"/>
              <a:t>Likely to be </a:t>
            </a:r>
            <a:r>
              <a:rPr lang="en-US" b="1" smtClean="0">
                <a:solidFill>
                  <a:schemeClr val="hlink"/>
                </a:solidFill>
              </a:rPr>
              <a:t>low or no snow</a:t>
            </a:r>
            <a:r>
              <a:rPr lang="en-US" smtClean="0"/>
              <a:t> in the bottom of a sharp curve.</a:t>
            </a:r>
          </a:p>
          <a:p>
            <a:pPr eaLnBrk="1" hangingPunct="1">
              <a:lnSpc>
                <a:spcPct val="80000"/>
              </a:lnSpc>
              <a:defRPr/>
            </a:pPr>
            <a:r>
              <a:rPr lang="en-US" smtClean="0"/>
              <a:t>At the same time, there may be </a:t>
            </a:r>
            <a:r>
              <a:rPr lang="en-US" b="1" smtClean="0">
                <a:solidFill>
                  <a:srgbClr val="FF3300"/>
                </a:solidFill>
              </a:rPr>
              <a:t>high berms</a:t>
            </a:r>
            <a:r>
              <a:rPr lang="en-US" smtClean="0"/>
              <a:t> on outside the edge.</a:t>
            </a:r>
          </a:p>
        </p:txBody>
      </p:sp>
      <p:pic>
        <p:nvPicPr>
          <p:cNvPr id="99333" name="Picture 6" descr="left curve"/>
          <p:cNvPicPr>
            <a:picLocks noGrp="1" noChangeAspect="1" noChangeArrowheads="1"/>
          </p:cNvPicPr>
          <p:nvPr>
            <p:ph sz="half" idx="2"/>
          </p:nvPr>
        </p:nvPicPr>
        <p:blipFill>
          <a:blip r:embed="rId3" cstate="screen"/>
          <a:srcRect/>
          <a:stretch>
            <a:fillRect/>
          </a:stretch>
        </p:blipFill>
        <p:spPr>
          <a:xfrm>
            <a:off x="4495800" y="2303463"/>
            <a:ext cx="4495800" cy="3016250"/>
          </a:xfrm>
          <a:noFill/>
        </p:spPr>
      </p:pic>
      <p:sp>
        <p:nvSpPr>
          <p:cNvPr id="99334" name="AutoShape 8"/>
          <p:cNvSpPr>
            <a:spLocks noChangeArrowheads="1"/>
          </p:cNvSpPr>
          <p:nvPr/>
        </p:nvSpPr>
        <p:spPr bwMode="auto">
          <a:xfrm>
            <a:off x="6477000" y="3200400"/>
            <a:ext cx="457200" cy="609600"/>
          </a:xfrm>
          <a:prstGeom prst="downArrow">
            <a:avLst>
              <a:gd name="adj1" fmla="val 50000"/>
              <a:gd name="adj2" fmla="val 33333"/>
            </a:avLst>
          </a:prstGeom>
          <a:solidFill>
            <a:schemeClr val="hlink"/>
          </a:solidFill>
          <a:ln w="9525">
            <a:solidFill>
              <a:srgbClr val="0000FF"/>
            </a:solidFill>
            <a:miter lim="800000"/>
            <a:headEnd/>
            <a:tailEnd/>
          </a:ln>
        </p:spPr>
        <p:txBody>
          <a:bodyPr wrap="none" anchor="ctr"/>
          <a:lstStyle/>
          <a:p>
            <a:endParaRPr lang="en-US"/>
          </a:p>
        </p:txBody>
      </p:sp>
      <p:sp>
        <p:nvSpPr>
          <p:cNvPr id="99335" name="AutoShape 9"/>
          <p:cNvSpPr>
            <a:spLocks noChangeArrowheads="1"/>
          </p:cNvSpPr>
          <p:nvPr/>
        </p:nvSpPr>
        <p:spPr bwMode="auto">
          <a:xfrm>
            <a:off x="7848600" y="3429000"/>
            <a:ext cx="457200" cy="609600"/>
          </a:xfrm>
          <a:prstGeom prst="downArrow">
            <a:avLst>
              <a:gd name="adj1" fmla="val 50000"/>
              <a:gd name="adj2" fmla="val 33333"/>
            </a:avLst>
          </a:prstGeom>
          <a:solidFill>
            <a:srgbClr val="FF3300"/>
          </a:solidFill>
          <a:ln w="9525">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6"/>
          <p:cNvSpPr>
            <a:spLocks noGrp="1"/>
          </p:cNvSpPr>
          <p:nvPr>
            <p:ph type="ftr" sz="quarter" idx="12"/>
          </p:nvPr>
        </p:nvSpPr>
        <p:spPr>
          <a:noFill/>
        </p:spPr>
        <p:txBody>
          <a:bodyPr/>
          <a:lstStyle/>
          <a:p>
            <a:r>
              <a:rPr lang="en-US"/>
              <a:t>International Association of Snowmobile Administrators</a:t>
            </a:r>
          </a:p>
        </p:txBody>
      </p:sp>
      <p:sp>
        <p:nvSpPr>
          <p:cNvPr id="270338" name="Rectangle 2"/>
          <p:cNvSpPr>
            <a:spLocks noGrp="1" noRot="1" noChangeArrowheads="1"/>
          </p:cNvSpPr>
          <p:nvPr>
            <p:ph type="title"/>
          </p:nvPr>
        </p:nvSpPr>
        <p:spPr>
          <a:xfrm>
            <a:off x="457200" y="274638"/>
            <a:ext cx="8229600" cy="1096962"/>
          </a:xfrm>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Curves</a:t>
            </a:r>
            <a:endParaRPr lang="en-US" sz="4000" smtClean="0">
              <a:solidFill>
                <a:schemeClr val="hlink"/>
              </a:solidFill>
            </a:endParaRPr>
          </a:p>
        </p:txBody>
      </p:sp>
      <p:sp>
        <p:nvSpPr>
          <p:cNvPr id="270339" name="Rectangle 3"/>
          <p:cNvSpPr>
            <a:spLocks noGrp="1" noChangeArrowheads="1"/>
          </p:cNvSpPr>
          <p:nvPr>
            <p:ph type="body" sz="half" idx="1"/>
          </p:nvPr>
        </p:nvSpPr>
        <p:spPr>
          <a:xfrm>
            <a:off x="457200" y="1828800"/>
            <a:ext cx="3886200" cy="4495800"/>
          </a:xfrm>
        </p:spPr>
        <p:txBody>
          <a:bodyPr/>
          <a:lstStyle/>
          <a:p>
            <a:pPr eaLnBrk="1" hangingPunct="1">
              <a:lnSpc>
                <a:spcPct val="90000"/>
              </a:lnSpc>
              <a:defRPr/>
            </a:pPr>
            <a:r>
              <a:rPr lang="en-US" smtClean="0"/>
              <a:t>Beware that dropping too far down into the center of a sharp or blind curve can be dangerous; so never deviate over the </a:t>
            </a:r>
            <a:r>
              <a:rPr lang="en-US" smtClean="0">
                <a:solidFill>
                  <a:schemeClr val="hlink"/>
                </a:solidFill>
              </a:rPr>
              <a:t>mythical centerline</a:t>
            </a:r>
            <a:r>
              <a:rPr lang="en-US" smtClean="0"/>
              <a:t> more than 2 feet.</a:t>
            </a:r>
          </a:p>
        </p:txBody>
      </p:sp>
      <p:pic>
        <p:nvPicPr>
          <p:cNvPr id="100357" name="Picture 6" descr="right curve"/>
          <p:cNvPicPr>
            <a:picLocks noGrp="1" noChangeAspect="1" noChangeArrowheads="1"/>
          </p:cNvPicPr>
          <p:nvPr>
            <p:ph sz="half" idx="2"/>
          </p:nvPr>
        </p:nvPicPr>
        <p:blipFill>
          <a:blip r:embed="rId3" cstate="screen"/>
          <a:srcRect/>
          <a:stretch>
            <a:fillRect/>
          </a:stretch>
        </p:blipFill>
        <p:spPr>
          <a:xfrm>
            <a:off x="4419600" y="2303463"/>
            <a:ext cx="4572000" cy="3067050"/>
          </a:xfrm>
          <a:noFill/>
        </p:spPr>
      </p:pic>
      <p:sp>
        <p:nvSpPr>
          <p:cNvPr id="100358" name="AutoShape 7"/>
          <p:cNvSpPr>
            <a:spLocks noChangeArrowheads="1"/>
          </p:cNvSpPr>
          <p:nvPr/>
        </p:nvSpPr>
        <p:spPr bwMode="auto">
          <a:xfrm>
            <a:off x="6400800" y="3505200"/>
            <a:ext cx="457200" cy="609600"/>
          </a:xfrm>
          <a:prstGeom prst="downArrow">
            <a:avLst>
              <a:gd name="adj1" fmla="val 50000"/>
              <a:gd name="adj2" fmla="val 33333"/>
            </a:avLst>
          </a:prstGeom>
          <a:solidFill>
            <a:schemeClr val="hlink"/>
          </a:solidFill>
          <a:ln w="9525">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6"/>
          <p:cNvSpPr>
            <a:spLocks noGrp="1"/>
          </p:cNvSpPr>
          <p:nvPr>
            <p:ph type="ftr" sz="quarter" idx="12"/>
          </p:nvPr>
        </p:nvSpPr>
        <p:spPr>
          <a:noFill/>
        </p:spPr>
        <p:txBody>
          <a:bodyPr/>
          <a:lstStyle/>
          <a:p>
            <a:r>
              <a:rPr lang="en-US"/>
              <a:t>International Association of Snowmobile Administrators</a:t>
            </a:r>
          </a:p>
        </p:txBody>
      </p:sp>
      <p:sp>
        <p:nvSpPr>
          <p:cNvPr id="272386"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Curves</a:t>
            </a:r>
            <a:endParaRPr lang="en-US" sz="4000" smtClean="0">
              <a:solidFill>
                <a:schemeClr val="hlink"/>
              </a:solidFill>
            </a:endParaRPr>
          </a:p>
        </p:txBody>
      </p:sp>
      <p:sp>
        <p:nvSpPr>
          <p:cNvPr id="272387" name="Rectangle 3"/>
          <p:cNvSpPr>
            <a:spLocks noGrp="1" noChangeArrowheads="1"/>
          </p:cNvSpPr>
          <p:nvPr>
            <p:ph type="body" sz="half" idx="1"/>
          </p:nvPr>
        </p:nvSpPr>
        <p:spPr>
          <a:xfrm>
            <a:off x="457200" y="1752600"/>
            <a:ext cx="3962400" cy="4572000"/>
          </a:xfrm>
        </p:spPr>
        <p:txBody>
          <a:bodyPr/>
          <a:lstStyle/>
          <a:p>
            <a:pPr eaLnBrk="1" hangingPunct="1">
              <a:defRPr/>
            </a:pPr>
            <a:r>
              <a:rPr lang="en-US" smtClean="0"/>
              <a:t>If groomer gets </a:t>
            </a:r>
            <a:r>
              <a:rPr lang="en-US" smtClean="0">
                <a:solidFill>
                  <a:schemeClr val="hlink"/>
                </a:solidFill>
              </a:rPr>
              <a:t>too high on outside edge</a:t>
            </a:r>
            <a:r>
              <a:rPr lang="en-US" smtClean="0"/>
              <a:t>, it risks getting high centered and stuck.</a:t>
            </a:r>
          </a:p>
          <a:p>
            <a:pPr eaLnBrk="1" hangingPunct="1">
              <a:defRPr/>
            </a:pPr>
            <a:r>
              <a:rPr lang="en-US" smtClean="0"/>
              <a:t>Use front blade to pull snow from outside into bottom of curve.</a:t>
            </a:r>
          </a:p>
        </p:txBody>
      </p:sp>
      <p:pic>
        <p:nvPicPr>
          <p:cNvPr id="101381" name="Picture 4" descr="right curve"/>
          <p:cNvPicPr>
            <a:picLocks noGrp="1" noChangeAspect="1" noChangeArrowheads="1"/>
          </p:cNvPicPr>
          <p:nvPr>
            <p:ph sz="half" idx="2"/>
          </p:nvPr>
        </p:nvPicPr>
        <p:blipFill>
          <a:blip r:embed="rId3" cstate="screen"/>
          <a:srcRect/>
          <a:stretch>
            <a:fillRect/>
          </a:stretch>
        </p:blipFill>
        <p:spPr>
          <a:xfrm>
            <a:off x="4572000" y="2463800"/>
            <a:ext cx="4419600" cy="2965450"/>
          </a:xfrm>
          <a:noFill/>
        </p:spPr>
      </p:pic>
      <p:sp>
        <p:nvSpPr>
          <p:cNvPr id="101382" name="AutoShape 5"/>
          <p:cNvSpPr>
            <a:spLocks noChangeArrowheads="1"/>
          </p:cNvSpPr>
          <p:nvPr/>
        </p:nvSpPr>
        <p:spPr bwMode="auto">
          <a:xfrm>
            <a:off x="5715000" y="3124200"/>
            <a:ext cx="457200" cy="609600"/>
          </a:xfrm>
          <a:prstGeom prst="downArrow">
            <a:avLst>
              <a:gd name="adj1" fmla="val 50000"/>
              <a:gd name="adj2" fmla="val 33333"/>
            </a:avLst>
          </a:prstGeom>
          <a:solidFill>
            <a:schemeClr val="hlink"/>
          </a:solidFill>
          <a:ln w="9525">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6"/>
          <p:cNvSpPr>
            <a:spLocks noGrp="1"/>
          </p:cNvSpPr>
          <p:nvPr>
            <p:ph type="ftr" sz="quarter" idx="12"/>
          </p:nvPr>
        </p:nvSpPr>
        <p:spPr>
          <a:noFill/>
        </p:spPr>
        <p:txBody>
          <a:bodyPr/>
          <a:lstStyle/>
          <a:p>
            <a:r>
              <a:rPr lang="en-US"/>
              <a:t>International Association of Snowmobile Administrators</a:t>
            </a:r>
          </a:p>
        </p:txBody>
      </p:sp>
      <p:sp>
        <p:nvSpPr>
          <p:cNvPr id="266242"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Curves</a:t>
            </a:r>
            <a:endParaRPr lang="en-US" sz="4000" smtClean="0">
              <a:solidFill>
                <a:schemeClr val="hlink"/>
              </a:solidFill>
            </a:endParaRPr>
          </a:p>
        </p:txBody>
      </p:sp>
      <p:sp>
        <p:nvSpPr>
          <p:cNvPr id="266243" name="Rectangle 3"/>
          <p:cNvSpPr>
            <a:spLocks noGrp="1" noChangeArrowheads="1"/>
          </p:cNvSpPr>
          <p:nvPr>
            <p:ph type="body" sz="half" idx="1"/>
          </p:nvPr>
        </p:nvSpPr>
        <p:spPr>
          <a:xfrm>
            <a:off x="457200" y="1752600"/>
            <a:ext cx="3733800" cy="4572000"/>
          </a:xfrm>
        </p:spPr>
        <p:txBody>
          <a:bodyPr/>
          <a:lstStyle/>
          <a:p>
            <a:pPr eaLnBrk="1" hangingPunct="1">
              <a:lnSpc>
                <a:spcPct val="90000"/>
              </a:lnSpc>
              <a:defRPr/>
            </a:pPr>
            <a:r>
              <a:rPr lang="en-US" smtClean="0"/>
              <a:t>Understand that it is difficult to “carry” much snow into a curve with a multi-blade since it tends to “build depth” versus “carry and dump” like single blade drags.</a:t>
            </a:r>
          </a:p>
        </p:txBody>
      </p:sp>
      <p:pic>
        <p:nvPicPr>
          <p:cNvPr id="102405" name="Picture 6" descr="curve2"/>
          <p:cNvPicPr>
            <a:picLocks noGrp="1" noChangeAspect="1" noChangeArrowheads="1"/>
          </p:cNvPicPr>
          <p:nvPr>
            <p:ph sz="half" idx="2"/>
          </p:nvPr>
        </p:nvPicPr>
        <p:blipFill>
          <a:blip r:embed="rId3" cstate="screen"/>
          <a:srcRect/>
          <a:stretch>
            <a:fillRect/>
          </a:stretch>
        </p:blipFill>
        <p:spPr>
          <a:xfrm>
            <a:off x="4267200" y="2209800"/>
            <a:ext cx="4572000" cy="3422650"/>
          </a:xfrm>
          <a:noFill/>
          <a:ln>
            <a:solidFill>
              <a:srgbClr val="000000"/>
            </a:solid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6"/>
          <p:cNvSpPr>
            <a:spLocks noGrp="1"/>
          </p:cNvSpPr>
          <p:nvPr>
            <p:ph type="ftr" sz="quarter" idx="12"/>
          </p:nvPr>
        </p:nvSpPr>
        <p:spPr>
          <a:noFill/>
        </p:spPr>
        <p:txBody>
          <a:bodyPr/>
          <a:lstStyle/>
          <a:p>
            <a:r>
              <a:rPr lang="en-US"/>
              <a:t>International Association of Snowmobile Administrators</a:t>
            </a:r>
          </a:p>
        </p:txBody>
      </p:sp>
      <p:sp>
        <p:nvSpPr>
          <p:cNvPr id="274434" name="Rectangle 2"/>
          <p:cNvSpPr>
            <a:spLocks noGrp="1" noRot="1" noChangeArrowheads="1"/>
          </p:cNvSpPr>
          <p:nvPr>
            <p:ph type="title"/>
          </p:nvPr>
        </p:nvSpPr>
        <p:spPr/>
        <p:txBody>
          <a:bodyPr/>
          <a:lstStyle/>
          <a:p>
            <a:pPr eaLnBrk="1" hangingPunct="1">
              <a:defRPr/>
            </a:pPr>
            <a:r>
              <a:rPr lang="en-US" sz="3200" smtClean="0">
                <a:solidFill>
                  <a:schemeClr val="hlink"/>
                </a:solidFill>
              </a:rPr>
              <a:t>Tips for Effective Grooming with a Drag</a:t>
            </a:r>
            <a:r>
              <a:rPr lang="en-US" sz="4000" smtClean="0">
                <a:solidFill>
                  <a:schemeClr val="hlink"/>
                </a:solidFill>
              </a:rPr>
              <a:t/>
            </a:r>
            <a:br>
              <a:rPr lang="en-US" sz="4000" smtClean="0">
                <a:solidFill>
                  <a:schemeClr val="hlink"/>
                </a:solidFill>
              </a:rPr>
            </a:br>
            <a:r>
              <a:rPr lang="en-US" smtClean="0">
                <a:solidFill>
                  <a:schemeClr val="hlink"/>
                </a:solidFill>
              </a:rPr>
              <a:t>Grooming Curves</a:t>
            </a:r>
            <a:endParaRPr lang="en-US" sz="4000" smtClean="0">
              <a:solidFill>
                <a:schemeClr val="hlink"/>
              </a:solidFill>
            </a:endParaRPr>
          </a:p>
        </p:txBody>
      </p:sp>
      <p:sp>
        <p:nvSpPr>
          <p:cNvPr id="274435" name="Rectangle 3"/>
          <p:cNvSpPr>
            <a:spLocks noGrp="1" noChangeArrowheads="1"/>
          </p:cNvSpPr>
          <p:nvPr>
            <p:ph type="body" sz="half" idx="1"/>
          </p:nvPr>
        </p:nvSpPr>
        <p:spPr>
          <a:xfrm>
            <a:off x="457200" y="1905000"/>
            <a:ext cx="3810000" cy="4419600"/>
          </a:xfrm>
        </p:spPr>
        <p:txBody>
          <a:bodyPr/>
          <a:lstStyle/>
          <a:p>
            <a:pPr eaLnBrk="1" hangingPunct="1">
              <a:defRPr/>
            </a:pPr>
            <a:r>
              <a:rPr lang="en-US" smtClean="0"/>
              <a:t>The only location in a curve where there is ever “extra” snow that may be available is at the </a:t>
            </a:r>
            <a:r>
              <a:rPr lang="en-US" b="1" i="1" smtClean="0">
                <a:solidFill>
                  <a:schemeClr val="hlink"/>
                </a:solidFill>
              </a:rPr>
              <a:t>outside end</a:t>
            </a:r>
            <a:r>
              <a:rPr lang="en-US" smtClean="0"/>
              <a:t> of the curve; so try to use it.</a:t>
            </a:r>
          </a:p>
        </p:txBody>
      </p:sp>
      <p:pic>
        <p:nvPicPr>
          <p:cNvPr id="103429" name="Picture 4" descr="curve2"/>
          <p:cNvPicPr>
            <a:picLocks noGrp="1" noChangeAspect="1" noChangeArrowheads="1"/>
          </p:cNvPicPr>
          <p:nvPr>
            <p:ph sz="half" idx="2"/>
          </p:nvPr>
        </p:nvPicPr>
        <p:blipFill>
          <a:blip r:embed="rId3" cstate="screen"/>
          <a:srcRect/>
          <a:stretch>
            <a:fillRect/>
          </a:stretch>
        </p:blipFill>
        <p:spPr>
          <a:xfrm>
            <a:off x="4419600" y="2122488"/>
            <a:ext cx="4572000" cy="3422650"/>
          </a:xfrm>
          <a:noFill/>
          <a:ln>
            <a:solidFill>
              <a:srgbClr val="000000"/>
            </a:solidFill>
          </a:ln>
        </p:spPr>
      </p:pic>
      <p:sp>
        <p:nvSpPr>
          <p:cNvPr id="103430" name="AutoShape 8"/>
          <p:cNvSpPr>
            <a:spLocks noChangeArrowheads="1"/>
          </p:cNvSpPr>
          <p:nvPr/>
        </p:nvSpPr>
        <p:spPr bwMode="auto">
          <a:xfrm>
            <a:off x="4876800" y="4572000"/>
            <a:ext cx="457200" cy="609600"/>
          </a:xfrm>
          <a:prstGeom prst="downArrow">
            <a:avLst>
              <a:gd name="adj1" fmla="val 50000"/>
              <a:gd name="adj2" fmla="val 33333"/>
            </a:avLst>
          </a:prstGeom>
          <a:solidFill>
            <a:schemeClr val="hlink"/>
          </a:solidFill>
          <a:ln w="9525">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4716</TotalTime>
  <Words>10543</Words>
  <Application>Microsoft Office PowerPoint</Application>
  <PresentationFormat>On-screen Show (4:3)</PresentationFormat>
  <Paragraphs>1362</Paragraphs>
  <Slides>214</Slides>
  <Notes>212</Notes>
  <HiddenSlides>0</HiddenSlides>
  <MMClips>0</MMClips>
  <ScaleCrop>false</ScaleCrop>
  <HeadingPairs>
    <vt:vector size="4" baseType="variant">
      <vt:variant>
        <vt:lpstr>Theme</vt:lpstr>
      </vt:variant>
      <vt:variant>
        <vt:i4>1</vt:i4>
      </vt:variant>
      <vt:variant>
        <vt:lpstr>Slide Titles</vt:lpstr>
      </vt:variant>
      <vt:variant>
        <vt:i4>214</vt:i4>
      </vt:variant>
    </vt:vector>
  </HeadingPairs>
  <TitlesOfParts>
    <vt:vector size="215" baseType="lpstr">
      <vt:lpstr>Stream</vt:lpstr>
      <vt:lpstr>Groomer Operator Training Resource Guide</vt:lpstr>
      <vt:lpstr>General Operating Guidelines:</vt:lpstr>
      <vt:lpstr>How much snow is required to start grooming operations? </vt:lpstr>
      <vt:lpstr>How much snow is required to start grooming operations? </vt:lpstr>
      <vt:lpstr>Best Grooming Temperatures</vt:lpstr>
      <vt:lpstr>General Operating Guidelines:</vt:lpstr>
      <vt:lpstr>General Operating Guidelines:</vt:lpstr>
      <vt:lpstr>General Operating Guidelines:</vt:lpstr>
      <vt:lpstr>General Operating Guidelines:</vt:lpstr>
      <vt:lpstr>General Operating Guidelines:</vt:lpstr>
      <vt:lpstr>General Operating Guidelines:   Know the Trail and Stay on It</vt:lpstr>
      <vt:lpstr>General Operating Guidelines:</vt:lpstr>
      <vt:lpstr>General Operating Guidelines:</vt:lpstr>
      <vt:lpstr>General Operating Guidelines:</vt:lpstr>
      <vt:lpstr>General Operating Guidelines:</vt:lpstr>
      <vt:lpstr>Grooming Basics:</vt:lpstr>
      <vt:lpstr>Grooming Basics:</vt:lpstr>
      <vt:lpstr>Grooming Basics:</vt:lpstr>
      <vt:lpstr>Grooming Basics: Ideal Groomed Trail Width</vt:lpstr>
      <vt:lpstr>Ideal Groomed Trail Width</vt:lpstr>
      <vt:lpstr>Ideal Groomed Trail Width</vt:lpstr>
      <vt:lpstr>Ideal Groomed Trail Width</vt:lpstr>
      <vt:lpstr>Grooming Basics: Stay to the Right</vt:lpstr>
      <vt:lpstr>Grooming Basics: Stay to the Right</vt:lpstr>
      <vt:lpstr>Grooming Basics:  Constantly Watch Behind</vt:lpstr>
      <vt:lpstr>Grooming Basics:  Constantly Watch Behind</vt:lpstr>
      <vt:lpstr>“Boot Test”</vt:lpstr>
      <vt:lpstr>“Ski Test”</vt:lpstr>
      <vt:lpstr>Grooming Basics:  Know the Trail and Anticipate Needs</vt:lpstr>
      <vt:lpstr> Know the Trail and Anticipate Needs</vt:lpstr>
      <vt:lpstr> Know the Trail and Anticipate Needs</vt:lpstr>
      <vt:lpstr>Grooming Basics:  Pay Attention on Curves</vt:lpstr>
      <vt:lpstr>Pay Attention on Curves</vt:lpstr>
      <vt:lpstr>Pay Attention on Curves</vt:lpstr>
      <vt:lpstr>Grooming Basics:  Take the Time to Do It Right</vt:lpstr>
      <vt:lpstr>Grooming Basics:  Remove Backup Piles</vt:lpstr>
      <vt:lpstr>Grooming Basics:  Think Visibility</vt:lpstr>
      <vt:lpstr>Grooming Basics:  Beware of Dirty Snow</vt:lpstr>
      <vt:lpstr>Grooming Basics:  Beware of Dirty Snow</vt:lpstr>
      <vt:lpstr>Grooming Basics:  Don’t Leave Holes in the Trail</vt:lpstr>
      <vt:lpstr>Grooming Basics:  Cover Ice</vt:lpstr>
      <vt:lpstr>Grooming Basics:  Groom Bridges</vt:lpstr>
      <vt:lpstr>Grooming Basics:  Groom Bridges</vt:lpstr>
      <vt:lpstr>Tips for Effective Grooming with a Drag</vt:lpstr>
      <vt:lpstr>Tips for Effective Grooming with a Drag</vt:lpstr>
      <vt:lpstr>Tips for Effective Grooming with a Drag  Check for Clearance and  Binding When Turning</vt:lpstr>
      <vt:lpstr>Tips for Effective Grooming with a Drag Pay Attention!</vt:lpstr>
      <vt:lpstr>Tips for Effective Grooming with a Drag Pay Attention!</vt:lpstr>
      <vt:lpstr>Tips for Effective Grooming with a Drag  Pay Attention!</vt:lpstr>
      <vt:lpstr>Tips for Effective Grooming with a Drag</vt:lpstr>
      <vt:lpstr>Tips for Effective Grooming with a Drag</vt:lpstr>
      <vt:lpstr>Tips for Effective Grooming with a Drag</vt:lpstr>
      <vt:lpstr>Tips for Effective Grooming with a Drag  Watch the Speed</vt:lpstr>
      <vt:lpstr>Tips for Effective Grooming with a Drag  Watch the Speed</vt:lpstr>
      <vt:lpstr>Tips for Effective Grooming with a Drag  Watch the Speed</vt:lpstr>
      <vt:lpstr>Tips for Effective Grooming with a Drag  Watch the Speed</vt:lpstr>
      <vt:lpstr>Tips for Effective Grooming with a Drag  Watch the Speed</vt:lpstr>
      <vt:lpstr>Tips for Effective Grooming with a Drag  Slow Down When Using Wheel Kits</vt:lpstr>
      <vt:lpstr>Tips for Effective Grooming with a Drag  Groom at Night or  When Traffic is Low </vt:lpstr>
      <vt:lpstr>Tips for Effective Grooming with a Drag  Groom at Night or When Traffic is Low</vt:lpstr>
      <vt:lpstr>Tips for Effective Grooming with a Drag</vt:lpstr>
      <vt:lpstr>Tips for Effective Grooming with a Drag  Early Season Cautions</vt:lpstr>
      <vt:lpstr>Tips for Effective Grooming with a Drag  Early Season Cautions</vt:lpstr>
      <vt:lpstr>Tips for Effective Grooming with a Drag  Pull Snow to Middle of Trail</vt:lpstr>
      <vt:lpstr>Tips for Effective Grooming with a Drag</vt:lpstr>
      <vt:lpstr>Tips for Effective Grooming with a Drag</vt:lpstr>
      <vt:lpstr>Tips for Effective Grooming with a Drag</vt:lpstr>
      <vt:lpstr>Tips for Effective Grooming with a Drag  Watch the Temperature</vt:lpstr>
      <vt:lpstr>Tips for Effective Grooming with a Drag</vt:lpstr>
      <vt:lpstr>Tips for Effective Grooming with a Drag</vt:lpstr>
      <vt:lpstr>Tips for Effective Grooming with a Drag</vt:lpstr>
      <vt:lpstr>Tips for Effective Grooming with a Drag Don’t Dump Snow on  Road Crossings</vt:lpstr>
      <vt:lpstr>Tips for Effective Grooming with a Drag Don’t Dump Snow on Driveways</vt:lpstr>
      <vt:lpstr>Tips for Effective Grooming with a Drag Don’t Dump Snow on Road Crossings or Driveways</vt:lpstr>
      <vt:lpstr>Tips for Effective Grooming with a Drag Don’t Dump Snow on Railroad Crossings or Railroad Tracks</vt:lpstr>
      <vt:lpstr>Tips for Effective Grooming with a Drag Don’t Set Drag Blades Too Low on Smooth Trails</vt:lpstr>
      <vt:lpstr>Tips for Effective Grooming with a Drag</vt:lpstr>
      <vt:lpstr>Tips for Effective Grooming with a Drag Grooming Wet Snow</vt:lpstr>
      <vt:lpstr>Tips for Effective Grooming with a Drag Grooming Wet Snow</vt:lpstr>
      <vt:lpstr>Tips for Effective Grooming with a Drag Continually Monitor Drag Blades</vt:lpstr>
      <vt:lpstr>Tips for Effective Grooming with a Drag Continually Monitor Drag Blades</vt:lpstr>
      <vt:lpstr>Tips for Effective Grooming with a Drag Continually Monitor Drag Blades</vt:lpstr>
      <vt:lpstr>Tips for Effective Grooming with a Drag Adjusting Blade Height</vt:lpstr>
      <vt:lpstr>Tips for Effective Grooming with a Drag Adjusting Blade Height</vt:lpstr>
      <vt:lpstr>Tips for Effective Grooming with a Drag Adjusting Blade Height</vt:lpstr>
      <vt:lpstr>Tips for Effective Grooming with a Drag Adjusting Blade Height</vt:lpstr>
      <vt:lpstr>Tips for Effective Grooming with a Drag Adjusting Blade Height</vt:lpstr>
      <vt:lpstr>Tips for Effective Grooming with a Drag Adjusting Blade Height</vt:lpstr>
      <vt:lpstr>Tips for Effective Grooming with a Drag Spilling Snow = Carrying Too Much</vt:lpstr>
      <vt:lpstr>Tips for Effective Grooming with a Drag Grooming Hills</vt:lpstr>
      <vt:lpstr>Tips for Effective Grooming with a Drag Grooming Hills</vt:lpstr>
      <vt:lpstr>Tips for Effective Grooming with a Drag Grooming Hills</vt:lpstr>
      <vt:lpstr>Tips for Effective Grooming with a Drag Grooming Hills</vt:lpstr>
      <vt:lpstr>Tips for Effective Grooming with a Drag Grooming Hills</vt:lpstr>
      <vt:lpstr>Tips for Effective Grooming with a Drag Grooming Curves</vt:lpstr>
      <vt:lpstr>Tips for Effective Grooming with a Drag Grooming Curves</vt:lpstr>
      <vt:lpstr>Tips for Effective Grooming with a Drag Grooming Curves</vt:lpstr>
      <vt:lpstr>Tips for Effective Grooming with a Drag Grooming Curves</vt:lpstr>
      <vt:lpstr>Tips for Effective Grooming with a Drag Grooming Curves</vt:lpstr>
      <vt:lpstr>Tips for Effective Grooming with a Drag Making a Double Pass</vt:lpstr>
      <vt:lpstr>Tips for Effective Grooming with a Drag Making a Double Pass</vt:lpstr>
      <vt:lpstr>Proper Use of the Front Blade Don’t Overuse the Front Blade</vt:lpstr>
      <vt:lpstr>Proper Use of the Front Blade Don’t Overuse the Front Blade</vt:lpstr>
      <vt:lpstr>Proper Use of the Front Blade Don’t Overuse the Front Blade</vt:lpstr>
      <vt:lpstr>Proper Use of the Front Blade Don’t Overuse the Front Blade</vt:lpstr>
      <vt:lpstr>Proper Use of the Front Blade Front Blade Use with Tiller</vt:lpstr>
      <vt:lpstr>Proper Use of the Front Blade Front Blade Use with Tiller</vt:lpstr>
      <vt:lpstr>Proper Use of the Front Blade Beware of Hazards</vt:lpstr>
      <vt:lpstr>Proper Use of the Front Blade Cutting Tracks Across a Side Hill</vt:lpstr>
      <vt:lpstr>Proper Use of the Front Blade Cutting Tracks Across a Side Hill</vt:lpstr>
      <vt:lpstr>Proper Use of the Front Blade Blade Use at Grooming Speed</vt:lpstr>
      <vt:lpstr>Proper Use of the Front Blade Blade Use at Grooming Speed</vt:lpstr>
      <vt:lpstr>Proper Use of the Front Blade Blade Use at Grooming Speed</vt:lpstr>
      <vt:lpstr>Proper Use of the Front Blade Blade Use at Grooming Speed</vt:lpstr>
      <vt:lpstr>Proper Use of the Front Blade Blade Use at Grooming Speed</vt:lpstr>
      <vt:lpstr>Proper Use of the Front Blade Blade Use at Grooming Speed</vt:lpstr>
      <vt:lpstr>Proper Use of the Front Blade Blade Use at Grooming Speed</vt:lpstr>
      <vt:lpstr>Proper Use of the Front Blade  Using Front Blade to  Assist with Climbing</vt:lpstr>
      <vt:lpstr>Proper Use of the Front Blade Using Front Blade to  Assist with Climbing</vt:lpstr>
      <vt:lpstr>Proper Use of the Front Blade Using Front Blade to  Assist with Descending</vt:lpstr>
      <vt:lpstr>Tips for Grooming with a Tiller Preparing Fresh Snow</vt:lpstr>
      <vt:lpstr>Tips for Grooming with a Tiller Processing Moguls</vt:lpstr>
      <vt:lpstr>Tips for Grooming with a Tiller Processing Icy Surfaces</vt:lpstr>
      <vt:lpstr>Tips for Grooming with a Tiller Processing Wet Snow</vt:lpstr>
      <vt:lpstr>Tips for Grooming with a Tiller Processing Extreme Sugar Snow</vt:lpstr>
      <vt:lpstr>Tips for Grooming with a Tiller  Control the Ground Speed</vt:lpstr>
      <vt:lpstr>Tips for Grooming with a Tiller  Need Sufficient Snow Cover</vt:lpstr>
      <vt:lpstr>Tips for Grooming with a Tiller  Proper Tiller Depth</vt:lpstr>
      <vt:lpstr>Tips for Grooming with a Tiller  Proper Tiller Depth</vt:lpstr>
      <vt:lpstr>Tips for Grooming with a Tiller  Proper Tiller Depth</vt:lpstr>
      <vt:lpstr>Tips for Grooming with a Tiller  Side Walls Being Formed by Tiller</vt:lpstr>
      <vt:lpstr>Tips for Grooming with a Tiller  Side Walls Being Formed by Tiller</vt:lpstr>
      <vt:lpstr>Tips for Grooming with a Tiller Don’t Leave Holes or Piles</vt:lpstr>
      <vt:lpstr>Tips for Grooming with a Tiller  Trail Surface Doesn’t Look Good</vt:lpstr>
      <vt:lpstr>Tips for Grooming with a Tiller  Trail Surface Doesn’t Look Good</vt:lpstr>
      <vt:lpstr>Tips for Grooming with a Tiller Remove Snow from the Unit</vt:lpstr>
      <vt:lpstr>Tips for Grooming with a Tiller  Groomer is Almost at a Standstill</vt:lpstr>
      <vt:lpstr>Tips for Grooming with a Tiller  Groomer is Almost at a Standstill</vt:lpstr>
      <vt:lpstr>Tips for Grooming with a Tiller  Violent Vibration When Tiller ON</vt:lpstr>
      <vt:lpstr>Tips for Grooming with a Tiller  Violent Vibration When Tiller ON</vt:lpstr>
      <vt:lpstr>Tips for Grooming with a Tiller  Operation on Hills and Steep Slopes</vt:lpstr>
      <vt:lpstr>Tips for Grooming with a Tiller  Operation on Hills and Steep Slopes</vt:lpstr>
      <vt:lpstr>Tips for Grooming with a Tiller  Operation on Hills and Steep Slopes</vt:lpstr>
      <vt:lpstr>Tips for Grooming with a Tiller  Operation on Hills and Steep Slopes</vt:lpstr>
      <vt:lpstr>Tips for Grooming with a Tiller  Operation on Hills and Steep Slopes</vt:lpstr>
      <vt:lpstr>Tips for Operating Tracked Vehicles  Keep Vehicle on Top of the Snow</vt:lpstr>
      <vt:lpstr>Tips for Operating Tracked Vehicles  If Stuck – Don’t Spin</vt:lpstr>
      <vt:lpstr>Tips for Operating Tracked Vehicles  If Stuck – Don’t Spin</vt:lpstr>
      <vt:lpstr>Tips for Operating Tracked Vehicles  If Stuck – Don’t Spin</vt:lpstr>
      <vt:lpstr>Tips for Operating Tracked Vehicles  Use Contour of Hill</vt:lpstr>
      <vt:lpstr>Tips for Operating Tracked Vehicles  Descend in Low Gear</vt:lpstr>
      <vt:lpstr>Tips for Operating Tracked Vehicles  Raise Drag in Deep Snow</vt:lpstr>
      <vt:lpstr>Tips for Operating Tracked Vehicles  Steer Clear of Tree Wells</vt:lpstr>
      <vt:lpstr>Tips for Avoiding Equipment Damage  Always Follow the Manufacturer’s Recommendations</vt:lpstr>
      <vt:lpstr>Tips for Avoiding Equipment Damage   Proper Track Tension</vt:lpstr>
      <vt:lpstr>Tips for Avoiding Equipment Damage   Warm Up and Cool Down the Engine</vt:lpstr>
      <vt:lpstr>Tips for Avoiding Equipment Damage   Respect the Torque</vt:lpstr>
      <vt:lpstr>Tips for Avoiding Equipment Damage   Don’t Run Hydraulics Over the Relief Pressure</vt:lpstr>
      <vt:lpstr>Tips for Avoiding Equipment Damage   Come to a Full Stop Before Shifting to Reverse</vt:lpstr>
      <vt:lpstr>Tips for Avoiding Equipment Damage   Manually Shift Automatic Transmissions</vt:lpstr>
      <vt:lpstr>Use It – Don’t Abuse It!   10 Common Operator Abuses</vt:lpstr>
      <vt:lpstr>Use It – Don’t Abuse It!   10 Common Operator Abuses</vt:lpstr>
      <vt:lpstr>Use It – Don’t Abuse It!   10 Common Operator Abuses</vt:lpstr>
      <vt:lpstr>Use It – Don’t Abuse It!   10 Common Operator Abuses</vt:lpstr>
      <vt:lpstr>Use It – Don’t Abuse It!   10 Common Operator Abuses</vt:lpstr>
      <vt:lpstr>Use It – Don’t Abuse It!   10 Common Operator Abuses</vt:lpstr>
      <vt:lpstr>Use It – Don’t Abuse It!   10 Common Operator Abuses</vt:lpstr>
      <vt:lpstr>Use It – Don’t Abuse It!   10 Common Operator Abuses</vt:lpstr>
      <vt:lpstr>Use It – Don’t Abuse It!   10 Common Operator Abuses</vt:lpstr>
      <vt:lpstr>Use It – Don’t Abuse It!   10 Common Operator Abuses</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Slide 194</vt:lpstr>
      <vt:lpstr>Slide 195</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Quiz</vt:lpstr>
      <vt:lpstr>Chapter 4 – Training Program Photo Credits   Don Reed Jerry Burr Kim Raap – Trails Work Consulting Maine Department of Conservation Pisten Bully Polaris Industries Steve Janes – SnoWest  The Shop Industrial Wyoming State Trails Program   Project Manager Kim Raap – Trails Work Consulting 4015 S. Brady Court – Sioux Falls, SD 57103 (605) 371-9799  Trailswork@aol.com     Contact IASA at  www.snowiasa.org </vt:lpstr>
      <vt:lpstr>ACKNOWLEDGEMENT &amp; DISCLAIMER  This series of Power Point training slides has been produced to accompany Chapters 1 – 6 of Guidelines for Snowmobile Trail Groomer Operator Training – A Resource Guide for Trail Grooming Managers and Equipment Operators which was produced by the International Association of Snowmobile Administrators (IASA) in 2005. This project has been produced by IASA, with financial assistance from the Recreational Trails Program administered by the U.S. Federal Highway Administration (FHWA), to aid local operator training.   This training program is disseminated under the sponsorship of the Department of Transportation in the interest of information exchange. The United States Government assumes no liability for the contents or use thereof. The contents of this program do not constitute a standard, specification, or regulation.   Special recognition is given to the many agencies, companies, and individuals whose photos have been used for demonstration purposes in this project. Sponsors of this project do not endorse products or manufacturers. Trade and manufacturer’s names appear in this training program only because they are considered essential to the object of these training slides.  Copyright © 2007 Owned by the International Association of Snowmobile Administrators.  All Rights Reserved.</vt:lpstr>
    </vt:vector>
  </TitlesOfParts>
  <Company> Trailswork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Groomer Operator Training Resource Guide</dc:title>
  <dc:creator>Kim Raap</dc:creator>
  <cp:lastModifiedBy>Kim</cp:lastModifiedBy>
  <cp:revision>212</cp:revision>
  <dcterms:created xsi:type="dcterms:W3CDTF">2006-12-29T21:46:36Z</dcterms:created>
  <dcterms:modified xsi:type="dcterms:W3CDTF">2012-08-07T19:42:16Z</dcterms:modified>
</cp:coreProperties>
</file>