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sldIdLst>
    <p:sldId id="285" r:id="rId2"/>
    <p:sldId id="256" r:id="rId3"/>
    <p:sldId id="258" r:id="rId4"/>
    <p:sldId id="259" r:id="rId5"/>
    <p:sldId id="260" r:id="rId6"/>
    <p:sldId id="261" r:id="rId7"/>
    <p:sldId id="263" r:id="rId8"/>
    <p:sldId id="262" r:id="rId9"/>
    <p:sldId id="264" r:id="rId10"/>
    <p:sldId id="265" r:id="rId11"/>
    <p:sldId id="266" r:id="rId12"/>
    <p:sldId id="267" r:id="rId13"/>
    <p:sldId id="268" r:id="rId14"/>
    <p:sldId id="270" r:id="rId15"/>
    <p:sldId id="271" r:id="rId16"/>
    <p:sldId id="272" r:id="rId17"/>
    <p:sldId id="286" r:id="rId18"/>
    <p:sldId id="273" r:id="rId19"/>
    <p:sldId id="274" r:id="rId20"/>
    <p:sldId id="275" r:id="rId21"/>
    <p:sldId id="269" r:id="rId22"/>
    <p:sldId id="276" r:id="rId23"/>
    <p:sldId id="277" r:id="rId24"/>
    <p:sldId id="278" r:id="rId25"/>
    <p:sldId id="280" r:id="rId26"/>
    <p:sldId id="287" r:id="rId27"/>
    <p:sldId id="281" r:id="rId28"/>
    <p:sldId id="288" r:id="rId29"/>
    <p:sldId id="282" r:id="rId30"/>
    <p:sldId id="289" r:id="rId31"/>
    <p:sldId id="283" r:id="rId32"/>
    <p:sldId id="290" r:id="rId33"/>
    <p:sldId id="292" r:id="rId34"/>
    <p:sldId id="293"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14" y="-4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88E2DA86-D0C8-40E6-9D81-C2A96B3CA17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A6B6F1-4DF7-4DF3-9DC6-9F8434D97E43}" type="slidenum">
              <a:rPr lang="en-US"/>
              <a:pPr/>
              <a:t>1</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r>
              <a:rPr lang="en-US"/>
              <a:t>See pages 1-22 of manual</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B2BEDE-15A3-4AA5-872F-B3EFAFC7CDED}" type="slidenum">
              <a:rPr lang="en-US"/>
              <a:pPr/>
              <a:t>10</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US"/>
              <a:t>See page 82 of manual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C21B73-EB41-4507-BFAB-23010357E158}" type="slidenum">
              <a:rPr lang="en-US"/>
              <a:pPr/>
              <a:t>11</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a:t>See page 82 of manual</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5810A3-0DCE-4703-AE79-32D3B6D2D4E3}" type="slidenum">
              <a:rPr lang="en-US"/>
              <a:pPr/>
              <a:t>12</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a:t>See page 83 of manual and page 98 in Appendix</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C1FB18-9E4C-4624-8551-F5BB73203541}" type="slidenum">
              <a:rPr lang="en-US"/>
              <a:pPr/>
              <a:t>13</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US"/>
              <a:t>See page 98 of manual in the Appendix (Daily Grooming Log sample)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5B87B6-A84C-4A35-BAE2-CC4CC78B9F8E}" type="slidenum">
              <a:rPr lang="en-US"/>
              <a:pPr/>
              <a:t>14</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US"/>
              <a:t>See page 83 of manual and page 98 in Appendix</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8931B1-765B-491D-99E7-8BD9D06396FF}" type="slidenum">
              <a:rPr lang="en-US"/>
              <a:pPr/>
              <a:t>15</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a:t>See page 98 of manual in the Appendix (Daily Grooming Log sample)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56F262-563A-4066-A6C0-5B8C0C7A1A21}" type="slidenum">
              <a:rPr lang="en-US"/>
              <a:pPr/>
              <a:t>16</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t>See page 83 of manual</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179FF9-50C3-456A-866C-DBF0773F358D}" type="slidenum">
              <a:rPr lang="en-US"/>
              <a:pPr/>
              <a:t>17</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a:t>See page 83 of manual</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98AC11-A9B2-4A76-9C77-1DBC6CD2392A}" type="slidenum">
              <a:rPr lang="en-US"/>
              <a:pPr/>
              <a:t>18</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a:t>See page 84 of manual</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0B6F20-F41B-4E6D-BD02-D255CA1CE186}" type="slidenum">
              <a:rPr lang="en-US"/>
              <a:pPr/>
              <a:t>19</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US"/>
              <a:t>See page 84 of manual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BEB0E9-52F5-489D-83D5-5047DBCD96BF}" type="slidenum">
              <a:rPr lang="en-US"/>
              <a:pPr/>
              <a:t>2</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r>
              <a:rPr lang="en-US"/>
              <a:t>See page 81 of manual</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6C5B91-E186-4B78-B241-CFE0D5D676AF}" type="slidenum">
              <a:rPr lang="en-US"/>
              <a:pPr/>
              <a:t>20</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a:t>See page 84 of manual</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57F642-3F3A-4097-A44C-A1817EF7D46C}" type="slidenum">
              <a:rPr lang="en-US"/>
              <a:pPr/>
              <a:t>21</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a:t>See page 84 of manual</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0743EA-2F85-4933-BD6A-154EB9B61909}" type="slidenum">
              <a:rPr lang="en-US"/>
              <a:pPr/>
              <a:t>22</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US"/>
              <a:t>See page 84 of manual</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7DEDA-5CE7-4531-BC65-CC8DEF2EE408}" type="slidenum">
              <a:rPr lang="en-US"/>
              <a:pPr/>
              <a:t>23</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r>
              <a:rPr lang="en-US"/>
              <a:t>See page 84 of manual</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D9CDC8-5C65-4A65-BE9D-23C68525A8C3}" type="slidenum">
              <a:rPr lang="en-US"/>
              <a:pPr/>
              <a:t>24</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r>
              <a:rPr lang="en-US"/>
              <a:t>See page 84 of manual</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118647-F41B-42FC-B94D-ACA9129D97D8}" type="slidenum">
              <a:rPr lang="en-US"/>
              <a:pPr/>
              <a:t>25</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r>
              <a:rPr lang="en-US"/>
              <a:t>c) inspection, lubrication, adjustment and repair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BD836F-D329-459C-B3E1-DFA046A659F9}" type="slidenum">
              <a:rPr lang="en-US"/>
              <a:pPr/>
              <a:t>26</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r>
              <a:rPr lang="en-US"/>
              <a:t>c) inspection, lubrication, adjustment and repair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9FDE16-99D0-49B5-9081-19859ABA68F8}" type="slidenum">
              <a:rPr lang="en-US"/>
              <a:pPr/>
              <a:t>27</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r>
              <a:rPr lang="en-US"/>
              <a:t>2. True, 3. False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D99DFC-8AFC-4FEE-9DE9-A4669E647BE1}" type="slidenum">
              <a:rPr lang="en-US"/>
              <a:pPr/>
              <a:t>28</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r>
              <a:rPr lang="en-US"/>
              <a:t>2. True, 3. False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9BF972-4FB1-404E-A03C-55ECB3B65806}" type="slidenum">
              <a:rPr lang="en-US"/>
              <a:pPr/>
              <a:t>29</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a:t>4. False, 5. False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6A029C-B463-42E7-A964-9461E6DD3092}" type="slidenum">
              <a:rPr lang="en-US"/>
              <a:pPr/>
              <a:t>3</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r>
              <a:rPr lang="en-US"/>
              <a:t>See page 81 of manual</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EFF215-1B60-4240-ADF2-FFE7435E45E4}" type="slidenum">
              <a:rPr lang="en-US"/>
              <a:pPr/>
              <a:t>30</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r>
              <a:rPr lang="en-US"/>
              <a:t>4. False, 5. False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3B472B-4C5E-4D48-9441-A1C465F473E1}" type="slidenum">
              <a:rPr lang="en-US"/>
              <a:pPr/>
              <a:t>31</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n-US"/>
              <a:t>4. False, 5. True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DA4FED-95BD-49F0-BDA8-E78B2A0CECD8}" type="slidenum">
              <a:rPr lang="en-US"/>
              <a:pPr/>
              <a:t>32</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en-US"/>
              <a:t>4. False, 5. True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8E2DA86-D0C8-40E6-9D81-C2A96B3CA170}"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8E2DA86-D0C8-40E6-9D81-C2A96B3CA170}" type="slidenum">
              <a:rPr lang="en-US" smtClean="0"/>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4977C7-AB1C-4753-BADA-89AB805E7481}" type="slidenum">
              <a:rPr lang="en-US"/>
              <a:pPr/>
              <a:t>4</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r>
              <a:rPr lang="en-US"/>
              <a:t>See page 81 of manual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6FFE04-0851-424D-8387-02132ED2E9C6}" type="slidenum">
              <a:rPr lang="en-US"/>
              <a:pPr/>
              <a:t>5</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r>
              <a:rPr lang="en-US"/>
              <a:t>See page 81 of manual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2CCE0D-265E-49E5-8F2F-A171BCF03FBB}" type="slidenum">
              <a:rPr lang="en-US"/>
              <a:pPr/>
              <a:t>6</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en-US"/>
              <a:t>See page 81 of manual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81A9D0-DC54-493B-9DA6-6D75EC11A090}" type="slidenum">
              <a:rPr lang="en-US"/>
              <a:pPr/>
              <a:t>7</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n-US"/>
              <a:t>See page 82 of manual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51F17-62BF-4195-8028-87B953E2CD5B}" type="slidenum">
              <a:rPr lang="en-US"/>
              <a:pPr/>
              <a:t>8</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r>
              <a:rPr lang="en-US"/>
              <a:t>See page 82 of manual</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EAC9B3-2D39-495F-A7A9-680079157C12}" type="slidenum">
              <a:rPr lang="en-US"/>
              <a:pPr/>
              <a:t>9</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a:t>See page 82 of manual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194" name="Group 2"/>
          <p:cNvGrpSpPr>
            <a:grpSpLocks/>
          </p:cNvGrpSpPr>
          <p:nvPr/>
        </p:nvGrpSpPr>
        <p:grpSpPr bwMode="auto">
          <a:xfrm>
            <a:off x="0" y="0"/>
            <a:ext cx="9140825" cy="6850063"/>
            <a:chOff x="0" y="0"/>
            <a:chExt cx="5758" cy="4315"/>
          </a:xfrm>
        </p:grpSpPr>
        <p:grpSp>
          <p:nvGrpSpPr>
            <p:cNvPr id="8195" name="Group 3"/>
            <p:cNvGrpSpPr>
              <a:grpSpLocks/>
            </p:cNvGrpSpPr>
            <p:nvPr userDrawn="1"/>
          </p:nvGrpSpPr>
          <p:grpSpPr bwMode="auto">
            <a:xfrm>
              <a:off x="1728" y="2230"/>
              <a:ext cx="4027" cy="2085"/>
              <a:chOff x="1728" y="2230"/>
              <a:chExt cx="4027" cy="2085"/>
            </a:xfrm>
          </p:grpSpPr>
          <p:sp>
            <p:nvSpPr>
              <p:cNvPr id="8196"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8197"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8198"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8199"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8200"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8201"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8202"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8203"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82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8205" name="Rectangle 13"/>
          <p:cNvSpPr>
            <a:spLocks noGrp="1" noChangeArrowheads="1"/>
          </p:cNvSpPr>
          <p:nvPr>
            <p:ph type="dt" sz="quarter" idx="2"/>
          </p:nvPr>
        </p:nvSpPr>
        <p:spPr>
          <a:xfrm>
            <a:off x="457200" y="6248400"/>
            <a:ext cx="2133600" cy="476250"/>
          </a:xfrm>
        </p:spPr>
        <p:txBody>
          <a:bodyPr/>
          <a:lstStyle>
            <a:lvl1pPr>
              <a:defRPr/>
            </a:lvl1pPr>
          </a:lstStyle>
          <a:p>
            <a:endParaRPr lang="en-US"/>
          </a:p>
        </p:txBody>
      </p:sp>
      <p:sp>
        <p:nvSpPr>
          <p:cNvPr id="8206" name="Rectangle 14"/>
          <p:cNvSpPr>
            <a:spLocks noGrp="1" noChangeArrowheads="1"/>
          </p:cNvSpPr>
          <p:nvPr>
            <p:ph type="ftr" sz="quarter" idx="3"/>
          </p:nvPr>
        </p:nvSpPr>
        <p:spPr>
          <a:xfrm>
            <a:off x="3124200" y="6251575"/>
            <a:ext cx="2895600" cy="476250"/>
          </a:xfrm>
        </p:spPr>
        <p:txBody>
          <a:bodyPr/>
          <a:lstStyle>
            <a:lvl1pPr>
              <a:defRPr/>
            </a:lvl1pPr>
          </a:lstStyle>
          <a:p>
            <a:r>
              <a:rPr lang="en-US"/>
              <a:t>International Association of Snowmobile Administrators</a:t>
            </a:r>
          </a:p>
        </p:txBody>
      </p:sp>
      <p:sp>
        <p:nvSpPr>
          <p:cNvPr id="8207" name="Rectangle 15"/>
          <p:cNvSpPr>
            <a:spLocks noGrp="1" noChangeArrowheads="1"/>
          </p:cNvSpPr>
          <p:nvPr>
            <p:ph type="sldNum" sz="quarter" idx="4"/>
          </p:nvPr>
        </p:nvSpPr>
        <p:spPr>
          <a:xfrm>
            <a:off x="6553200" y="6254750"/>
            <a:ext cx="2133600" cy="476250"/>
          </a:xfrm>
        </p:spPr>
        <p:txBody>
          <a:bodyPr/>
          <a:lstStyle>
            <a:lvl1pPr>
              <a:defRPr/>
            </a:lvl1pPr>
          </a:lstStyle>
          <a:p>
            <a:fld id="{C4BD89CD-6724-4683-9CAB-52A0FAA7AB3A}"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9C6D8966-D188-4DE2-BDF4-31416A698BDD}"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9F738FEE-3DA4-4950-8EB5-BC3244D3BF19}"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90184234-A583-424D-85FD-934377DB475A}" type="slidenum">
              <a:rPr lang="en-US"/>
              <a:pPr/>
              <a:t>‹#›</a:t>
            </a:fld>
            <a:endParaRPr lang="en-US"/>
          </a:p>
        </p:txBody>
      </p:sp>
      <p:sp>
        <p:nvSpPr>
          <p:cNvPr id="7" name="Footer Placeholder 6"/>
          <p:cNvSpPr>
            <a:spLocks noGrp="1"/>
          </p:cNvSpPr>
          <p:nvPr>
            <p:ph type="ftr" sz="quarter" idx="12"/>
          </p:nvPr>
        </p:nvSpPr>
        <p:spPr>
          <a:xfrm>
            <a:off x="2438400" y="6248400"/>
            <a:ext cx="4267200" cy="476250"/>
          </a:xfrm>
        </p:spPr>
        <p:txBody>
          <a:bodyPr/>
          <a:lstStyle>
            <a:lvl1pPr>
              <a:defRPr/>
            </a:lvl1pPr>
          </a:lstStyle>
          <a:p>
            <a:r>
              <a:rPr lang="en-US"/>
              <a:t>International Association of Snowmobile Administrators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639EA582-4E4E-4E9E-BB46-43C959D586F6}" type="slidenum">
              <a:rPr lang="en-US"/>
              <a:pPr/>
              <a:t>‹#›</a:t>
            </a:fld>
            <a:endParaRPr lang="en-US"/>
          </a:p>
        </p:txBody>
      </p:sp>
      <p:sp>
        <p:nvSpPr>
          <p:cNvPr id="7" name="Footer Placeholder 6"/>
          <p:cNvSpPr>
            <a:spLocks noGrp="1"/>
          </p:cNvSpPr>
          <p:nvPr>
            <p:ph type="ftr" sz="quarter" idx="12"/>
          </p:nvPr>
        </p:nvSpPr>
        <p:spPr>
          <a:xfrm>
            <a:off x="2438400" y="6248400"/>
            <a:ext cx="4267200" cy="476250"/>
          </a:xfrm>
        </p:spPr>
        <p:txBody>
          <a:bodyPr/>
          <a:lstStyle>
            <a:lvl1pPr>
              <a:defRPr/>
            </a:lvl1pPr>
          </a:lstStyle>
          <a:p>
            <a:r>
              <a:rPr lang="en-US"/>
              <a:t>International Association of Snowmobile Administrators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4EB304E0-18F2-443F-9C20-DB21E8AA7FEA}"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696783F8-6DF0-45B7-8E2E-5DE22285FEC7}"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2540F9CE-2430-435A-B58F-238672D20B77}"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A9A717E4-1206-4022-926F-E60FED7C447D}" type="slidenum">
              <a:rPr lang="en-US"/>
              <a:pPr/>
              <a:t>‹#›</a:t>
            </a:fld>
            <a:endParaRPr lang="en-US"/>
          </a:p>
        </p:txBody>
      </p:sp>
      <p:sp>
        <p:nvSpPr>
          <p:cNvPr id="9" name="Footer Placeholder 8"/>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11C726D0-9621-43FD-920C-96FBC1448445}" type="slidenum">
              <a:rPr lang="en-US"/>
              <a:pPr/>
              <a:t>‹#›</a:t>
            </a:fld>
            <a:endParaRPr lang="en-US"/>
          </a:p>
        </p:txBody>
      </p:sp>
      <p:sp>
        <p:nvSpPr>
          <p:cNvPr id="5" name="Footer Placeholder 4"/>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2F0B1BD9-1FFD-475E-89C8-86052DA52934}" type="slidenum">
              <a:rPr lang="en-US"/>
              <a:pPr/>
              <a:t>‹#›</a:t>
            </a:fld>
            <a:endParaRPr lang="en-US"/>
          </a:p>
        </p:txBody>
      </p:sp>
      <p:sp>
        <p:nvSpPr>
          <p:cNvPr id="4" name="Footer Placeholder 3"/>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C268ADA0-75F0-459B-A6E1-9AADD3F8030F}"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AACE4850-835B-4635-9B1F-1AF31601C467}"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717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C9CD9E19-0FB5-4FCA-884C-74CA6C646CBF}" type="slidenum">
              <a:rPr lang="en-US"/>
              <a:pPr/>
              <a:t>‹#›</a:t>
            </a:fld>
            <a:endParaRPr lang="en-US"/>
          </a:p>
        </p:txBody>
      </p:sp>
      <p:grpSp>
        <p:nvGrpSpPr>
          <p:cNvPr id="7172" name="Group 4"/>
          <p:cNvGrpSpPr>
            <a:grpSpLocks/>
          </p:cNvGrpSpPr>
          <p:nvPr/>
        </p:nvGrpSpPr>
        <p:grpSpPr bwMode="auto">
          <a:xfrm>
            <a:off x="0" y="0"/>
            <a:ext cx="9140825" cy="6850063"/>
            <a:chOff x="0" y="0"/>
            <a:chExt cx="5758" cy="4315"/>
          </a:xfrm>
        </p:grpSpPr>
        <p:grpSp>
          <p:nvGrpSpPr>
            <p:cNvPr id="7173" name="Group 5"/>
            <p:cNvGrpSpPr>
              <a:grpSpLocks/>
            </p:cNvGrpSpPr>
            <p:nvPr userDrawn="1"/>
          </p:nvGrpSpPr>
          <p:grpSpPr bwMode="auto">
            <a:xfrm>
              <a:off x="1728" y="2230"/>
              <a:ext cx="4027" cy="2085"/>
              <a:chOff x="1728" y="2230"/>
              <a:chExt cx="4027" cy="2085"/>
            </a:xfrm>
          </p:grpSpPr>
          <p:sp>
            <p:nvSpPr>
              <p:cNvPr id="717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717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717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717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717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717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718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718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82" name="Rectangle 14"/>
          <p:cNvSpPr>
            <a:spLocks noGrp="1" noChangeArrowheads="1"/>
          </p:cNvSpPr>
          <p:nvPr>
            <p:ph type="ftr" sz="quarter" idx="3"/>
          </p:nvPr>
        </p:nvSpPr>
        <p:spPr bwMode="auto">
          <a:xfrm>
            <a:off x="2438400" y="6248400"/>
            <a:ext cx="42672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r>
              <a:rPr lang="en-US"/>
              <a:t>International Association of Snowmobile Administrators</a:t>
            </a:r>
          </a:p>
        </p:txBody>
      </p:sp>
      <p:sp>
        <p:nvSpPr>
          <p:cNvPr id="718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hf sldNum="0" hdr="0" dt="0"/>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Trailswork@aol.com"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hyperlink" Target="http://www.snowiasa.org/"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66562" name="Rectangle 2"/>
          <p:cNvSpPr>
            <a:spLocks noGrp="1" noRot="1" noChangeArrowheads="1"/>
          </p:cNvSpPr>
          <p:nvPr>
            <p:ph type="title"/>
          </p:nvPr>
        </p:nvSpPr>
        <p:spPr>
          <a:xfrm>
            <a:off x="457200" y="1676400"/>
            <a:ext cx="8229600" cy="1828800"/>
          </a:xfrm>
        </p:spPr>
        <p:txBody>
          <a:bodyPr/>
          <a:lstStyle/>
          <a:p>
            <a:r>
              <a:rPr lang="en-US" sz="5400">
                <a:solidFill>
                  <a:schemeClr val="hlink"/>
                </a:solidFill>
              </a:rPr>
              <a:t>Groomer Operator Training Resource Guide</a:t>
            </a:r>
          </a:p>
        </p:txBody>
      </p:sp>
      <p:sp>
        <p:nvSpPr>
          <p:cNvPr id="66563" name="Rectangle 3"/>
          <p:cNvSpPr>
            <a:spLocks noGrp="1" noChangeArrowheads="1"/>
          </p:cNvSpPr>
          <p:nvPr>
            <p:ph type="body" sz="half" idx="1"/>
          </p:nvPr>
        </p:nvSpPr>
        <p:spPr>
          <a:xfrm>
            <a:off x="457200" y="3581400"/>
            <a:ext cx="8229600" cy="2438400"/>
          </a:xfrm>
        </p:spPr>
        <p:txBody>
          <a:bodyPr/>
          <a:lstStyle/>
          <a:p>
            <a:pPr algn="ctr">
              <a:lnSpc>
                <a:spcPct val="90000"/>
              </a:lnSpc>
              <a:buFont typeface="Wingdings" pitchFamily="2" charset="2"/>
              <a:buNone/>
            </a:pPr>
            <a:r>
              <a:rPr lang="en-US" sz="4000"/>
              <a:t>Chapter 5:</a:t>
            </a:r>
          </a:p>
          <a:p>
            <a:pPr algn="ctr">
              <a:lnSpc>
                <a:spcPct val="90000"/>
              </a:lnSpc>
              <a:buFont typeface="Wingdings" pitchFamily="2" charset="2"/>
              <a:buNone/>
            </a:pPr>
            <a:r>
              <a:rPr lang="en-US" sz="4800" b="1"/>
              <a:t>Maintaining</a:t>
            </a:r>
          </a:p>
          <a:p>
            <a:pPr algn="ctr">
              <a:lnSpc>
                <a:spcPct val="90000"/>
              </a:lnSpc>
              <a:buFont typeface="Wingdings" pitchFamily="2" charset="2"/>
              <a:buNone/>
            </a:pPr>
            <a:r>
              <a:rPr lang="en-US" sz="4800" b="1"/>
              <a:t>Grooming Equipment</a:t>
            </a:r>
          </a:p>
        </p:txBody>
      </p:sp>
      <p:pic>
        <p:nvPicPr>
          <p:cNvPr id="66564" name="Picture 4" descr="IASA"/>
          <p:cNvPicPr>
            <a:picLocks noChangeAspect="1" noChangeArrowheads="1"/>
          </p:cNvPicPr>
          <p:nvPr/>
        </p:nvPicPr>
        <p:blipFill>
          <a:blip r:embed="rId3" cstate="screen"/>
          <a:srcRect/>
          <a:stretch>
            <a:fillRect/>
          </a:stretch>
        </p:blipFill>
        <p:spPr bwMode="auto">
          <a:xfrm>
            <a:off x="1066800" y="304800"/>
            <a:ext cx="7010400" cy="12271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26626" name="Rectangle 2"/>
          <p:cNvSpPr>
            <a:spLocks noGrp="1" noRot="1" noChangeArrowheads="1"/>
          </p:cNvSpPr>
          <p:nvPr>
            <p:ph type="title"/>
          </p:nvPr>
        </p:nvSpPr>
        <p:spPr>
          <a:xfrm>
            <a:off x="457200" y="274638"/>
            <a:ext cx="8229600" cy="715962"/>
          </a:xfrm>
        </p:spPr>
        <p:txBody>
          <a:bodyPr/>
          <a:lstStyle/>
          <a:p>
            <a:r>
              <a:rPr lang="en-US" sz="3600">
                <a:solidFill>
                  <a:schemeClr val="hlink"/>
                </a:solidFill>
              </a:rPr>
              <a:t>Pre-Season Inspection and Maintenance</a:t>
            </a:r>
            <a:r>
              <a:rPr lang="en-US" sz="4000">
                <a:solidFill>
                  <a:schemeClr val="hlink"/>
                </a:solidFill>
              </a:rPr>
              <a:t> </a:t>
            </a:r>
          </a:p>
        </p:txBody>
      </p:sp>
      <p:sp>
        <p:nvSpPr>
          <p:cNvPr id="26627" name="Rectangle 3"/>
          <p:cNvSpPr>
            <a:spLocks noGrp="1" noChangeArrowheads="1"/>
          </p:cNvSpPr>
          <p:nvPr>
            <p:ph type="body" idx="1"/>
          </p:nvPr>
        </p:nvSpPr>
        <p:spPr>
          <a:xfrm>
            <a:off x="457200" y="1219200"/>
            <a:ext cx="8229600" cy="4906963"/>
          </a:xfrm>
        </p:spPr>
        <p:txBody>
          <a:bodyPr/>
          <a:lstStyle/>
          <a:p>
            <a:pPr marL="609600" indent="-609600" algn="ctr">
              <a:buSzTx/>
              <a:buFont typeface="Wingdings" pitchFamily="2" charset="2"/>
              <a:buNone/>
            </a:pPr>
            <a:r>
              <a:rPr lang="en-US" b="1"/>
              <a:t>If off-season recommendations were followed, readying the vehicle at the start of a new season should be relatively easy:</a:t>
            </a:r>
          </a:p>
          <a:p>
            <a:pPr marL="609600" indent="-609600">
              <a:buSzTx/>
              <a:buFont typeface="Wingdings" pitchFamily="2" charset="2"/>
              <a:buAutoNum type="arabicPeriod"/>
            </a:pPr>
            <a:r>
              <a:rPr lang="en-US"/>
              <a:t>Refer to maintenance records and be sure that all required work was performed.</a:t>
            </a:r>
          </a:p>
          <a:p>
            <a:pPr marL="609600" indent="-609600">
              <a:buSzTx/>
              <a:buFont typeface="Wingdings" pitchFamily="2" charset="2"/>
              <a:buAutoNum type="arabicPeriod"/>
            </a:pPr>
            <a:r>
              <a:rPr lang="en-US"/>
              <a:t>Check all fluid levels and look for signs of leaks.</a:t>
            </a:r>
          </a:p>
          <a:p>
            <a:pPr marL="609600" indent="-609600">
              <a:buSzTx/>
              <a:buFont typeface="Wingdings" pitchFamily="2" charset="2"/>
              <a:buAutoNum type="arabicPeriod"/>
            </a:pPr>
            <a:r>
              <a:rPr lang="en-US"/>
              <a:t>Install and/or adjust tracks.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28674" name="Rectangle 2"/>
          <p:cNvSpPr>
            <a:spLocks noGrp="1" noRot="1" noChangeArrowheads="1"/>
          </p:cNvSpPr>
          <p:nvPr>
            <p:ph type="title"/>
          </p:nvPr>
        </p:nvSpPr>
        <p:spPr/>
        <p:txBody>
          <a:bodyPr/>
          <a:lstStyle/>
          <a:p>
            <a:r>
              <a:rPr lang="en-US" sz="3600">
                <a:solidFill>
                  <a:schemeClr val="hlink"/>
                </a:solidFill>
              </a:rPr>
              <a:t>Pre-Season Inspection and Maintenance</a:t>
            </a:r>
            <a:r>
              <a:rPr lang="en-US" sz="4000">
                <a:solidFill>
                  <a:schemeClr val="hlink"/>
                </a:solidFill>
              </a:rPr>
              <a:t> </a:t>
            </a:r>
          </a:p>
        </p:txBody>
      </p:sp>
      <p:sp>
        <p:nvSpPr>
          <p:cNvPr id="28675" name="Rectangle 3"/>
          <p:cNvSpPr>
            <a:spLocks noGrp="1" noChangeArrowheads="1"/>
          </p:cNvSpPr>
          <p:nvPr>
            <p:ph type="body" sz="half" idx="1"/>
          </p:nvPr>
        </p:nvSpPr>
        <p:spPr/>
        <p:txBody>
          <a:bodyPr/>
          <a:lstStyle/>
          <a:p>
            <a:pPr marL="609600" indent="-609600">
              <a:buSzTx/>
              <a:buFont typeface="Wingdings" pitchFamily="2" charset="2"/>
              <a:buAutoNum type="arabicPeriod" startAt="4"/>
            </a:pPr>
            <a:r>
              <a:rPr lang="en-US"/>
              <a:t>Inspect all welded joints and stress areas for cracks.</a:t>
            </a:r>
          </a:p>
          <a:p>
            <a:pPr marL="609600" indent="-609600">
              <a:buSzTx/>
              <a:buFont typeface="Wingdings" pitchFamily="2" charset="2"/>
              <a:buAutoNum type="arabicPeriod" startAt="4"/>
            </a:pPr>
            <a:r>
              <a:rPr lang="en-US"/>
              <a:t>Inspect bearings, joints, and all moving parts.</a:t>
            </a:r>
          </a:p>
        </p:txBody>
      </p:sp>
      <p:pic>
        <p:nvPicPr>
          <p:cNvPr id="28677" name="Picture 5" descr="HPIM3707"/>
          <p:cNvPicPr>
            <a:picLocks noGrp="1" noChangeAspect="1" noChangeArrowheads="1"/>
          </p:cNvPicPr>
          <p:nvPr>
            <p:ph sz="half" idx="2"/>
          </p:nvPr>
        </p:nvPicPr>
        <p:blipFill>
          <a:blip r:embed="rId3" cstate="screen"/>
          <a:srcRect/>
          <a:stretch>
            <a:fillRect/>
          </a:stretch>
        </p:blipFill>
        <p:spPr>
          <a:xfrm>
            <a:off x="4495800" y="1828800"/>
            <a:ext cx="4419600" cy="3308350"/>
          </a:xfrm>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30722" name="Rectangle 2"/>
          <p:cNvSpPr>
            <a:spLocks noGrp="1" noRot="1" noChangeArrowheads="1"/>
          </p:cNvSpPr>
          <p:nvPr>
            <p:ph type="title"/>
          </p:nvPr>
        </p:nvSpPr>
        <p:spPr/>
        <p:txBody>
          <a:bodyPr/>
          <a:lstStyle/>
          <a:p>
            <a:r>
              <a:rPr lang="en-US" sz="4000">
                <a:solidFill>
                  <a:schemeClr val="hlink"/>
                </a:solidFill>
              </a:rPr>
              <a:t>Pre-Grooming Operation</a:t>
            </a:r>
            <a:br>
              <a:rPr lang="en-US" sz="4000">
                <a:solidFill>
                  <a:schemeClr val="hlink"/>
                </a:solidFill>
              </a:rPr>
            </a:br>
            <a:r>
              <a:rPr lang="en-US" sz="4000">
                <a:solidFill>
                  <a:schemeClr val="hlink"/>
                </a:solidFill>
              </a:rPr>
              <a:t>Inspection and Maintenance</a:t>
            </a:r>
          </a:p>
        </p:txBody>
      </p:sp>
      <p:sp>
        <p:nvSpPr>
          <p:cNvPr id="30723" name="Rectangle 3"/>
          <p:cNvSpPr>
            <a:spLocks noGrp="1" noChangeArrowheads="1"/>
          </p:cNvSpPr>
          <p:nvPr>
            <p:ph type="body" sz="half" idx="1"/>
          </p:nvPr>
        </p:nvSpPr>
        <p:spPr>
          <a:xfrm>
            <a:off x="228600" y="1447800"/>
            <a:ext cx="4724400" cy="4724400"/>
          </a:xfrm>
        </p:spPr>
        <p:txBody>
          <a:bodyPr/>
          <a:lstStyle/>
          <a:p>
            <a:pPr marL="609600" indent="-609600">
              <a:lnSpc>
                <a:spcPct val="90000"/>
              </a:lnSpc>
              <a:buSzTx/>
            </a:pPr>
            <a:r>
              <a:rPr lang="en-US" sz="2800"/>
              <a:t>Before starting operations for a new day, operators should perform a pre-operation inspection. Every piece of equipment should have a set inspection program based upon the manufacturer’s recommendations.</a:t>
            </a:r>
          </a:p>
          <a:p>
            <a:pPr marL="609600" indent="-609600">
              <a:lnSpc>
                <a:spcPct val="90000"/>
              </a:lnSpc>
              <a:buSzTx/>
            </a:pPr>
            <a:r>
              <a:rPr lang="en-US" sz="2800"/>
              <a:t>Warm up tractor for at least 10 minutes and use this time to complete inspection.</a:t>
            </a:r>
          </a:p>
        </p:txBody>
      </p:sp>
      <p:pic>
        <p:nvPicPr>
          <p:cNvPr id="30725" name="Picture 5" descr="grooming photos 014"/>
          <p:cNvPicPr>
            <a:picLocks noGrp="1" noChangeAspect="1" noChangeArrowheads="1"/>
          </p:cNvPicPr>
          <p:nvPr>
            <p:ph sz="half" idx="2"/>
          </p:nvPr>
        </p:nvPicPr>
        <p:blipFill>
          <a:blip r:embed="rId3" cstate="screen"/>
          <a:srcRect/>
          <a:stretch>
            <a:fillRect/>
          </a:stretch>
        </p:blipFill>
        <p:spPr>
          <a:xfrm>
            <a:off x="4953000" y="1905000"/>
            <a:ext cx="4038600" cy="302895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32770" name="Rectangle 2"/>
          <p:cNvSpPr>
            <a:spLocks noGrp="1" noRot="1" noChangeArrowheads="1"/>
          </p:cNvSpPr>
          <p:nvPr>
            <p:ph type="title"/>
          </p:nvPr>
        </p:nvSpPr>
        <p:spPr>
          <a:xfrm>
            <a:off x="457200" y="274638"/>
            <a:ext cx="8229600" cy="1096962"/>
          </a:xfrm>
        </p:spPr>
        <p:txBody>
          <a:bodyPr/>
          <a:lstStyle/>
          <a:p>
            <a:r>
              <a:rPr lang="en-US" sz="3600">
                <a:solidFill>
                  <a:schemeClr val="hlink"/>
                </a:solidFill>
              </a:rPr>
              <a:t>Pre-Grooming Operation Inspection and Maintenance – Sample Checklist</a:t>
            </a:r>
          </a:p>
        </p:txBody>
      </p:sp>
      <p:sp>
        <p:nvSpPr>
          <p:cNvPr id="32772" name="Rectangle 4"/>
          <p:cNvSpPr>
            <a:spLocks noGrp="1" noChangeArrowheads="1"/>
          </p:cNvSpPr>
          <p:nvPr>
            <p:ph type="body" sz="half" idx="1"/>
          </p:nvPr>
        </p:nvSpPr>
        <p:spPr/>
        <p:txBody>
          <a:bodyPr/>
          <a:lstStyle/>
          <a:p>
            <a:pPr>
              <a:lnSpc>
                <a:spcPct val="90000"/>
              </a:lnSpc>
            </a:pPr>
            <a:r>
              <a:rPr lang="en-US"/>
              <a:t>Fuel Tank Full</a:t>
            </a:r>
          </a:p>
          <a:p>
            <a:pPr>
              <a:lnSpc>
                <a:spcPct val="90000"/>
              </a:lnSpc>
            </a:pPr>
            <a:r>
              <a:rPr lang="en-US"/>
              <a:t>Engine Oil</a:t>
            </a:r>
          </a:p>
          <a:p>
            <a:pPr>
              <a:lnSpc>
                <a:spcPct val="90000"/>
              </a:lnSpc>
            </a:pPr>
            <a:r>
              <a:rPr lang="en-US"/>
              <a:t>Hydraulic Oil</a:t>
            </a:r>
          </a:p>
          <a:p>
            <a:pPr>
              <a:lnSpc>
                <a:spcPct val="90000"/>
              </a:lnSpc>
            </a:pPr>
            <a:r>
              <a:rPr lang="en-US"/>
              <a:t>Anti-Freeze</a:t>
            </a:r>
          </a:p>
          <a:p>
            <a:pPr>
              <a:lnSpc>
                <a:spcPct val="90000"/>
              </a:lnSpc>
            </a:pPr>
            <a:r>
              <a:rPr lang="en-US"/>
              <a:t>Wiper Fluid</a:t>
            </a:r>
          </a:p>
          <a:p>
            <a:pPr>
              <a:lnSpc>
                <a:spcPct val="90000"/>
              </a:lnSpc>
            </a:pPr>
            <a:r>
              <a:rPr lang="en-US"/>
              <a:t>Belts</a:t>
            </a:r>
          </a:p>
          <a:p>
            <a:pPr>
              <a:lnSpc>
                <a:spcPct val="90000"/>
              </a:lnSpc>
            </a:pPr>
            <a:r>
              <a:rPr lang="en-US"/>
              <a:t>Lights, Beacon &amp; Battery</a:t>
            </a:r>
          </a:p>
          <a:p>
            <a:pPr>
              <a:lnSpc>
                <a:spcPct val="90000"/>
              </a:lnSpc>
            </a:pPr>
            <a:r>
              <a:rPr lang="en-US"/>
              <a:t>Hydraulic Hoses</a:t>
            </a:r>
          </a:p>
          <a:p>
            <a:pPr>
              <a:lnSpc>
                <a:spcPct val="90000"/>
              </a:lnSpc>
            </a:pPr>
            <a:r>
              <a:rPr lang="en-US"/>
              <a:t>Mirrors</a:t>
            </a:r>
          </a:p>
        </p:txBody>
      </p:sp>
      <p:sp>
        <p:nvSpPr>
          <p:cNvPr id="32773" name="Rectangle 5"/>
          <p:cNvSpPr>
            <a:spLocks noGrp="1" noChangeArrowheads="1"/>
          </p:cNvSpPr>
          <p:nvPr>
            <p:ph type="body" sz="half" idx="2"/>
          </p:nvPr>
        </p:nvSpPr>
        <p:spPr/>
        <p:txBody>
          <a:bodyPr/>
          <a:lstStyle/>
          <a:p>
            <a:pPr>
              <a:lnSpc>
                <a:spcPct val="90000"/>
              </a:lnSpc>
            </a:pPr>
            <a:r>
              <a:rPr lang="en-US"/>
              <a:t>Gauges</a:t>
            </a:r>
          </a:p>
          <a:p>
            <a:pPr>
              <a:lnSpc>
                <a:spcPct val="90000"/>
              </a:lnSpc>
            </a:pPr>
            <a:r>
              <a:rPr lang="en-US"/>
              <a:t>Wipers</a:t>
            </a:r>
          </a:p>
          <a:p>
            <a:pPr>
              <a:lnSpc>
                <a:spcPct val="90000"/>
              </a:lnSpc>
            </a:pPr>
            <a:r>
              <a:rPr lang="en-US"/>
              <a:t>Survival Gear</a:t>
            </a:r>
          </a:p>
          <a:p>
            <a:pPr>
              <a:lnSpc>
                <a:spcPct val="90000"/>
              </a:lnSpc>
            </a:pPr>
            <a:r>
              <a:rPr lang="en-US"/>
              <a:t>Radio/Phone</a:t>
            </a:r>
          </a:p>
          <a:p>
            <a:pPr>
              <a:lnSpc>
                <a:spcPct val="90000"/>
              </a:lnSpc>
            </a:pPr>
            <a:r>
              <a:rPr lang="en-US"/>
              <a:t>Fire Extinguisher</a:t>
            </a:r>
          </a:p>
          <a:p>
            <a:pPr>
              <a:lnSpc>
                <a:spcPct val="90000"/>
              </a:lnSpc>
            </a:pPr>
            <a:r>
              <a:rPr lang="en-US"/>
              <a:t>Ice Scraper &amp; Shovel</a:t>
            </a:r>
          </a:p>
          <a:p>
            <a:pPr>
              <a:lnSpc>
                <a:spcPct val="90000"/>
              </a:lnSpc>
            </a:pPr>
            <a:r>
              <a:rPr lang="en-US"/>
              <a:t>Track Grousers &amp; Belts</a:t>
            </a:r>
          </a:p>
          <a:p>
            <a:pPr>
              <a:lnSpc>
                <a:spcPct val="90000"/>
              </a:lnSpc>
            </a:pPr>
            <a:r>
              <a:rPr lang="en-US"/>
              <a:t>Track Wheels &amp; Tension</a:t>
            </a:r>
          </a:p>
          <a:p>
            <a:pPr>
              <a:lnSpc>
                <a:spcPct val="90000"/>
              </a:lnSpc>
            </a:pPr>
            <a:r>
              <a:rPr lang="en-US"/>
              <a:t>Implements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36866" name="Rectangle 2"/>
          <p:cNvSpPr>
            <a:spLocks noGrp="1" noRot="1" noChangeArrowheads="1"/>
          </p:cNvSpPr>
          <p:nvPr>
            <p:ph type="title"/>
          </p:nvPr>
        </p:nvSpPr>
        <p:spPr/>
        <p:txBody>
          <a:bodyPr/>
          <a:lstStyle/>
          <a:p>
            <a:r>
              <a:rPr lang="en-US" sz="4000">
                <a:solidFill>
                  <a:schemeClr val="hlink"/>
                </a:solidFill>
              </a:rPr>
              <a:t>Post-Grooming Operation</a:t>
            </a:r>
            <a:br>
              <a:rPr lang="en-US" sz="4000">
                <a:solidFill>
                  <a:schemeClr val="hlink"/>
                </a:solidFill>
              </a:rPr>
            </a:br>
            <a:r>
              <a:rPr lang="en-US" sz="4000">
                <a:solidFill>
                  <a:schemeClr val="hlink"/>
                </a:solidFill>
              </a:rPr>
              <a:t>Inspection and Maintenance</a:t>
            </a:r>
          </a:p>
        </p:txBody>
      </p:sp>
      <p:sp>
        <p:nvSpPr>
          <p:cNvPr id="36867" name="Rectangle 3"/>
          <p:cNvSpPr>
            <a:spLocks noGrp="1" noChangeArrowheads="1"/>
          </p:cNvSpPr>
          <p:nvPr>
            <p:ph type="body" sz="half" idx="1"/>
          </p:nvPr>
        </p:nvSpPr>
        <p:spPr>
          <a:xfrm>
            <a:off x="381000" y="1524000"/>
            <a:ext cx="4419600" cy="4724400"/>
          </a:xfrm>
        </p:spPr>
        <p:txBody>
          <a:bodyPr/>
          <a:lstStyle/>
          <a:p>
            <a:pPr marL="609600" indent="-609600">
              <a:lnSpc>
                <a:spcPct val="90000"/>
              </a:lnSpc>
              <a:buSzTx/>
            </a:pPr>
            <a:r>
              <a:rPr lang="en-US" sz="2800"/>
              <a:t>Develop a routine for shutting equipment down at the end of a run, based upon manufacturer’s recommendations. Use this shut-down time to perform a walk-around inspection and to refuel.</a:t>
            </a:r>
          </a:p>
          <a:p>
            <a:pPr marL="609600" indent="-609600">
              <a:lnSpc>
                <a:spcPct val="90000"/>
              </a:lnSpc>
              <a:buSzTx/>
            </a:pPr>
            <a:r>
              <a:rPr lang="en-US" sz="2800"/>
              <a:t>Often good to remove excess snow and ice that accumulated on equipment during shift.</a:t>
            </a:r>
          </a:p>
        </p:txBody>
      </p:sp>
      <p:pic>
        <p:nvPicPr>
          <p:cNvPr id="36869" name="Picture 5" descr="HPIM3627"/>
          <p:cNvPicPr>
            <a:picLocks noGrp="1" noChangeAspect="1" noChangeArrowheads="1"/>
          </p:cNvPicPr>
          <p:nvPr>
            <p:ph sz="half" idx="2"/>
          </p:nvPr>
        </p:nvPicPr>
        <p:blipFill>
          <a:blip r:embed="rId3" cstate="screen"/>
          <a:srcRect/>
          <a:stretch>
            <a:fillRect/>
          </a:stretch>
        </p:blipFill>
        <p:spPr>
          <a:xfrm>
            <a:off x="4724400" y="2362200"/>
            <a:ext cx="4267200" cy="3194050"/>
          </a:xfrm>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38914" name="Rectangle 2"/>
          <p:cNvSpPr>
            <a:spLocks noGrp="1" noRot="1" noChangeArrowheads="1"/>
          </p:cNvSpPr>
          <p:nvPr>
            <p:ph type="title"/>
          </p:nvPr>
        </p:nvSpPr>
        <p:spPr/>
        <p:txBody>
          <a:bodyPr/>
          <a:lstStyle/>
          <a:p>
            <a:r>
              <a:rPr lang="en-US" sz="3600">
                <a:solidFill>
                  <a:schemeClr val="hlink"/>
                </a:solidFill>
              </a:rPr>
              <a:t>Post-Grooming Operation Inspection and Maintenance – Sample Checklist</a:t>
            </a:r>
          </a:p>
        </p:txBody>
      </p:sp>
      <p:sp>
        <p:nvSpPr>
          <p:cNvPr id="38915" name="Rectangle 3"/>
          <p:cNvSpPr>
            <a:spLocks noGrp="1" noChangeArrowheads="1"/>
          </p:cNvSpPr>
          <p:nvPr>
            <p:ph type="body" sz="half" idx="1"/>
          </p:nvPr>
        </p:nvSpPr>
        <p:spPr/>
        <p:txBody>
          <a:bodyPr/>
          <a:lstStyle/>
          <a:p>
            <a:r>
              <a:rPr lang="en-US" sz="3200"/>
              <a:t>Fill Fuel Tank</a:t>
            </a:r>
          </a:p>
          <a:p>
            <a:r>
              <a:rPr lang="en-US" sz="3200"/>
              <a:t>Radio/Phone Off</a:t>
            </a:r>
          </a:p>
          <a:p>
            <a:r>
              <a:rPr lang="en-US" sz="3200"/>
              <a:t>Water Separator Checked</a:t>
            </a:r>
          </a:p>
          <a:p>
            <a:r>
              <a:rPr lang="en-US" sz="3200"/>
              <a:t>Brake On</a:t>
            </a:r>
          </a:p>
          <a:p>
            <a:r>
              <a:rPr lang="en-US" sz="3200"/>
              <a:t>Key Off</a:t>
            </a:r>
          </a:p>
          <a:p>
            <a:r>
              <a:rPr lang="en-US" sz="3200"/>
              <a:t>Plugged In</a:t>
            </a:r>
          </a:p>
        </p:txBody>
      </p:sp>
      <p:sp>
        <p:nvSpPr>
          <p:cNvPr id="38916" name="Rectangle 4"/>
          <p:cNvSpPr>
            <a:spLocks noGrp="1" noChangeArrowheads="1"/>
          </p:cNvSpPr>
          <p:nvPr>
            <p:ph type="body" sz="half" idx="2"/>
          </p:nvPr>
        </p:nvSpPr>
        <p:spPr/>
        <p:txBody>
          <a:bodyPr/>
          <a:lstStyle/>
          <a:p>
            <a:r>
              <a:rPr lang="en-US" sz="3200"/>
              <a:t>Implements in Down Position</a:t>
            </a:r>
          </a:p>
          <a:p>
            <a:r>
              <a:rPr lang="en-US" sz="3200"/>
              <a:t>Shoveled Off</a:t>
            </a:r>
          </a:p>
          <a:p>
            <a:r>
              <a:rPr lang="en-US" sz="3200"/>
              <a:t>Maintenance Needs Recorded</a:t>
            </a:r>
          </a:p>
          <a:p>
            <a:r>
              <a:rPr lang="en-US" sz="3200"/>
              <a:t>Daily Log Completed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40962" name="Rectangle 2"/>
          <p:cNvSpPr>
            <a:spLocks noGrp="1" noRot="1" noChangeArrowheads="1"/>
          </p:cNvSpPr>
          <p:nvPr>
            <p:ph type="title"/>
          </p:nvPr>
        </p:nvSpPr>
        <p:spPr/>
        <p:txBody>
          <a:bodyPr/>
          <a:lstStyle/>
          <a:p>
            <a:r>
              <a:rPr lang="en-US" sz="3600">
                <a:solidFill>
                  <a:schemeClr val="hlink"/>
                </a:solidFill>
              </a:rPr>
              <a:t>Routine Shop Inspection and Maintenance</a:t>
            </a:r>
          </a:p>
        </p:txBody>
      </p:sp>
      <p:sp>
        <p:nvSpPr>
          <p:cNvPr id="40963" name="Rectangle 3"/>
          <p:cNvSpPr>
            <a:spLocks noGrp="1" noChangeArrowheads="1"/>
          </p:cNvSpPr>
          <p:nvPr>
            <p:ph type="body" sz="half" idx="1"/>
          </p:nvPr>
        </p:nvSpPr>
        <p:spPr/>
        <p:txBody>
          <a:bodyPr/>
          <a:lstStyle/>
          <a:p>
            <a:pPr marL="609600" indent="-609600">
              <a:buSzTx/>
            </a:pPr>
            <a:r>
              <a:rPr lang="en-US"/>
              <a:t>In addition to on-going operational maintenance – tracked vehicles require regular and frequent shop inspection and maintenance (thaw out if possible).</a:t>
            </a:r>
          </a:p>
        </p:txBody>
      </p:sp>
      <p:pic>
        <p:nvPicPr>
          <p:cNvPr id="40965" name="Picture 5" descr="HPIM3706"/>
          <p:cNvPicPr>
            <a:picLocks noGrp="1" noChangeAspect="1" noChangeArrowheads="1"/>
          </p:cNvPicPr>
          <p:nvPr>
            <p:ph sz="half" idx="2"/>
          </p:nvPr>
        </p:nvPicPr>
        <p:blipFill>
          <a:blip r:embed="rId3" cstate="screen"/>
          <a:srcRect/>
          <a:stretch>
            <a:fillRect/>
          </a:stretch>
        </p:blipFill>
        <p:spPr>
          <a:xfrm>
            <a:off x="4495800" y="2057400"/>
            <a:ext cx="4343400" cy="3251200"/>
          </a:xfrm>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68610" name="Rectangle 2"/>
          <p:cNvSpPr>
            <a:spLocks noGrp="1" noRot="1" noChangeArrowheads="1"/>
          </p:cNvSpPr>
          <p:nvPr>
            <p:ph type="title"/>
          </p:nvPr>
        </p:nvSpPr>
        <p:spPr/>
        <p:txBody>
          <a:bodyPr/>
          <a:lstStyle/>
          <a:p>
            <a:r>
              <a:rPr lang="en-US" sz="3600">
                <a:solidFill>
                  <a:schemeClr val="hlink"/>
                </a:solidFill>
              </a:rPr>
              <a:t>Routine Shop Inspection and Maintenance</a:t>
            </a:r>
          </a:p>
        </p:txBody>
      </p:sp>
      <p:sp>
        <p:nvSpPr>
          <p:cNvPr id="68611" name="Rectangle 3"/>
          <p:cNvSpPr>
            <a:spLocks noGrp="1" noChangeArrowheads="1"/>
          </p:cNvSpPr>
          <p:nvPr>
            <p:ph type="body" sz="half" idx="1"/>
          </p:nvPr>
        </p:nvSpPr>
        <p:spPr/>
        <p:txBody>
          <a:bodyPr/>
          <a:lstStyle/>
          <a:p>
            <a:pPr marL="609600" indent="-609600">
              <a:buSzTx/>
            </a:pPr>
            <a:r>
              <a:rPr lang="en-US"/>
              <a:t>Use a maintenance log/checklist to help identify needs within timeframes recommended by the manufacturer and to track maintenance performed.</a:t>
            </a:r>
          </a:p>
        </p:txBody>
      </p:sp>
      <p:pic>
        <p:nvPicPr>
          <p:cNvPr id="68613" name="Picture 5" descr="HPIM3743"/>
          <p:cNvPicPr>
            <a:picLocks noGrp="1" noChangeAspect="1" noChangeArrowheads="1"/>
          </p:cNvPicPr>
          <p:nvPr>
            <p:ph sz="half" idx="2"/>
          </p:nvPr>
        </p:nvPicPr>
        <p:blipFill>
          <a:blip r:embed="rId3" cstate="screen"/>
          <a:srcRect/>
          <a:stretch>
            <a:fillRect/>
          </a:stretch>
        </p:blipFill>
        <p:spPr>
          <a:xfrm>
            <a:off x="4495800" y="2133600"/>
            <a:ext cx="4343400" cy="3251200"/>
          </a:xfrm>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43010" name="Rectangle 2"/>
          <p:cNvSpPr>
            <a:spLocks noGrp="1" noRot="1" noChangeArrowheads="1"/>
          </p:cNvSpPr>
          <p:nvPr>
            <p:ph type="title"/>
          </p:nvPr>
        </p:nvSpPr>
        <p:spPr>
          <a:xfrm>
            <a:off x="457200" y="274638"/>
            <a:ext cx="8229600" cy="639762"/>
          </a:xfrm>
        </p:spPr>
        <p:txBody>
          <a:bodyPr/>
          <a:lstStyle/>
          <a:p>
            <a:r>
              <a:rPr lang="en-US" sz="4000">
                <a:solidFill>
                  <a:schemeClr val="hlink"/>
                </a:solidFill>
              </a:rPr>
              <a:t>Off-Season Storage Procedures</a:t>
            </a:r>
          </a:p>
        </p:txBody>
      </p:sp>
      <p:sp>
        <p:nvSpPr>
          <p:cNvPr id="43011" name="Rectangle 3"/>
          <p:cNvSpPr>
            <a:spLocks noGrp="1" noChangeArrowheads="1"/>
          </p:cNvSpPr>
          <p:nvPr>
            <p:ph type="body" idx="1"/>
          </p:nvPr>
        </p:nvSpPr>
        <p:spPr>
          <a:xfrm>
            <a:off x="457200" y="1143000"/>
            <a:ext cx="8229600" cy="4983163"/>
          </a:xfrm>
        </p:spPr>
        <p:txBody>
          <a:bodyPr/>
          <a:lstStyle/>
          <a:p>
            <a:pPr marL="609600" indent="-609600">
              <a:lnSpc>
                <a:spcPct val="90000"/>
              </a:lnSpc>
              <a:buSzTx/>
            </a:pPr>
            <a:r>
              <a:rPr lang="en-US" sz="3600"/>
              <a:t>Grooming vehicles spend a significant part of the year sitting completely idle, so proper storage is important for protecting  major investments.</a:t>
            </a:r>
          </a:p>
          <a:p>
            <a:pPr marL="609600" indent="-609600">
              <a:lnSpc>
                <a:spcPct val="90000"/>
              </a:lnSpc>
              <a:buSzTx/>
            </a:pPr>
            <a:r>
              <a:rPr lang="en-US" sz="3600"/>
              <a:t>An off-season maintenance program should be developed for every vehicle based upon the manufacturer’s recommendations. General guidelines should include: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45058" name="Rectangle 2"/>
          <p:cNvSpPr>
            <a:spLocks noGrp="1" noRot="1" noChangeArrowheads="1"/>
          </p:cNvSpPr>
          <p:nvPr>
            <p:ph type="title"/>
          </p:nvPr>
        </p:nvSpPr>
        <p:spPr>
          <a:xfrm>
            <a:off x="457200" y="274638"/>
            <a:ext cx="8229600" cy="639762"/>
          </a:xfrm>
        </p:spPr>
        <p:txBody>
          <a:bodyPr/>
          <a:lstStyle/>
          <a:p>
            <a:r>
              <a:rPr lang="en-US" sz="4000">
                <a:solidFill>
                  <a:schemeClr val="hlink"/>
                </a:solidFill>
              </a:rPr>
              <a:t>Off-Season Storage Procedures</a:t>
            </a:r>
          </a:p>
        </p:txBody>
      </p:sp>
      <p:sp>
        <p:nvSpPr>
          <p:cNvPr id="45059" name="Rectangle 3"/>
          <p:cNvSpPr>
            <a:spLocks noGrp="1" noChangeArrowheads="1"/>
          </p:cNvSpPr>
          <p:nvPr>
            <p:ph type="body" idx="1"/>
          </p:nvPr>
        </p:nvSpPr>
        <p:spPr>
          <a:xfrm>
            <a:off x="457200" y="838200"/>
            <a:ext cx="8229600" cy="5257800"/>
          </a:xfrm>
        </p:spPr>
        <p:txBody>
          <a:bodyPr/>
          <a:lstStyle/>
          <a:p>
            <a:pPr marL="609600" indent="-609600">
              <a:buSzTx/>
              <a:buFont typeface="Wingdings" pitchFamily="2" charset="2"/>
              <a:buAutoNum type="arabicPeriod"/>
            </a:pPr>
            <a:r>
              <a:rPr lang="en-US" sz="3600"/>
              <a:t>Clean and service the battery and the battery compartment.</a:t>
            </a:r>
          </a:p>
          <a:p>
            <a:pPr marL="609600" indent="-609600">
              <a:buSzTx/>
              <a:buFont typeface="Wingdings" pitchFamily="2" charset="2"/>
              <a:buAutoNum type="arabicPeriod"/>
            </a:pPr>
            <a:r>
              <a:rPr lang="en-US" sz="3600"/>
              <a:t>Change the oil, transmission fluid, hydraulic fluids, and filters.</a:t>
            </a:r>
          </a:p>
          <a:p>
            <a:pPr marL="609600" indent="-609600">
              <a:buSzTx/>
              <a:buFont typeface="Wingdings" pitchFamily="2" charset="2"/>
              <a:buAutoNum type="arabicPeriod"/>
            </a:pPr>
            <a:r>
              <a:rPr lang="en-US" sz="3600"/>
              <a:t>Lube all fittings to displace water and spent grease.</a:t>
            </a:r>
          </a:p>
          <a:p>
            <a:pPr marL="609600" indent="-609600">
              <a:buSzTx/>
              <a:buFont typeface="Wingdings" pitchFamily="2" charset="2"/>
              <a:buAutoNum type="arabicPeriod"/>
            </a:pPr>
            <a:r>
              <a:rPr lang="en-US" sz="3600"/>
              <a:t>Check for wear points: track belts and components, wheel wear, cracks in carrier and frame, hydraulic assemblies, etc.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2052" name="Rectangle 4"/>
          <p:cNvSpPr>
            <a:spLocks noGrp="1" noRot="1" noChangeArrowheads="1"/>
          </p:cNvSpPr>
          <p:nvPr>
            <p:ph type="title"/>
          </p:nvPr>
        </p:nvSpPr>
        <p:spPr>
          <a:xfrm>
            <a:off x="457200" y="274638"/>
            <a:ext cx="8229600" cy="792162"/>
          </a:xfrm>
        </p:spPr>
        <p:txBody>
          <a:bodyPr/>
          <a:lstStyle/>
          <a:p>
            <a:r>
              <a:rPr lang="en-US">
                <a:solidFill>
                  <a:schemeClr val="hlink"/>
                </a:solidFill>
              </a:rPr>
              <a:t>Preventative Maintenance</a:t>
            </a:r>
          </a:p>
        </p:txBody>
      </p:sp>
      <p:sp>
        <p:nvSpPr>
          <p:cNvPr id="2053" name="Rectangle 5"/>
          <p:cNvSpPr>
            <a:spLocks noGrp="1" noChangeArrowheads="1"/>
          </p:cNvSpPr>
          <p:nvPr>
            <p:ph type="body" idx="1"/>
          </p:nvPr>
        </p:nvSpPr>
        <p:spPr>
          <a:xfrm>
            <a:off x="457200" y="1219200"/>
            <a:ext cx="8229600" cy="4906963"/>
          </a:xfrm>
        </p:spPr>
        <p:txBody>
          <a:bodyPr/>
          <a:lstStyle/>
          <a:p>
            <a:r>
              <a:rPr lang="en-US" sz="3600" b="1">
                <a:solidFill>
                  <a:schemeClr val="hlink"/>
                </a:solidFill>
              </a:rPr>
              <a:t>Comprehensive Preventative Maintenance Program:</a:t>
            </a:r>
            <a:r>
              <a:rPr lang="en-US" sz="4000"/>
              <a:t> </a:t>
            </a:r>
            <a:r>
              <a:rPr lang="en-US" sz="3600"/>
              <a:t>the key to ensuring that downtime and emergency repairs are kept to a minimum and that equipment remains safe to operate.</a:t>
            </a:r>
          </a:p>
          <a:p>
            <a:r>
              <a:rPr lang="en-US" sz="3600"/>
              <a:t>Lack of due care can aggravate problems, so take good care of what you have.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47106" name="Rectangle 2"/>
          <p:cNvSpPr>
            <a:spLocks noGrp="1" noRot="1" noChangeArrowheads="1"/>
          </p:cNvSpPr>
          <p:nvPr>
            <p:ph type="title"/>
          </p:nvPr>
        </p:nvSpPr>
        <p:spPr>
          <a:xfrm>
            <a:off x="457200" y="274638"/>
            <a:ext cx="8229600" cy="639762"/>
          </a:xfrm>
        </p:spPr>
        <p:txBody>
          <a:bodyPr/>
          <a:lstStyle/>
          <a:p>
            <a:r>
              <a:rPr lang="en-US" sz="4000">
                <a:solidFill>
                  <a:schemeClr val="hlink"/>
                </a:solidFill>
              </a:rPr>
              <a:t>Off-Season Storage Procedures</a:t>
            </a:r>
          </a:p>
        </p:txBody>
      </p:sp>
      <p:sp>
        <p:nvSpPr>
          <p:cNvPr id="47107" name="Rectangle 3"/>
          <p:cNvSpPr>
            <a:spLocks noGrp="1" noChangeArrowheads="1"/>
          </p:cNvSpPr>
          <p:nvPr>
            <p:ph type="body" idx="1"/>
          </p:nvPr>
        </p:nvSpPr>
        <p:spPr>
          <a:xfrm>
            <a:off x="457200" y="914400"/>
            <a:ext cx="8229600" cy="5334000"/>
          </a:xfrm>
        </p:spPr>
        <p:txBody>
          <a:bodyPr/>
          <a:lstStyle/>
          <a:p>
            <a:pPr marL="609600" indent="-609600">
              <a:buSzTx/>
              <a:buFont typeface="Wingdings" pitchFamily="2" charset="2"/>
              <a:buAutoNum type="arabicPeriod" startAt="5"/>
            </a:pPr>
            <a:r>
              <a:rPr lang="en-US" sz="3600"/>
              <a:t>Check engine compartment for belt wear, tension and alignment; throttle linkages and springs; broken or worn wiring; etc.</a:t>
            </a:r>
          </a:p>
          <a:p>
            <a:pPr marL="609600" indent="-609600">
              <a:buSzTx/>
              <a:buFont typeface="Wingdings" pitchFamily="2" charset="2"/>
              <a:buAutoNum type="arabicPeriod" startAt="5"/>
            </a:pPr>
            <a:r>
              <a:rPr lang="en-US" sz="3600"/>
              <a:t>Clean interior and exterior.</a:t>
            </a:r>
          </a:p>
          <a:p>
            <a:pPr marL="609600" indent="-609600">
              <a:buSzTx/>
              <a:buFont typeface="Wingdings" pitchFamily="2" charset="2"/>
              <a:buAutoNum type="arabicPeriod" startAt="5"/>
            </a:pPr>
            <a:r>
              <a:rPr lang="en-US" sz="3600"/>
              <a:t>Park in garage if possible. If exposed to weather, remove or cover tracks to prevent UV light damage to rubber. If stored with tracks on – release tension.</a:t>
            </a:r>
          </a:p>
          <a:p>
            <a:pPr marL="609600" indent="-609600">
              <a:buSzTx/>
              <a:buFont typeface="Wingdings" pitchFamily="2" charset="2"/>
              <a:buAutoNum type="arabicPeriod" startAt="5"/>
            </a:pPr>
            <a:r>
              <a:rPr lang="en-US" sz="3600"/>
              <a:t>All engines should be started monthly.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35842" name="Rectangle 2"/>
          <p:cNvSpPr>
            <a:spLocks noGrp="1" noRot="1" noChangeArrowheads="1"/>
          </p:cNvSpPr>
          <p:nvPr>
            <p:ph type="title"/>
          </p:nvPr>
        </p:nvSpPr>
        <p:spPr>
          <a:xfrm>
            <a:off x="457200" y="274638"/>
            <a:ext cx="8229600" cy="868362"/>
          </a:xfrm>
        </p:spPr>
        <p:txBody>
          <a:bodyPr/>
          <a:lstStyle/>
          <a:p>
            <a:r>
              <a:rPr lang="en-US" sz="4000">
                <a:solidFill>
                  <a:schemeClr val="hlink"/>
                </a:solidFill>
              </a:rPr>
              <a:t>General Tractor Maintenance Tips</a:t>
            </a:r>
          </a:p>
        </p:txBody>
      </p:sp>
      <p:sp>
        <p:nvSpPr>
          <p:cNvPr id="35843" name="Rectangle 3"/>
          <p:cNvSpPr>
            <a:spLocks noGrp="1" noChangeArrowheads="1"/>
          </p:cNvSpPr>
          <p:nvPr>
            <p:ph type="body" sz="half" idx="1"/>
          </p:nvPr>
        </p:nvSpPr>
        <p:spPr>
          <a:xfrm>
            <a:off x="457200" y="1295400"/>
            <a:ext cx="4267200" cy="4830763"/>
          </a:xfrm>
        </p:spPr>
        <p:txBody>
          <a:bodyPr/>
          <a:lstStyle/>
          <a:p>
            <a:pPr>
              <a:lnSpc>
                <a:spcPct val="90000"/>
              </a:lnSpc>
            </a:pPr>
            <a:r>
              <a:rPr lang="en-US" sz="2800"/>
              <a:t>If at all possible – </a:t>
            </a:r>
            <a:r>
              <a:rPr lang="en-US" sz="2800" b="1">
                <a:solidFill>
                  <a:schemeClr val="hlink"/>
                </a:solidFill>
              </a:rPr>
              <a:t>completely thaw out tractor and implements</a:t>
            </a:r>
            <a:r>
              <a:rPr lang="en-US" sz="2800"/>
              <a:t> for every scheduled maintenance session regardless of mess and  time involved. This is the only way to discover cracks in welds, missing small parts like nuts and screws, and will save on down-time later.</a:t>
            </a:r>
          </a:p>
        </p:txBody>
      </p:sp>
      <p:pic>
        <p:nvPicPr>
          <p:cNvPr id="35845" name="Picture 5" descr="HPIM3639"/>
          <p:cNvPicPr>
            <a:picLocks noGrp="1" noChangeAspect="1" noChangeArrowheads="1"/>
          </p:cNvPicPr>
          <p:nvPr>
            <p:ph sz="half" idx="2"/>
          </p:nvPr>
        </p:nvPicPr>
        <p:blipFill>
          <a:blip r:embed="rId3" cstate="screen"/>
          <a:srcRect/>
          <a:stretch>
            <a:fillRect/>
          </a:stretch>
        </p:blipFill>
        <p:spPr>
          <a:xfrm>
            <a:off x="4572000" y="2667000"/>
            <a:ext cx="4267200" cy="3194050"/>
          </a:xfrm>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50178" name="Rectangle 2"/>
          <p:cNvSpPr>
            <a:spLocks noGrp="1" noRot="1" noChangeArrowheads="1"/>
          </p:cNvSpPr>
          <p:nvPr>
            <p:ph type="title"/>
          </p:nvPr>
        </p:nvSpPr>
        <p:spPr>
          <a:xfrm>
            <a:off x="457200" y="274638"/>
            <a:ext cx="8229600" cy="868362"/>
          </a:xfrm>
        </p:spPr>
        <p:txBody>
          <a:bodyPr/>
          <a:lstStyle/>
          <a:p>
            <a:r>
              <a:rPr lang="en-US" sz="4000">
                <a:solidFill>
                  <a:schemeClr val="hlink"/>
                </a:solidFill>
              </a:rPr>
              <a:t>General Tractor Maintenance Tips</a:t>
            </a:r>
          </a:p>
        </p:txBody>
      </p:sp>
      <p:sp>
        <p:nvSpPr>
          <p:cNvPr id="50179" name="Rectangle 3"/>
          <p:cNvSpPr>
            <a:spLocks noGrp="1" noChangeArrowheads="1"/>
          </p:cNvSpPr>
          <p:nvPr>
            <p:ph type="body" idx="1"/>
          </p:nvPr>
        </p:nvSpPr>
        <p:spPr/>
        <p:txBody>
          <a:bodyPr/>
          <a:lstStyle/>
          <a:p>
            <a:r>
              <a:rPr lang="en-US" sz="3600" b="1">
                <a:solidFill>
                  <a:schemeClr val="hlink"/>
                </a:solidFill>
              </a:rPr>
              <a:t>Always jack up each track</a:t>
            </a:r>
            <a:r>
              <a:rPr lang="en-US" sz="3600"/>
              <a:t> for journal bearing lubrication, checking track tension, and track adjustment.</a:t>
            </a:r>
          </a:p>
          <a:p>
            <a:r>
              <a:rPr lang="en-US" sz="3600"/>
              <a:t>When greasing track journals, a very thorough greasing is required; it’s easy to under-grease but nearly impossible to over-grease them.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52226" name="Rectangle 2"/>
          <p:cNvSpPr>
            <a:spLocks noGrp="1" noRot="1" noChangeArrowheads="1"/>
          </p:cNvSpPr>
          <p:nvPr>
            <p:ph type="title"/>
          </p:nvPr>
        </p:nvSpPr>
        <p:spPr>
          <a:xfrm>
            <a:off x="457200" y="274638"/>
            <a:ext cx="8229600" cy="792162"/>
          </a:xfrm>
        </p:spPr>
        <p:txBody>
          <a:bodyPr/>
          <a:lstStyle/>
          <a:p>
            <a:r>
              <a:rPr lang="en-US" sz="4000">
                <a:solidFill>
                  <a:schemeClr val="hlink"/>
                </a:solidFill>
              </a:rPr>
              <a:t>General Tractor Maintenance Tips</a:t>
            </a:r>
          </a:p>
        </p:txBody>
      </p:sp>
      <p:sp>
        <p:nvSpPr>
          <p:cNvPr id="52227" name="Rectangle 3"/>
          <p:cNvSpPr>
            <a:spLocks noGrp="1" noChangeArrowheads="1"/>
          </p:cNvSpPr>
          <p:nvPr>
            <p:ph type="body" idx="1"/>
          </p:nvPr>
        </p:nvSpPr>
        <p:spPr/>
        <p:txBody>
          <a:bodyPr/>
          <a:lstStyle/>
          <a:p>
            <a:r>
              <a:rPr lang="en-US"/>
              <a:t>Aluminum or steel track cleats are often </a:t>
            </a:r>
            <a:r>
              <a:rPr lang="en-US" b="1">
                <a:solidFill>
                  <a:schemeClr val="hlink"/>
                </a:solidFill>
              </a:rPr>
              <a:t>over-tightened</a:t>
            </a:r>
            <a:r>
              <a:rPr lang="en-US"/>
              <a:t> when fastened to </a:t>
            </a:r>
            <a:r>
              <a:rPr lang="en-US" b="1">
                <a:solidFill>
                  <a:schemeClr val="hlink"/>
                </a:solidFill>
              </a:rPr>
              <a:t>track belts</a:t>
            </a:r>
            <a:r>
              <a:rPr lang="en-US"/>
              <a:t>, which can lead to premature belt failure. Always use a torque wrench since guidelines typically stipulate tightening nuts as low as 25 foot-pounds.</a:t>
            </a:r>
            <a:r>
              <a:rPr lang="en-US" sz="3600"/>
              <a:t> (</a:t>
            </a:r>
            <a:r>
              <a:rPr lang="en-US" sz="2800" i="1"/>
              <a:t>but always be certain to check manufacturer’s recommendations since this can vary</a:t>
            </a:r>
            <a:r>
              <a:rPr lang="en-US" sz="2800"/>
              <a:t>) </a:t>
            </a:r>
            <a:r>
              <a:rPr lang="en-US"/>
              <a:t>Must be set tight enough to slightly depress the rubber, or you may lose cleats.</a:t>
            </a:r>
            <a:endParaRPr lang="en-US" sz="28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54274" name="Rectangle 2"/>
          <p:cNvSpPr>
            <a:spLocks noGrp="1" noRot="1" noChangeArrowheads="1"/>
          </p:cNvSpPr>
          <p:nvPr>
            <p:ph type="title"/>
          </p:nvPr>
        </p:nvSpPr>
        <p:spPr>
          <a:xfrm>
            <a:off x="457200" y="0"/>
            <a:ext cx="8229600" cy="1143000"/>
          </a:xfrm>
        </p:spPr>
        <p:txBody>
          <a:bodyPr/>
          <a:lstStyle/>
          <a:p>
            <a:r>
              <a:rPr lang="en-US" sz="4000">
                <a:solidFill>
                  <a:schemeClr val="hlink"/>
                </a:solidFill>
              </a:rPr>
              <a:t>General Tractor Maintenance Tips</a:t>
            </a:r>
          </a:p>
        </p:txBody>
      </p:sp>
      <p:sp>
        <p:nvSpPr>
          <p:cNvPr id="54275" name="Rectangle 3"/>
          <p:cNvSpPr>
            <a:spLocks noGrp="1" noChangeArrowheads="1"/>
          </p:cNvSpPr>
          <p:nvPr>
            <p:ph type="body" sz="half" idx="1"/>
          </p:nvPr>
        </p:nvSpPr>
        <p:spPr>
          <a:xfrm>
            <a:off x="457200" y="1143000"/>
            <a:ext cx="4267200" cy="4983163"/>
          </a:xfrm>
        </p:spPr>
        <p:txBody>
          <a:bodyPr/>
          <a:lstStyle/>
          <a:p>
            <a:r>
              <a:rPr lang="en-US" sz="2800" b="1">
                <a:solidFill>
                  <a:schemeClr val="hlink"/>
                </a:solidFill>
              </a:rPr>
              <a:t>Always refuel</a:t>
            </a:r>
            <a:r>
              <a:rPr lang="en-US" sz="2800"/>
              <a:t> the tractor at the end of a grooming run. This ensures the unit is ready to go the next time it’s needed or in  event of an emergency. It also helps avoid condensation buildup in the empty fuel tank, which could lead to fuel line freeze-up or engine problems.</a:t>
            </a:r>
            <a:r>
              <a:rPr lang="en-US" sz="2400"/>
              <a:t> </a:t>
            </a:r>
          </a:p>
        </p:txBody>
      </p:sp>
      <p:pic>
        <p:nvPicPr>
          <p:cNvPr id="54277" name="Picture 5" descr="HPIM0821"/>
          <p:cNvPicPr>
            <a:picLocks noGrp="1" noChangeAspect="1" noChangeArrowheads="1"/>
          </p:cNvPicPr>
          <p:nvPr>
            <p:ph sz="half" idx="2"/>
          </p:nvPr>
        </p:nvPicPr>
        <p:blipFill>
          <a:blip r:embed="rId3" cstate="screen"/>
          <a:srcRect/>
          <a:stretch>
            <a:fillRect/>
          </a:stretch>
        </p:blipFill>
        <p:spPr>
          <a:xfrm>
            <a:off x="4876800" y="1752600"/>
            <a:ext cx="4114800" cy="3079750"/>
          </a:xfrm>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57346" name="Rectangle 2"/>
          <p:cNvSpPr>
            <a:spLocks noGrp="1" noRot="1" noChangeArrowheads="1"/>
          </p:cNvSpPr>
          <p:nvPr>
            <p:ph type="title"/>
          </p:nvPr>
        </p:nvSpPr>
        <p:spPr>
          <a:xfrm>
            <a:off x="457200" y="274638"/>
            <a:ext cx="8229600" cy="715962"/>
          </a:xfrm>
        </p:spPr>
        <p:txBody>
          <a:bodyPr/>
          <a:lstStyle/>
          <a:p>
            <a:r>
              <a:rPr lang="en-US" sz="4000">
                <a:solidFill>
                  <a:schemeClr val="hlink"/>
                </a:solidFill>
              </a:rPr>
              <a:t>Chapter 5 Quiz</a:t>
            </a:r>
          </a:p>
        </p:txBody>
      </p:sp>
      <p:sp>
        <p:nvSpPr>
          <p:cNvPr id="57347" name="Rectangle 3"/>
          <p:cNvSpPr>
            <a:spLocks noGrp="1" noChangeArrowheads="1"/>
          </p:cNvSpPr>
          <p:nvPr>
            <p:ph type="body" idx="1"/>
          </p:nvPr>
        </p:nvSpPr>
        <p:spPr>
          <a:xfrm>
            <a:off x="457200" y="1143000"/>
            <a:ext cx="8229600" cy="4983163"/>
          </a:xfrm>
        </p:spPr>
        <p:txBody>
          <a:bodyPr/>
          <a:lstStyle/>
          <a:p>
            <a:pPr marL="609600" indent="-609600">
              <a:lnSpc>
                <a:spcPct val="80000"/>
              </a:lnSpc>
              <a:buSzTx/>
              <a:buFont typeface="Wingdings" pitchFamily="2" charset="2"/>
              <a:buAutoNum type="arabicPeriod"/>
            </a:pPr>
            <a:r>
              <a:rPr lang="en-US">
                <a:solidFill>
                  <a:schemeClr val="hlink"/>
                </a:solidFill>
              </a:rPr>
              <a:t>Preventative maintenance can help prevent downtime and keep equipment safe to operate. The four main elements of a good preventative maintenance program include:</a:t>
            </a:r>
          </a:p>
          <a:p>
            <a:pPr marL="609600" indent="-609600">
              <a:lnSpc>
                <a:spcPct val="80000"/>
              </a:lnSpc>
              <a:buFont typeface="Wingdings" pitchFamily="2" charset="2"/>
              <a:buNone/>
            </a:pPr>
            <a:r>
              <a:rPr lang="en-US"/>
              <a:t>	</a:t>
            </a:r>
            <a:r>
              <a:rPr lang="en-US" b="1"/>
              <a:t>a)</a:t>
            </a:r>
            <a:r>
              <a:rPr lang="en-US"/>
              <a:t> measurement, fueling, tinkering, and 	 	 replacement</a:t>
            </a:r>
          </a:p>
          <a:p>
            <a:pPr marL="609600" indent="-609600">
              <a:lnSpc>
                <a:spcPct val="80000"/>
              </a:lnSpc>
              <a:buFont typeface="Wingdings" pitchFamily="2" charset="2"/>
              <a:buNone/>
            </a:pPr>
            <a:r>
              <a:rPr lang="en-US"/>
              <a:t>	</a:t>
            </a:r>
            <a:r>
              <a:rPr lang="en-US" b="1"/>
              <a:t>b)</a:t>
            </a:r>
            <a:r>
              <a:rPr lang="en-US"/>
              <a:t> monitoring, greasing, tuning, and overhauls</a:t>
            </a:r>
          </a:p>
          <a:p>
            <a:pPr marL="609600" indent="-609600">
              <a:lnSpc>
                <a:spcPct val="80000"/>
              </a:lnSpc>
              <a:buFont typeface="Wingdings" pitchFamily="2" charset="2"/>
              <a:buNone/>
            </a:pPr>
            <a:r>
              <a:rPr lang="en-US"/>
              <a:t>	</a:t>
            </a:r>
            <a:r>
              <a:rPr lang="en-US" b="1"/>
              <a:t>c) </a:t>
            </a:r>
            <a:r>
              <a:rPr lang="en-US"/>
              <a:t>inspection, lubrication, adjustment, and 	 repair</a:t>
            </a:r>
          </a:p>
          <a:p>
            <a:pPr marL="609600" indent="-609600">
              <a:lnSpc>
                <a:spcPct val="80000"/>
              </a:lnSpc>
              <a:buFont typeface="Wingdings" pitchFamily="2" charset="2"/>
              <a:buNone/>
            </a:pPr>
            <a:r>
              <a:rPr lang="en-US"/>
              <a:t>	</a:t>
            </a:r>
            <a:r>
              <a:rPr lang="en-US" b="1"/>
              <a:t>d)</a:t>
            </a:r>
            <a:r>
              <a:rPr lang="en-US"/>
              <a:t> surveillance, servicing, alignment, and 	 	 rebuild</a:t>
            </a:r>
            <a:r>
              <a:rPr lang="en-US" sz="200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82946" name="Rectangle 2"/>
          <p:cNvSpPr>
            <a:spLocks noGrp="1" noRot="1" noChangeArrowheads="1"/>
          </p:cNvSpPr>
          <p:nvPr>
            <p:ph type="title"/>
          </p:nvPr>
        </p:nvSpPr>
        <p:spPr>
          <a:xfrm>
            <a:off x="457200" y="274638"/>
            <a:ext cx="8229600" cy="715962"/>
          </a:xfrm>
        </p:spPr>
        <p:txBody>
          <a:bodyPr/>
          <a:lstStyle/>
          <a:p>
            <a:r>
              <a:rPr lang="en-US" sz="4000">
                <a:solidFill>
                  <a:schemeClr val="hlink"/>
                </a:solidFill>
              </a:rPr>
              <a:t>Chapter 5 Quiz</a:t>
            </a:r>
          </a:p>
        </p:txBody>
      </p:sp>
      <p:sp>
        <p:nvSpPr>
          <p:cNvPr id="82947" name="Rectangle 3"/>
          <p:cNvSpPr>
            <a:spLocks noGrp="1" noChangeArrowheads="1"/>
          </p:cNvSpPr>
          <p:nvPr>
            <p:ph type="body" idx="1"/>
          </p:nvPr>
        </p:nvSpPr>
        <p:spPr>
          <a:xfrm>
            <a:off x="457200" y="1143000"/>
            <a:ext cx="8229600" cy="4983163"/>
          </a:xfrm>
        </p:spPr>
        <p:txBody>
          <a:bodyPr/>
          <a:lstStyle/>
          <a:p>
            <a:pPr marL="609600" indent="-609600">
              <a:lnSpc>
                <a:spcPct val="80000"/>
              </a:lnSpc>
              <a:buSzTx/>
              <a:buFont typeface="Wingdings" pitchFamily="2" charset="2"/>
              <a:buAutoNum type="arabicPeriod"/>
            </a:pPr>
            <a:r>
              <a:rPr lang="en-US">
                <a:solidFill>
                  <a:schemeClr val="hlink"/>
                </a:solidFill>
              </a:rPr>
              <a:t>Preventative maintenance can help prevent downtime and keep equipment safe to operate. The four main elements of a good preventative maintenance program include:</a:t>
            </a:r>
          </a:p>
          <a:p>
            <a:pPr marL="609600" indent="-609600">
              <a:lnSpc>
                <a:spcPct val="80000"/>
              </a:lnSpc>
              <a:buFont typeface="Wingdings" pitchFamily="2" charset="2"/>
              <a:buNone/>
            </a:pPr>
            <a:r>
              <a:rPr lang="en-US"/>
              <a:t>	</a:t>
            </a:r>
            <a:r>
              <a:rPr lang="en-US" b="1"/>
              <a:t>a)</a:t>
            </a:r>
            <a:r>
              <a:rPr lang="en-US"/>
              <a:t> measurement, fueling, tinkering, and 	 	 replacement</a:t>
            </a:r>
          </a:p>
          <a:p>
            <a:pPr marL="609600" indent="-609600">
              <a:lnSpc>
                <a:spcPct val="80000"/>
              </a:lnSpc>
              <a:buFont typeface="Wingdings" pitchFamily="2" charset="2"/>
              <a:buNone/>
            </a:pPr>
            <a:r>
              <a:rPr lang="en-US"/>
              <a:t>	</a:t>
            </a:r>
            <a:r>
              <a:rPr lang="en-US" b="1"/>
              <a:t>b)</a:t>
            </a:r>
            <a:r>
              <a:rPr lang="en-US"/>
              <a:t> monitoring, greasing, tuning, and overhauls</a:t>
            </a:r>
          </a:p>
          <a:p>
            <a:pPr marL="609600" indent="-609600">
              <a:lnSpc>
                <a:spcPct val="80000"/>
              </a:lnSpc>
              <a:buFont typeface="Wingdings" pitchFamily="2" charset="2"/>
              <a:buNone/>
            </a:pPr>
            <a:r>
              <a:rPr lang="en-US"/>
              <a:t>	</a:t>
            </a:r>
            <a:r>
              <a:rPr lang="en-US" b="1">
                <a:solidFill>
                  <a:schemeClr val="hlink"/>
                </a:solidFill>
              </a:rPr>
              <a:t>c) inspection, lubrication, adjustment, and 	 repair</a:t>
            </a:r>
          </a:p>
          <a:p>
            <a:pPr marL="609600" indent="-609600">
              <a:lnSpc>
                <a:spcPct val="80000"/>
              </a:lnSpc>
              <a:buFont typeface="Wingdings" pitchFamily="2" charset="2"/>
              <a:buNone/>
            </a:pPr>
            <a:r>
              <a:rPr lang="en-US"/>
              <a:t>	</a:t>
            </a:r>
            <a:r>
              <a:rPr lang="en-US" b="1"/>
              <a:t>d)</a:t>
            </a:r>
            <a:r>
              <a:rPr lang="en-US"/>
              <a:t> surveillance, servicing, alignment, and 	 	 rebuild</a:t>
            </a:r>
            <a:r>
              <a:rPr lang="en-US" sz="200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59394" name="Rectangle 2"/>
          <p:cNvSpPr>
            <a:spLocks noGrp="1" noRot="1" noChangeArrowheads="1"/>
          </p:cNvSpPr>
          <p:nvPr>
            <p:ph type="title"/>
          </p:nvPr>
        </p:nvSpPr>
        <p:spPr>
          <a:xfrm>
            <a:off x="457200" y="274638"/>
            <a:ext cx="8229600" cy="639762"/>
          </a:xfrm>
        </p:spPr>
        <p:txBody>
          <a:bodyPr/>
          <a:lstStyle/>
          <a:p>
            <a:r>
              <a:rPr lang="en-US" sz="4000">
                <a:solidFill>
                  <a:schemeClr val="hlink"/>
                </a:solidFill>
              </a:rPr>
              <a:t>Chapter 5 Quiz</a:t>
            </a:r>
          </a:p>
        </p:txBody>
      </p:sp>
      <p:sp>
        <p:nvSpPr>
          <p:cNvPr id="59395" name="Rectangle 3"/>
          <p:cNvSpPr>
            <a:spLocks noGrp="1" noChangeArrowheads="1"/>
          </p:cNvSpPr>
          <p:nvPr>
            <p:ph type="body" idx="1"/>
          </p:nvPr>
        </p:nvSpPr>
        <p:spPr>
          <a:xfrm>
            <a:off x="457200" y="1219200"/>
            <a:ext cx="8229600" cy="5181600"/>
          </a:xfrm>
        </p:spPr>
        <p:txBody>
          <a:bodyPr/>
          <a:lstStyle/>
          <a:p>
            <a:pPr marL="609600" indent="-609600">
              <a:lnSpc>
                <a:spcPct val="80000"/>
              </a:lnSpc>
              <a:buSzTx/>
              <a:buFont typeface="Wingdings" pitchFamily="2" charset="2"/>
              <a:buAutoNum type="arabicPeriod" startAt="2"/>
            </a:pPr>
            <a:r>
              <a:rPr lang="en-US" sz="3600">
                <a:solidFill>
                  <a:schemeClr val="hlink"/>
                </a:solidFill>
              </a:rPr>
              <a:t>Before operating any grooming equipment, always check all fluid levels and check for leaks.    </a:t>
            </a:r>
            <a:r>
              <a:rPr lang="en-US" sz="3600"/>
              <a:t>True or False</a:t>
            </a:r>
            <a:endParaRPr lang="en-US" sz="3600">
              <a:solidFill>
                <a:schemeClr val="hlink"/>
              </a:solidFill>
            </a:endParaRPr>
          </a:p>
          <a:p>
            <a:pPr marL="609600" indent="-609600">
              <a:lnSpc>
                <a:spcPct val="80000"/>
              </a:lnSpc>
              <a:buSzTx/>
              <a:buFont typeface="Wingdings" pitchFamily="2" charset="2"/>
              <a:buAutoNum type="arabicPeriod" startAt="3"/>
            </a:pPr>
            <a:endParaRPr lang="en-US" sz="3600">
              <a:solidFill>
                <a:schemeClr val="hlink"/>
              </a:solidFill>
            </a:endParaRPr>
          </a:p>
          <a:p>
            <a:pPr marL="609600" indent="-609600">
              <a:lnSpc>
                <a:spcPct val="80000"/>
              </a:lnSpc>
              <a:buSzTx/>
              <a:buFont typeface="Wingdings" pitchFamily="2" charset="2"/>
              <a:buAutoNum type="arabicPeriod" startAt="3"/>
            </a:pPr>
            <a:r>
              <a:rPr lang="en-US" sz="3600">
                <a:solidFill>
                  <a:schemeClr val="hlink"/>
                </a:solidFill>
              </a:rPr>
              <a:t>If you identify a repair that needs to be made while doing a pre-operation inspection, go ahead and do the scheduled grooming run and report the condition to the Grooming Manager when you return.      	</a:t>
            </a:r>
            <a:r>
              <a:rPr lang="en-US" sz="3600"/>
              <a:t>True or False</a:t>
            </a:r>
            <a:endParaRPr lang="en-US" sz="18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84994" name="Rectangle 2"/>
          <p:cNvSpPr>
            <a:spLocks noGrp="1" noRot="1" noChangeArrowheads="1"/>
          </p:cNvSpPr>
          <p:nvPr>
            <p:ph type="title"/>
          </p:nvPr>
        </p:nvSpPr>
        <p:spPr>
          <a:xfrm>
            <a:off x="457200" y="274638"/>
            <a:ext cx="8229600" cy="639762"/>
          </a:xfrm>
        </p:spPr>
        <p:txBody>
          <a:bodyPr/>
          <a:lstStyle/>
          <a:p>
            <a:r>
              <a:rPr lang="en-US" sz="4000">
                <a:solidFill>
                  <a:schemeClr val="hlink"/>
                </a:solidFill>
              </a:rPr>
              <a:t>Chapter 5 Quiz</a:t>
            </a:r>
          </a:p>
        </p:txBody>
      </p:sp>
      <p:sp>
        <p:nvSpPr>
          <p:cNvPr id="84995" name="Rectangle 3"/>
          <p:cNvSpPr>
            <a:spLocks noGrp="1" noChangeArrowheads="1"/>
          </p:cNvSpPr>
          <p:nvPr>
            <p:ph type="body" idx="1"/>
          </p:nvPr>
        </p:nvSpPr>
        <p:spPr>
          <a:xfrm>
            <a:off x="457200" y="1219200"/>
            <a:ext cx="8229600" cy="5181600"/>
          </a:xfrm>
        </p:spPr>
        <p:txBody>
          <a:bodyPr/>
          <a:lstStyle/>
          <a:p>
            <a:pPr marL="609600" indent="-609600">
              <a:lnSpc>
                <a:spcPct val="80000"/>
              </a:lnSpc>
              <a:buSzTx/>
              <a:buFont typeface="Wingdings" pitchFamily="2" charset="2"/>
              <a:buAutoNum type="arabicPeriod" startAt="2"/>
            </a:pPr>
            <a:r>
              <a:rPr lang="en-US" sz="3600">
                <a:solidFill>
                  <a:schemeClr val="hlink"/>
                </a:solidFill>
              </a:rPr>
              <a:t>Before operating any grooming equipment, always check all fluid levels and check for leaks.    	</a:t>
            </a:r>
            <a:r>
              <a:rPr lang="en-US" sz="3600" b="1">
                <a:solidFill>
                  <a:schemeClr val="hlink"/>
                </a:solidFill>
              </a:rPr>
              <a:t>True</a:t>
            </a:r>
            <a:endParaRPr lang="en-US" sz="3600">
              <a:solidFill>
                <a:schemeClr val="hlink"/>
              </a:solidFill>
            </a:endParaRPr>
          </a:p>
          <a:p>
            <a:pPr marL="609600" indent="-609600">
              <a:lnSpc>
                <a:spcPct val="80000"/>
              </a:lnSpc>
              <a:buSzTx/>
              <a:buFont typeface="Wingdings" pitchFamily="2" charset="2"/>
              <a:buAutoNum type="arabicPeriod" startAt="3"/>
            </a:pPr>
            <a:endParaRPr lang="en-US" sz="3600">
              <a:solidFill>
                <a:schemeClr val="hlink"/>
              </a:solidFill>
            </a:endParaRPr>
          </a:p>
          <a:p>
            <a:pPr marL="609600" indent="-609600">
              <a:lnSpc>
                <a:spcPct val="80000"/>
              </a:lnSpc>
              <a:buSzTx/>
              <a:buFont typeface="Wingdings" pitchFamily="2" charset="2"/>
              <a:buAutoNum type="arabicPeriod" startAt="3"/>
            </a:pPr>
            <a:r>
              <a:rPr lang="en-US" sz="3600">
                <a:solidFill>
                  <a:schemeClr val="hlink"/>
                </a:solidFill>
              </a:rPr>
              <a:t>If you identify a repair that needs to be made while doing a pre-operation inspection, go ahead and do the scheduled grooming run and report the condition to the Grooming Manager when you return.      		</a:t>
            </a:r>
            <a:r>
              <a:rPr lang="en-US" sz="3600" b="1">
                <a:solidFill>
                  <a:schemeClr val="hlink"/>
                </a:solidFill>
              </a:rPr>
              <a:t>False</a:t>
            </a:r>
            <a:endParaRPr lang="en-US" sz="1800" b="1">
              <a:solidFill>
                <a:schemeClr val="hlink"/>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61442" name="Rectangle 2"/>
          <p:cNvSpPr>
            <a:spLocks noGrp="1" noRot="1" noChangeArrowheads="1"/>
          </p:cNvSpPr>
          <p:nvPr>
            <p:ph type="title"/>
          </p:nvPr>
        </p:nvSpPr>
        <p:spPr>
          <a:xfrm>
            <a:off x="457200" y="274638"/>
            <a:ext cx="8229600" cy="715962"/>
          </a:xfrm>
        </p:spPr>
        <p:txBody>
          <a:bodyPr/>
          <a:lstStyle/>
          <a:p>
            <a:r>
              <a:rPr lang="en-US" sz="4000">
                <a:solidFill>
                  <a:schemeClr val="hlink"/>
                </a:solidFill>
              </a:rPr>
              <a:t>Chapter 5 Quiz</a:t>
            </a:r>
          </a:p>
        </p:txBody>
      </p:sp>
      <p:sp>
        <p:nvSpPr>
          <p:cNvPr id="61443" name="Rectangle 3"/>
          <p:cNvSpPr>
            <a:spLocks noGrp="1" noChangeArrowheads="1"/>
          </p:cNvSpPr>
          <p:nvPr>
            <p:ph type="body" idx="1"/>
          </p:nvPr>
        </p:nvSpPr>
        <p:spPr>
          <a:xfrm>
            <a:off x="457200" y="1219200"/>
            <a:ext cx="8229600" cy="5181600"/>
          </a:xfrm>
        </p:spPr>
        <p:txBody>
          <a:bodyPr/>
          <a:lstStyle/>
          <a:p>
            <a:pPr marL="609600" indent="-609600">
              <a:buSzTx/>
              <a:buFont typeface="Wingdings" pitchFamily="2" charset="2"/>
              <a:buAutoNum type="arabicPeriod" startAt="4"/>
            </a:pPr>
            <a:r>
              <a:rPr lang="en-US" sz="3600">
                <a:solidFill>
                  <a:schemeClr val="hlink"/>
                </a:solidFill>
              </a:rPr>
              <a:t>When operating a vehicle for the first time, run it as fast as it will go to see if it has enough power.   	</a:t>
            </a:r>
            <a:r>
              <a:rPr lang="en-US" sz="3600"/>
              <a:t>True or False</a:t>
            </a:r>
            <a:endParaRPr lang="en-US" sz="3600">
              <a:solidFill>
                <a:schemeClr val="hlink"/>
              </a:solidFill>
            </a:endParaRPr>
          </a:p>
          <a:p>
            <a:pPr marL="609600" indent="-609600">
              <a:buSzTx/>
              <a:buFont typeface="Wingdings" pitchFamily="2" charset="2"/>
              <a:buNone/>
            </a:pPr>
            <a:endParaRPr lang="en-US" sz="3600">
              <a:solidFill>
                <a:schemeClr val="hlink"/>
              </a:solidFill>
            </a:endParaRPr>
          </a:p>
          <a:p>
            <a:pPr marL="609600" indent="-609600">
              <a:buSzTx/>
              <a:buFont typeface="Wingdings" pitchFamily="2" charset="2"/>
              <a:buAutoNum type="arabicPeriod" startAt="5"/>
            </a:pPr>
            <a:r>
              <a:rPr lang="en-US" sz="3600">
                <a:solidFill>
                  <a:schemeClr val="hlink"/>
                </a:solidFill>
              </a:rPr>
              <a:t>A tractor should be shut off as quickly as possible after a grooming shift to conserve fuel.      	</a:t>
            </a:r>
            <a:r>
              <a:rPr lang="en-US" sz="3600"/>
              <a:t>True or False</a:t>
            </a:r>
            <a:endParaRPr lang="en-US"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12290" name="Rectangle 2"/>
          <p:cNvSpPr>
            <a:spLocks noGrp="1" noRot="1" noChangeArrowheads="1"/>
          </p:cNvSpPr>
          <p:nvPr>
            <p:ph type="title"/>
          </p:nvPr>
        </p:nvSpPr>
        <p:spPr>
          <a:xfrm>
            <a:off x="457200" y="274638"/>
            <a:ext cx="8229600" cy="715962"/>
          </a:xfrm>
        </p:spPr>
        <p:txBody>
          <a:bodyPr/>
          <a:lstStyle/>
          <a:p>
            <a:r>
              <a:rPr lang="en-US" sz="3200">
                <a:solidFill>
                  <a:schemeClr val="hlink"/>
                </a:solidFill>
              </a:rPr>
              <a:t>Four Elements to Preventative Maintenance</a:t>
            </a:r>
          </a:p>
        </p:txBody>
      </p:sp>
      <p:sp>
        <p:nvSpPr>
          <p:cNvPr id="12291" name="Rectangle 3"/>
          <p:cNvSpPr>
            <a:spLocks noGrp="1" noChangeArrowheads="1"/>
          </p:cNvSpPr>
          <p:nvPr>
            <p:ph type="body" sz="half" idx="1"/>
          </p:nvPr>
        </p:nvSpPr>
        <p:spPr>
          <a:xfrm>
            <a:off x="457200" y="1143000"/>
            <a:ext cx="4267200" cy="4983163"/>
          </a:xfrm>
        </p:spPr>
        <p:txBody>
          <a:bodyPr/>
          <a:lstStyle/>
          <a:p>
            <a:pPr marL="609600" indent="-609600">
              <a:lnSpc>
                <a:spcPct val="90000"/>
              </a:lnSpc>
              <a:buSzTx/>
              <a:buFont typeface="Wingdings" pitchFamily="2" charset="2"/>
              <a:buAutoNum type="arabicPeriod"/>
            </a:pPr>
            <a:r>
              <a:rPr lang="en-US" sz="2800" b="1">
                <a:solidFill>
                  <a:schemeClr val="hlink"/>
                </a:solidFill>
              </a:rPr>
              <a:t>INSPECTION: </a:t>
            </a:r>
            <a:r>
              <a:rPr lang="en-US" sz="2800"/>
              <a:t>much can be learned about the condition of a vehicle by carefully </a:t>
            </a:r>
            <a:r>
              <a:rPr lang="en-US" sz="2800" b="1">
                <a:solidFill>
                  <a:schemeClr val="hlink"/>
                </a:solidFill>
              </a:rPr>
              <a:t>looking, listening, smelling, and feeling</a:t>
            </a:r>
            <a:r>
              <a:rPr lang="en-US" sz="2800"/>
              <a:t>. Identify areas of common failures and closely monitor; also keep a general lookout for issues throughout the equipment.</a:t>
            </a:r>
            <a:r>
              <a:rPr lang="en-US"/>
              <a:t> </a:t>
            </a:r>
            <a:endParaRPr lang="en-US" b="1">
              <a:solidFill>
                <a:schemeClr val="hlink"/>
              </a:solidFill>
            </a:endParaRPr>
          </a:p>
        </p:txBody>
      </p:sp>
      <p:pic>
        <p:nvPicPr>
          <p:cNvPr id="12293" name="Picture 5" descr="HPIM3739"/>
          <p:cNvPicPr>
            <a:picLocks noGrp="1" noChangeAspect="1" noChangeArrowheads="1"/>
          </p:cNvPicPr>
          <p:nvPr>
            <p:ph sz="half" idx="2"/>
          </p:nvPr>
        </p:nvPicPr>
        <p:blipFill>
          <a:blip r:embed="rId3" cstate="screen"/>
          <a:srcRect/>
          <a:stretch>
            <a:fillRect/>
          </a:stretch>
        </p:blipFill>
        <p:spPr>
          <a:xfrm>
            <a:off x="4495800" y="2514600"/>
            <a:ext cx="4343400" cy="3251200"/>
          </a:xfrm>
          <a:noFill/>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87042" name="Rectangle 2"/>
          <p:cNvSpPr>
            <a:spLocks noGrp="1" noRot="1" noChangeArrowheads="1"/>
          </p:cNvSpPr>
          <p:nvPr>
            <p:ph type="title"/>
          </p:nvPr>
        </p:nvSpPr>
        <p:spPr>
          <a:xfrm>
            <a:off x="457200" y="274638"/>
            <a:ext cx="8229600" cy="715962"/>
          </a:xfrm>
        </p:spPr>
        <p:txBody>
          <a:bodyPr/>
          <a:lstStyle/>
          <a:p>
            <a:r>
              <a:rPr lang="en-US" sz="4000">
                <a:solidFill>
                  <a:schemeClr val="hlink"/>
                </a:solidFill>
              </a:rPr>
              <a:t>Chapter 5 Quiz</a:t>
            </a:r>
          </a:p>
        </p:txBody>
      </p:sp>
      <p:sp>
        <p:nvSpPr>
          <p:cNvPr id="87043" name="Rectangle 3"/>
          <p:cNvSpPr>
            <a:spLocks noGrp="1" noChangeArrowheads="1"/>
          </p:cNvSpPr>
          <p:nvPr>
            <p:ph type="body" idx="1"/>
          </p:nvPr>
        </p:nvSpPr>
        <p:spPr>
          <a:xfrm>
            <a:off x="457200" y="1219200"/>
            <a:ext cx="8229600" cy="5181600"/>
          </a:xfrm>
        </p:spPr>
        <p:txBody>
          <a:bodyPr/>
          <a:lstStyle/>
          <a:p>
            <a:pPr marL="609600" indent="-609600">
              <a:buSzTx/>
              <a:buFont typeface="Wingdings" pitchFamily="2" charset="2"/>
              <a:buAutoNum type="arabicPeriod" startAt="4"/>
            </a:pPr>
            <a:r>
              <a:rPr lang="en-US" sz="3600">
                <a:solidFill>
                  <a:schemeClr val="hlink"/>
                </a:solidFill>
              </a:rPr>
              <a:t>When operating a vehicle for the first time, run it as fast as it will go to see if it has enough power.   		</a:t>
            </a:r>
            <a:r>
              <a:rPr lang="en-US" sz="3600" b="1">
                <a:solidFill>
                  <a:schemeClr val="hlink"/>
                </a:solidFill>
              </a:rPr>
              <a:t>False</a:t>
            </a:r>
          </a:p>
          <a:p>
            <a:pPr marL="609600" indent="-609600">
              <a:buSzTx/>
              <a:buFont typeface="Wingdings" pitchFamily="2" charset="2"/>
              <a:buNone/>
            </a:pPr>
            <a:endParaRPr lang="en-US" sz="3600">
              <a:solidFill>
                <a:schemeClr val="hlink"/>
              </a:solidFill>
            </a:endParaRPr>
          </a:p>
          <a:p>
            <a:pPr marL="609600" indent="-609600">
              <a:buSzTx/>
              <a:buFont typeface="Wingdings" pitchFamily="2" charset="2"/>
              <a:buAutoNum type="arabicPeriod" startAt="5"/>
            </a:pPr>
            <a:r>
              <a:rPr lang="en-US" sz="3600">
                <a:solidFill>
                  <a:schemeClr val="hlink"/>
                </a:solidFill>
              </a:rPr>
              <a:t>A tractor should be shut off as quickly as possible after a grooming shift to conserve fuel.      		</a:t>
            </a:r>
            <a:r>
              <a:rPr lang="en-US" sz="3600" b="1">
                <a:solidFill>
                  <a:schemeClr val="hlink"/>
                </a:solidFill>
              </a:rPr>
              <a:t>False</a:t>
            </a:r>
            <a:endParaRPr lang="en-US" sz="1800" b="1">
              <a:solidFill>
                <a:schemeClr val="hlink"/>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63490" name="Rectangle 2"/>
          <p:cNvSpPr>
            <a:spLocks noGrp="1" noRot="1" noChangeArrowheads="1"/>
          </p:cNvSpPr>
          <p:nvPr>
            <p:ph type="title"/>
          </p:nvPr>
        </p:nvSpPr>
        <p:spPr>
          <a:xfrm>
            <a:off x="457200" y="274638"/>
            <a:ext cx="8229600" cy="639762"/>
          </a:xfrm>
        </p:spPr>
        <p:txBody>
          <a:bodyPr/>
          <a:lstStyle/>
          <a:p>
            <a:r>
              <a:rPr lang="en-US" sz="4000">
                <a:solidFill>
                  <a:schemeClr val="hlink"/>
                </a:solidFill>
              </a:rPr>
              <a:t>Chapter 5 Quiz</a:t>
            </a:r>
          </a:p>
        </p:txBody>
      </p:sp>
      <p:sp>
        <p:nvSpPr>
          <p:cNvPr id="63491" name="Rectangle 3"/>
          <p:cNvSpPr>
            <a:spLocks noGrp="1" noChangeArrowheads="1"/>
          </p:cNvSpPr>
          <p:nvPr>
            <p:ph type="body" idx="1"/>
          </p:nvPr>
        </p:nvSpPr>
        <p:spPr>
          <a:xfrm>
            <a:off x="457200" y="990600"/>
            <a:ext cx="8229600" cy="5181600"/>
          </a:xfrm>
        </p:spPr>
        <p:txBody>
          <a:bodyPr/>
          <a:lstStyle/>
          <a:p>
            <a:pPr marL="609600" indent="-609600">
              <a:lnSpc>
                <a:spcPct val="80000"/>
              </a:lnSpc>
              <a:buSzTx/>
              <a:buFont typeface="Wingdings" pitchFamily="2" charset="2"/>
              <a:buAutoNum type="arabicPeriod" startAt="6"/>
            </a:pPr>
            <a:r>
              <a:rPr lang="en-US" sz="3600">
                <a:solidFill>
                  <a:schemeClr val="hlink"/>
                </a:solidFill>
              </a:rPr>
              <a:t>Never remove ice or snow that has built up on grooming equipment since it might damage the equipment; plus the added weight is good for trail compaction.    						</a:t>
            </a:r>
            <a:r>
              <a:rPr lang="en-US" sz="3600"/>
              <a:t>True or False</a:t>
            </a:r>
            <a:endParaRPr lang="en-US" sz="3600">
              <a:solidFill>
                <a:schemeClr val="hlink"/>
              </a:solidFill>
            </a:endParaRPr>
          </a:p>
          <a:p>
            <a:pPr marL="609600" indent="-609600">
              <a:lnSpc>
                <a:spcPct val="80000"/>
              </a:lnSpc>
              <a:buSzTx/>
              <a:buFont typeface="Wingdings" pitchFamily="2" charset="2"/>
              <a:buNone/>
            </a:pPr>
            <a:endParaRPr lang="en-US" sz="3600">
              <a:solidFill>
                <a:schemeClr val="hlink"/>
              </a:solidFill>
            </a:endParaRPr>
          </a:p>
          <a:p>
            <a:pPr marL="609600" indent="-609600">
              <a:lnSpc>
                <a:spcPct val="80000"/>
              </a:lnSpc>
              <a:buSzTx/>
              <a:buFont typeface="Wingdings" pitchFamily="2" charset="2"/>
              <a:buAutoNum type="arabicPeriod" startAt="7"/>
            </a:pPr>
            <a:r>
              <a:rPr lang="en-US" sz="3600">
                <a:solidFill>
                  <a:schemeClr val="hlink"/>
                </a:solidFill>
              </a:rPr>
              <a:t>Grooming tractors should be stored inside or have their tracks removed during the off-season to avoid UV light damage to rubber tracks and belts.      						</a:t>
            </a:r>
            <a:r>
              <a:rPr lang="en-US" sz="3600"/>
              <a:t>True or False</a:t>
            </a:r>
            <a:endParaRPr lang="en-US" sz="18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89090" name="Rectangle 2"/>
          <p:cNvSpPr>
            <a:spLocks noGrp="1" noRot="1" noChangeArrowheads="1"/>
          </p:cNvSpPr>
          <p:nvPr>
            <p:ph type="title"/>
          </p:nvPr>
        </p:nvSpPr>
        <p:spPr>
          <a:xfrm>
            <a:off x="457200" y="274638"/>
            <a:ext cx="8229600" cy="639762"/>
          </a:xfrm>
        </p:spPr>
        <p:txBody>
          <a:bodyPr/>
          <a:lstStyle/>
          <a:p>
            <a:r>
              <a:rPr lang="en-US" sz="4000">
                <a:solidFill>
                  <a:schemeClr val="hlink"/>
                </a:solidFill>
              </a:rPr>
              <a:t>Chapter 5 Quiz</a:t>
            </a:r>
          </a:p>
        </p:txBody>
      </p:sp>
      <p:sp>
        <p:nvSpPr>
          <p:cNvPr id="89091" name="Rectangle 3"/>
          <p:cNvSpPr>
            <a:spLocks noGrp="1" noChangeArrowheads="1"/>
          </p:cNvSpPr>
          <p:nvPr>
            <p:ph type="body" idx="1"/>
          </p:nvPr>
        </p:nvSpPr>
        <p:spPr>
          <a:xfrm>
            <a:off x="457200" y="990600"/>
            <a:ext cx="8229600" cy="5181600"/>
          </a:xfrm>
        </p:spPr>
        <p:txBody>
          <a:bodyPr/>
          <a:lstStyle/>
          <a:p>
            <a:pPr marL="609600" indent="-609600">
              <a:lnSpc>
                <a:spcPct val="80000"/>
              </a:lnSpc>
              <a:buSzTx/>
              <a:buFont typeface="Wingdings" pitchFamily="2" charset="2"/>
              <a:buAutoNum type="arabicPeriod" startAt="6"/>
            </a:pPr>
            <a:r>
              <a:rPr lang="en-US" sz="3600">
                <a:solidFill>
                  <a:schemeClr val="hlink"/>
                </a:solidFill>
              </a:rPr>
              <a:t>Never remove ice or snow that has built up on grooming equipment since it might damage the equipment; plus the added weight is good for trail compaction.    							</a:t>
            </a:r>
            <a:r>
              <a:rPr lang="en-US" sz="3600" b="1">
                <a:solidFill>
                  <a:schemeClr val="hlink"/>
                </a:solidFill>
              </a:rPr>
              <a:t>False</a:t>
            </a:r>
          </a:p>
          <a:p>
            <a:pPr marL="609600" indent="-609600">
              <a:lnSpc>
                <a:spcPct val="80000"/>
              </a:lnSpc>
              <a:buSzTx/>
              <a:buFont typeface="Wingdings" pitchFamily="2" charset="2"/>
              <a:buNone/>
            </a:pPr>
            <a:endParaRPr lang="en-US" sz="3600">
              <a:solidFill>
                <a:schemeClr val="hlink"/>
              </a:solidFill>
            </a:endParaRPr>
          </a:p>
          <a:p>
            <a:pPr marL="609600" indent="-609600">
              <a:lnSpc>
                <a:spcPct val="80000"/>
              </a:lnSpc>
              <a:buSzTx/>
              <a:buFont typeface="Wingdings" pitchFamily="2" charset="2"/>
              <a:buAutoNum type="arabicPeriod" startAt="7"/>
            </a:pPr>
            <a:r>
              <a:rPr lang="en-US" sz="3600">
                <a:solidFill>
                  <a:schemeClr val="hlink"/>
                </a:solidFill>
              </a:rPr>
              <a:t>Grooming tractors should be stored inside or have their tracks removed during the off-season to avoid UV light damage to rubber tracks and belts.      							</a:t>
            </a:r>
            <a:r>
              <a:rPr lang="en-US" sz="3600" b="1">
                <a:solidFill>
                  <a:schemeClr val="hlink"/>
                </a:solidFill>
              </a:rPr>
              <a:t>True</a:t>
            </a:r>
            <a:endParaRPr lang="en-US" sz="18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2"/>
          </p:nvPr>
        </p:nvSpPr>
        <p:spPr/>
        <p:txBody>
          <a:bodyPr/>
          <a:lstStyle/>
          <a:p>
            <a:r>
              <a:rPr lang="en-US"/>
              <a:t>International Association of Snowmobile Administrators</a:t>
            </a:r>
          </a:p>
        </p:txBody>
      </p:sp>
      <p:sp>
        <p:nvSpPr>
          <p:cNvPr id="92162" name="Rectangle 2"/>
          <p:cNvSpPr>
            <a:spLocks noGrp="1" noRot="1" noChangeArrowheads="1"/>
          </p:cNvSpPr>
          <p:nvPr>
            <p:ph type="ctrTitle" idx="4294967295"/>
          </p:nvPr>
        </p:nvSpPr>
        <p:spPr>
          <a:xfrm>
            <a:off x="457200" y="304800"/>
            <a:ext cx="8305800" cy="6096000"/>
          </a:xfrm>
        </p:spPr>
        <p:txBody>
          <a:bodyPr/>
          <a:lstStyle/>
          <a:p>
            <a:r>
              <a:rPr lang="en-US" sz="2400" i="1">
                <a:solidFill>
                  <a:schemeClr val="hlink"/>
                </a:solidFill>
                <a:latin typeface="Arial" charset="0"/>
              </a:rPr>
              <a:t>Chapter 5 – Training Program Photo Credits</a:t>
            </a:r>
            <a:r>
              <a:rPr lang="en-US" sz="1800" b="0" i="1">
                <a:latin typeface="Arial" charset="0"/>
              </a:rPr>
              <a:t> </a:t>
            </a:r>
            <a:r>
              <a:rPr lang="en-US" sz="1800">
                <a:latin typeface="Arial" charset="0"/>
              </a:rPr>
              <a:t/>
            </a:r>
            <a:br>
              <a:rPr lang="en-US" sz="1800">
                <a:latin typeface="Arial" charset="0"/>
              </a:rPr>
            </a:br>
            <a:r>
              <a:rPr lang="en-US" sz="1800">
                <a:latin typeface="Arial" charset="0"/>
              </a:rPr>
              <a:t/>
            </a:r>
            <a:br>
              <a:rPr lang="en-US" sz="1800">
                <a:latin typeface="Arial" charset="0"/>
              </a:rPr>
            </a:br>
            <a:r>
              <a:rPr lang="en-US" sz="1800" b="0">
                <a:latin typeface="Arial" charset="0"/>
              </a:rPr>
              <a:t>Kim Raap – Trails Work Consulting</a:t>
            </a:r>
            <a:br>
              <a:rPr lang="en-US" sz="1800" b="0">
                <a:latin typeface="Arial" charset="0"/>
              </a:rPr>
            </a:br>
            <a:r>
              <a:rPr lang="en-US" sz="1800" b="0">
                <a:latin typeface="Arial" charset="0"/>
              </a:rPr>
              <a:t>Wyoming State Trails Program</a:t>
            </a:r>
            <a:br>
              <a:rPr lang="en-US" sz="1800" b="0">
                <a:latin typeface="Arial" charset="0"/>
              </a:rPr>
            </a:br>
            <a:r>
              <a:rPr lang="en-US" sz="1800" b="0">
                <a:latin typeface="Arial" charset="0"/>
              </a:rPr>
              <a:t/>
            </a:r>
            <a:br>
              <a:rPr lang="en-US" sz="1800" b="0">
                <a:latin typeface="Arial" charset="0"/>
              </a:rPr>
            </a:br>
            <a:r>
              <a:rPr lang="en-US" sz="1800" b="0">
                <a:latin typeface="Arial" charset="0"/>
              </a:rPr>
              <a:t/>
            </a:r>
            <a:br>
              <a:rPr lang="en-US" sz="1800" b="0">
                <a:latin typeface="Arial" charset="0"/>
              </a:rPr>
            </a:br>
            <a:r>
              <a:rPr lang="en-US" sz="1800" b="0">
                <a:latin typeface="Arial" charset="0"/>
              </a:rPr>
              <a:t/>
            </a:r>
            <a:br>
              <a:rPr lang="en-US" sz="1800" b="0">
                <a:latin typeface="Arial" charset="0"/>
              </a:rPr>
            </a:br>
            <a:r>
              <a:rPr lang="en-US" sz="1800" b="0">
                <a:latin typeface="Arial" charset="0"/>
              </a:rPr>
              <a:t/>
            </a:r>
            <a:br>
              <a:rPr lang="en-US" sz="1800" b="0">
                <a:latin typeface="Arial" charset="0"/>
              </a:rPr>
            </a:br>
            <a:r>
              <a:rPr lang="en-US" sz="2000">
                <a:solidFill>
                  <a:schemeClr val="hlink"/>
                </a:solidFill>
                <a:latin typeface="Arial" charset="0"/>
              </a:rPr>
              <a:t>Project Manager</a:t>
            </a:r>
            <a:r>
              <a:rPr lang="en-US" sz="1800" b="0">
                <a:latin typeface="Arial" charset="0"/>
              </a:rPr>
              <a:t/>
            </a:r>
            <a:br>
              <a:rPr lang="en-US" sz="1800" b="0">
                <a:latin typeface="Arial" charset="0"/>
              </a:rPr>
            </a:br>
            <a:r>
              <a:rPr lang="en-US" sz="1800" b="0">
                <a:latin typeface="Arial" charset="0"/>
              </a:rPr>
              <a:t>Kim Raap – Trails Work Consulting</a:t>
            </a:r>
            <a:br>
              <a:rPr lang="en-US" sz="1800" b="0">
                <a:latin typeface="Arial" charset="0"/>
              </a:rPr>
            </a:br>
            <a:r>
              <a:rPr lang="en-US" sz="1800" b="0">
                <a:latin typeface="Arial" charset="0"/>
              </a:rPr>
              <a:t>4015 S. Brady Court – Sioux Falls, SD 57103</a:t>
            </a:r>
            <a:br>
              <a:rPr lang="en-US" sz="1800" b="0">
                <a:latin typeface="Arial" charset="0"/>
              </a:rPr>
            </a:br>
            <a:r>
              <a:rPr lang="en-US" sz="1800" b="0">
                <a:latin typeface="Arial" charset="0"/>
              </a:rPr>
              <a:t>605) 371-9799    </a:t>
            </a:r>
            <a:r>
              <a:rPr lang="en-US" sz="1800" b="0">
                <a:latin typeface="Arial" charset="0"/>
                <a:hlinkClick r:id="rId3"/>
              </a:rPr>
              <a:t>Trailswork@aol.com</a:t>
            </a:r>
            <a:r>
              <a:rPr lang="en-US" sz="1800" b="0">
                <a:latin typeface="Arial" charset="0"/>
              </a:rPr>
              <a:t> </a:t>
            </a:r>
            <a:br>
              <a:rPr lang="en-US" sz="1800" b="0">
                <a:latin typeface="Arial" charset="0"/>
              </a:rPr>
            </a:br>
            <a:r>
              <a:rPr lang="en-US" sz="1800" b="0">
                <a:latin typeface="Arial" charset="0"/>
              </a:rPr>
              <a:t/>
            </a:r>
            <a:br>
              <a:rPr lang="en-US" sz="1800" b="0">
                <a:latin typeface="Arial" charset="0"/>
              </a:rPr>
            </a:br>
            <a:r>
              <a:rPr lang="en-US" sz="1800" b="0">
                <a:latin typeface="Arial" charset="0"/>
              </a:rPr>
              <a:t/>
            </a:r>
            <a:br>
              <a:rPr lang="en-US" sz="1800" b="0">
                <a:latin typeface="Arial" charset="0"/>
              </a:rPr>
            </a:br>
            <a:r>
              <a:rPr lang="en-US" sz="1800" b="0">
                <a:latin typeface="Arial" charset="0"/>
              </a:rPr>
              <a:t> Contact IASA at  </a:t>
            </a:r>
            <a:r>
              <a:rPr lang="en-US" sz="1800" b="0">
                <a:latin typeface="Arial" charset="0"/>
                <a:hlinkClick r:id="rId4"/>
              </a:rPr>
              <a:t>www.snowiasa.org</a:t>
            </a:r>
            <a:r>
              <a:rPr lang="en-US" sz="180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2"/>
          </p:nvPr>
        </p:nvSpPr>
        <p:spPr/>
        <p:txBody>
          <a:bodyPr/>
          <a:lstStyle/>
          <a:p>
            <a:r>
              <a:rPr lang="en-US"/>
              <a:t>International Association of Snowmobile Administrators</a:t>
            </a:r>
          </a:p>
        </p:txBody>
      </p:sp>
      <p:sp>
        <p:nvSpPr>
          <p:cNvPr id="93186" name="Rectangle 2"/>
          <p:cNvSpPr>
            <a:spLocks noGrp="1" noRot="1" noChangeArrowheads="1"/>
          </p:cNvSpPr>
          <p:nvPr>
            <p:ph type="ctrTitle" idx="4294967295"/>
          </p:nvPr>
        </p:nvSpPr>
        <p:spPr>
          <a:xfrm>
            <a:off x="152400" y="304800"/>
            <a:ext cx="8839200" cy="6019800"/>
          </a:xfrm>
        </p:spPr>
        <p:txBody>
          <a:bodyPr/>
          <a:lstStyle/>
          <a:p>
            <a:r>
              <a:rPr lang="en-US" sz="2000">
                <a:solidFill>
                  <a:schemeClr val="hlink"/>
                </a:solidFill>
                <a:latin typeface="Arial" charset="0"/>
              </a:rPr>
              <a:t>ACKNOWLEDGEMENT &amp; DISCLAIMER</a:t>
            </a:r>
            <a:r>
              <a:rPr lang="en-US" sz="1800">
                <a:solidFill>
                  <a:schemeClr val="hlink"/>
                </a:solidFill>
                <a:latin typeface="Arial" charset="0"/>
              </a:rPr>
              <a:t/>
            </a:r>
            <a:br>
              <a:rPr lang="en-US" sz="1800">
                <a:solidFill>
                  <a:schemeClr val="hlink"/>
                </a:solidFill>
                <a:latin typeface="Arial" charset="0"/>
              </a:rPr>
            </a:br>
            <a:r>
              <a:rPr lang="en-US" sz="1000">
                <a:solidFill>
                  <a:schemeClr val="tx1"/>
                </a:solidFill>
                <a:latin typeface="Arial" charset="0"/>
              </a:rPr>
              <a:t/>
            </a:r>
            <a:br>
              <a:rPr lang="en-US" sz="1000">
                <a:solidFill>
                  <a:schemeClr val="tx1"/>
                </a:solidFill>
                <a:latin typeface="Arial" charset="0"/>
              </a:rPr>
            </a:br>
            <a:r>
              <a:rPr lang="en-US" sz="1800" b="0">
                <a:solidFill>
                  <a:schemeClr val="tx1"/>
                </a:solidFill>
                <a:effectLst/>
                <a:latin typeface="Arial" charset="0"/>
              </a:rPr>
              <a:t>This series of Power Point training slides has been produced to accompany Chapters 1 – 6 of </a:t>
            </a:r>
            <a:r>
              <a:rPr lang="en-US" sz="1800" b="0" i="1">
                <a:solidFill>
                  <a:schemeClr val="hlink"/>
                </a:solidFill>
                <a:effectLst/>
                <a:latin typeface="Arial" charset="0"/>
              </a:rPr>
              <a:t>Guidelines for Snowmobile Trail Groomer Operator Training – A Resource Guide for Trail Grooming Managers and Equipment Operators</a:t>
            </a:r>
            <a:r>
              <a:rPr lang="en-US" sz="1800" b="0">
                <a:solidFill>
                  <a:schemeClr val="tx1"/>
                </a:solidFill>
                <a:effectLst/>
                <a:latin typeface="Arial" charset="0"/>
              </a:rPr>
              <a:t> which was produced by the International Association of Snowmobile Administrators (IASA) in 2005. This project has been produced by IASA, with financial assistance from the Recreational Trails Program administered by the U.S. Federal Highway Administration (FHWA), to aid local operator training. </a:t>
            </a:r>
            <a:br>
              <a:rPr lang="en-US" sz="1800" b="0">
                <a:solidFill>
                  <a:schemeClr val="tx1"/>
                </a:solidFill>
                <a:effectLst/>
                <a:latin typeface="Arial" charset="0"/>
              </a:rPr>
            </a:br>
            <a:r>
              <a:rPr lang="en-US" sz="1000" b="0">
                <a:solidFill>
                  <a:schemeClr val="tx1"/>
                </a:solidFill>
                <a:effectLst/>
                <a:latin typeface="Arial" charset="0"/>
              </a:rPr>
              <a:t/>
            </a:r>
            <a:br>
              <a:rPr lang="en-US" sz="1000" b="0">
                <a:solidFill>
                  <a:schemeClr val="tx1"/>
                </a:solidFill>
                <a:effectLst/>
                <a:latin typeface="Arial" charset="0"/>
              </a:rPr>
            </a:br>
            <a:r>
              <a:rPr lang="en-US" sz="1800" b="0" i="1">
                <a:solidFill>
                  <a:schemeClr val="tx1"/>
                </a:solidFill>
                <a:effectLst/>
                <a:latin typeface="Arial" charset="0"/>
              </a:rPr>
              <a:t>This training program is disseminated under the sponsorship of the Department of Transportation in the interest of information exchange. The United States Government assumes no liability for the contents or use thereof. The contents of this program do not constitute a standard, specification, or regulation.</a:t>
            </a:r>
            <a:r>
              <a:rPr lang="en-US" sz="1800" b="0">
                <a:solidFill>
                  <a:schemeClr val="tx1"/>
                </a:solidFill>
                <a:effectLst/>
                <a:latin typeface="Arial" charset="0"/>
              </a:rPr>
              <a:t> </a:t>
            </a:r>
            <a:br>
              <a:rPr lang="en-US" sz="1800" b="0">
                <a:solidFill>
                  <a:schemeClr val="tx1"/>
                </a:solidFill>
                <a:effectLst/>
                <a:latin typeface="Arial" charset="0"/>
              </a:rPr>
            </a:br>
            <a:r>
              <a:rPr lang="en-US" sz="1000" b="0">
                <a:solidFill>
                  <a:schemeClr val="tx1"/>
                </a:solidFill>
                <a:effectLst/>
                <a:latin typeface="Arial" charset="0"/>
              </a:rPr>
              <a:t/>
            </a:r>
            <a:br>
              <a:rPr lang="en-US" sz="1000" b="0">
                <a:solidFill>
                  <a:schemeClr val="tx1"/>
                </a:solidFill>
                <a:effectLst/>
                <a:latin typeface="Arial" charset="0"/>
              </a:rPr>
            </a:br>
            <a:r>
              <a:rPr lang="en-US" sz="1800" b="0">
                <a:solidFill>
                  <a:schemeClr val="tx1"/>
                </a:solidFill>
                <a:effectLst/>
                <a:latin typeface="Arial" charset="0"/>
              </a:rPr>
              <a:t>Special recognition is given to the many agencies, companies, and individuals whose photos have been used for demonstration purposes in this project. Sponsors of this project do not endorse products or manufacturers. Trade and manufacturer’s names appear in this training program only because they are considered essential to the object of these training slides.</a:t>
            </a:r>
            <a:br>
              <a:rPr lang="en-US" sz="1800" b="0">
                <a:solidFill>
                  <a:schemeClr val="tx1"/>
                </a:solidFill>
                <a:effectLst/>
                <a:latin typeface="Arial" charset="0"/>
              </a:rPr>
            </a:br>
            <a:r>
              <a:rPr lang="en-US" sz="1000" b="0">
                <a:solidFill>
                  <a:schemeClr val="tx1"/>
                </a:solidFill>
                <a:effectLst/>
                <a:latin typeface="Arial" charset="0"/>
              </a:rPr>
              <a:t/>
            </a:r>
            <a:br>
              <a:rPr lang="en-US" sz="1000" b="0">
                <a:solidFill>
                  <a:schemeClr val="tx1"/>
                </a:solidFill>
                <a:effectLst/>
                <a:latin typeface="Arial" charset="0"/>
              </a:rPr>
            </a:br>
            <a:r>
              <a:rPr lang="en-US" sz="1600" b="0">
                <a:solidFill>
                  <a:schemeClr val="tx1"/>
                </a:solidFill>
                <a:effectLst/>
                <a:latin typeface="Arial" charset="0"/>
              </a:rPr>
              <a:t>Copyright © 2007 Owned by the International Association of Snowmobile Administrators.</a:t>
            </a:r>
            <a:r>
              <a:rPr lang="en-US" sz="1800" b="0">
                <a:solidFill>
                  <a:schemeClr val="tx1"/>
                </a:solidFill>
                <a:effectLst/>
                <a:latin typeface="Arial" charset="0"/>
              </a:rPr>
              <a:t> </a:t>
            </a:r>
            <a:br>
              <a:rPr lang="en-US" sz="1800" b="0">
                <a:solidFill>
                  <a:schemeClr val="tx1"/>
                </a:solidFill>
                <a:effectLst/>
                <a:latin typeface="Arial" charset="0"/>
              </a:rPr>
            </a:br>
            <a:r>
              <a:rPr lang="en-US" sz="1600" b="0">
                <a:solidFill>
                  <a:schemeClr val="tx1"/>
                </a:solidFill>
                <a:effectLst/>
                <a:latin typeface="Arial" charset="0"/>
              </a:rPr>
              <a:t>All Rights Reserved.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14338" name="Rectangle 2"/>
          <p:cNvSpPr>
            <a:spLocks noGrp="1" noRot="1" noChangeArrowheads="1"/>
          </p:cNvSpPr>
          <p:nvPr>
            <p:ph type="title"/>
          </p:nvPr>
        </p:nvSpPr>
        <p:spPr>
          <a:xfrm>
            <a:off x="457200" y="274638"/>
            <a:ext cx="8229600" cy="792162"/>
          </a:xfrm>
        </p:spPr>
        <p:txBody>
          <a:bodyPr/>
          <a:lstStyle/>
          <a:p>
            <a:r>
              <a:rPr lang="en-US" sz="3200">
                <a:solidFill>
                  <a:schemeClr val="hlink"/>
                </a:solidFill>
              </a:rPr>
              <a:t>Four Elements to Preventative Maintenance</a:t>
            </a:r>
          </a:p>
        </p:txBody>
      </p:sp>
      <p:sp>
        <p:nvSpPr>
          <p:cNvPr id="14339" name="Rectangle 3"/>
          <p:cNvSpPr>
            <a:spLocks noGrp="1" noChangeArrowheads="1"/>
          </p:cNvSpPr>
          <p:nvPr>
            <p:ph type="body" sz="half" idx="1"/>
          </p:nvPr>
        </p:nvSpPr>
        <p:spPr>
          <a:xfrm>
            <a:off x="304800" y="1219200"/>
            <a:ext cx="4343400" cy="4906963"/>
          </a:xfrm>
        </p:spPr>
        <p:txBody>
          <a:bodyPr/>
          <a:lstStyle/>
          <a:p>
            <a:pPr marL="609600" indent="-609600">
              <a:buSzTx/>
              <a:buFont typeface="Wingdings" pitchFamily="2" charset="2"/>
              <a:buAutoNum type="arabicPeriod" startAt="2"/>
            </a:pPr>
            <a:r>
              <a:rPr lang="en-US" sz="2800" b="1">
                <a:solidFill>
                  <a:schemeClr val="hlink"/>
                </a:solidFill>
              </a:rPr>
              <a:t>LUBRICATION: </a:t>
            </a:r>
            <a:r>
              <a:rPr lang="en-US" sz="2800"/>
              <a:t>ensuring that lubricating fluids are fresh and full is extremely important. Along with lubricating important moving parts, installing fresh lubricants will displace water, dirt, and spent lubricant which has accumulated where it shouldn’t be.</a:t>
            </a:r>
            <a:endParaRPr lang="en-US" sz="2800" b="1">
              <a:solidFill>
                <a:schemeClr val="hlink"/>
              </a:solidFill>
            </a:endParaRPr>
          </a:p>
        </p:txBody>
      </p:sp>
      <p:pic>
        <p:nvPicPr>
          <p:cNvPr id="14341" name="Picture 5" descr="HPIM3741"/>
          <p:cNvPicPr>
            <a:picLocks noGrp="1" noChangeAspect="1" noChangeArrowheads="1"/>
          </p:cNvPicPr>
          <p:nvPr>
            <p:ph sz="half" idx="2"/>
          </p:nvPr>
        </p:nvPicPr>
        <p:blipFill>
          <a:blip r:embed="rId3" cstate="screen"/>
          <a:srcRect/>
          <a:stretch>
            <a:fillRect/>
          </a:stretch>
        </p:blipFill>
        <p:spPr>
          <a:xfrm>
            <a:off x="4724400" y="2095500"/>
            <a:ext cx="4191000" cy="3136900"/>
          </a:xfrm>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16386" name="Rectangle 2"/>
          <p:cNvSpPr>
            <a:spLocks noGrp="1" noRot="1" noChangeArrowheads="1"/>
          </p:cNvSpPr>
          <p:nvPr>
            <p:ph type="title"/>
          </p:nvPr>
        </p:nvSpPr>
        <p:spPr>
          <a:xfrm>
            <a:off x="457200" y="274638"/>
            <a:ext cx="8229600" cy="715962"/>
          </a:xfrm>
        </p:spPr>
        <p:txBody>
          <a:bodyPr/>
          <a:lstStyle/>
          <a:p>
            <a:r>
              <a:rPr lang="en-US" sz="3200">
                <a:solidFill>
                  <a:schemeClr val="hlink"/>
                </a:solidFill>
              </a:rPr>
              <a:t>Four Elements to Preventative Maintenance</a:t>
            </a:r>
          </a:p>
        </p:txBody>
      </p:sp>
      <p:sp>
        <p:nvSpPr>
          <p:cNvPr id="16387" name="Rectangle 3"/>
          <p:cNvSpPr>
            <a:spLocks noGrp="1" noChangeArrowheads="1"/>
          </p:cNvSpPr>
          <p:nvPr>
            <p:ph type="body" sz="half" idx="1"/>
          </p:nvPr>
        </p:nvSpPr>
        <p:spPr>
          <a:xfrm>
            <a:off x="381000" y="1066800"/>
            <a:ext cx="4343400" cy="5059363"/>
          </a:xfrm>
        </p:spPr>
        <p:txBody>
          <a:bodyPr/>
          <a:lstStyle/>
          <a:p>
            <a:pPr marL="609600" indent="-609600">
              <a:buSzTx/>
              <a:buFont typeface="Wingdings" pitchFamily="2" charset="2"/>
              <a:buAutoNum type="arabicPeriod" startAt="3"/>
            </a:pPr>
            <a:r>
              <a:rPr lang="en-US" sz="2800" b="1">
                <a:solidFill>
                  <a:schemeClr val="hlink"/>
                </a:solidFill>
              </a:rPr>
              <a:t>ADJUSTMENT: </a:t>
            </a:r>
            <a:r>
              <a:rPr lang="en-US" sz="2800"/>
              <a:t>tracked vehicles have a number of adjustments that can compensate for wear and changes in alignment. Ensuring that adjustments are made to maintain specific characteristics is the best way to prevent nuisance failures in the field.</a:t>
            </a:r>
            <a:endParaRPr lang="en-US" sz="2800" b="1">
              <a:solidFill>
                <a:schemeClr val="hlink"/>
              </a:solidFill>
            </a:endParaRPr>
          </a:p>
        </p:txBody>
      </p:sp>
      <p:pic>
        <p:nvPicPr>
          <p:cNvPr id="16389" name="Picture 5" descr="HPIM3705"/>
          <p:cNvPicPr>
            <a:picLocks noGrp="1" noChangeAspect="1" noChangeArrowheads="1"/>
          </p:cNvPicPr>
          <p:nvPr>
            <p:ph sz="half" idx="2"/>
          </p:nvPr>
        </p:nvPicPr>
        <p:blipFill>
          <a:blip r:embed="rId3" cstate="screen"/>
          <a:srcRect/>
          <a:stretch>
            <a:fillRect/>
          </a:stretch>
        </p:blipFill>
        <p:spPr>
          <a:xfrm>
            <a:off x="4800600" y="1981200"/>
            <a:ext cx="4114800" cy="3079750"/>
          </a:xfrm>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18434" name="Rectangle 2"/>
          <p:cNvSpPr>
            <a:spLocks noGrp="1" noRot="1" noChangeArrowheads="1"/>
          </p:cNvSpPr>
          <p:nvPr>
            <p:ph type="title"/>
          </p:nvPr>
        </p:nvSpPr>
        <p:spPr>
          <a:xfrm>
            <a:off x="457200" y="274638"/>
            <a:ext cx="8229600" cy="792162"/>
          </a:xfrm>
        </p:spPr>
        <p:txBody>
          <a:bodyPr/>
          <a:lstStyle/>
          <a:p>
            <a:r>
              <a:rPr lang="en-US" sz="3200">
                <a:solidFill>
                  <a:schemeClr val="hlink"/>
                </a:solidFill>
              </a:rPr>
              <a:t>Four Elements to Preventative Maintenance</a:t>
            </a:r>
          </a:p>
        </p:txBody>
      </p:sp>
      <p:sp>
        <p:nvSpPr>
          <p:cNvPr id="18435" name="Rectangle 3"/>
          <p:cNvSpPr>
            <a:spLocks noGrp="1" noChangeArrowheads="1"/>
          </p:cNvSpPr>
          <p:nvPr>
            <p:ph type="body" sz="half" idx="1"/>
          </p:nvPr>
        </p:nvSpPr>
        <p:spPr>
          <a:xfrm>
            <a:off x="152400" y="1219200"/>
            <a:ext cx="4572000" cy="4906963"/>
          </a:xfrm>
        </p:spPr>
        <p:txBody>
          <a:bodyPr/>
          <a:lstStyle/>
          <a:p>
            <a:pPr marL="609600" indent="-609600">
              <a:buSzTx/>
              <a:buFont typeface="Wingdings" pitchFamily="2" charset="2"/>
              <a:buAutoNum type="arabicPeriod" startAt="4"/>
            </a:pPr>
            <a:r>
              <a:rPr lang="en-US" sz="2800" b="1">
                <a:solidFill>
                  <a:schemeClr val="hlink"/>
                </a:solidFill>
              </a:rPr>
              <a:t>REPAIR: </a:t>
            </a:r>
            <a:r>
              <a:rPr lang="en-US" sz="2800"/>
              <a:t>any part or system found to be damaged, worn out, or otherwise not doing its job should be promptly and fully repaired by a qualified individual to prevent having the machine and operator stranded out on the trail because of a preventable breakdown.</a:t>
            </a:r>
            <a:endParaRPr lang="en-US" sz="2800" b="1">
              <a:solidFill>
                <a:schemeClr val="hlink"/>
              </a:solidFill>
            </a:endParaRPr>
          </a:p>
        </p:txBody>
      </p:sp>
      <p:pic>
        <p:nvPicPr>
          <p:cNvPr id="18437" name="Picture 5" descr="HPIM3701"/>
          <p:cNvPicPr>
            <a:picLocks noGrp="1" noChangeAspect="1" noChangeArrowheads="1"/>
          </p:cNvPicPr>
          <p:nvPr>
            <p:ph sz="half" idx="2"/>
          </p:nvPr>
        </p:nvPicPr>
        <p:blipFill>
          <a:blip r:embed="rId3" cstate="screen"/>
          <a:srcRect/>
          <a:stretch>
            <a:fillRect/>
          </a:stretch>
        </p:blipFill>
        <p:spPr>
          <a:xfrm>
            <a:off x="4724400" y="2057400"/>
            <a:ext cx="4191000" cy="3136900"/>
          </a:xfrm>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21506" name="Rectangle 2"/>
          <p:cNvSpPr>
            <a:spLocks noGrp="1" noRot="1" noChangeArrowheads="1"/>
          </p:cNvSpPr>
          <p:nvPr>
            <p:ph type="title"/>
          </p:nvPr>
        </p:nvSpPr>
        <p:spPr>
          <a:xfrm>
            <a:off x="457200" y="274638"/>
            <a:ext cx="8229600" cy="792162"/>
          </a:xfrm>
        </p:spPr>
        <p:txBody>
          <a:bodyPr/>
          <a:lstStyle/>
          <a:p>
            <a:r>
              <a:rPr lang="en-US">
                <a:solidFill>
                  <a:schemeClr val="hlink"/>
                </a:solidFill>
              </a:rPr>
              <a:t>Types of Maintenance</a:t>
            </a:r>
          </a:p>
        </p:txBody>
      </p:sp>
      <p:sp>
        <p:nvSpPr>
          <p:cNvPr id="21507" name="Rectangle 3"/>
          <p:cNvSpPr>
            <a:spLocks noGrp="1" noChangeArrowheads="1"/>
          </p:cNvSpPr>
          <p:nvPr>
            <p:ph type="body" idx="1"/>
          </p:nvPr>
        </p:nvSpPr>
        <p:spPr>
          <a:xfrm>
            <a:off x="457200" y="1143000"/>
            <a:ext cx="8229600" cy="4876800"/>
          </a:xfrm>
        </p:spPr>
        <p:txBody>
          <a:bodyPr/>
          <a:lstStyle/>
          <a:p>
            <a:r>
              <a:rPr lang="en-US"/>
              <a:t>First Time Operation of a new Unit</a:t>
            </a:r>
          </a:p>
          <a:p>
            <a:r>
              <a:rPr lang="en-US"/>
              <a:t>Pre-Season Inspection and Maintenance</a:t>
            </a:r>
          </a:p>
          <a:p>
            <a:r>
              <a:rPr lang="en-US"/>
              <a:t>Pre-Operation Inspection and Maintenance</a:t>
            </a:r>
          </a:p>
          <a:p>
            <a:r>
              <a:rPr lang="en-US"/>
              <a:t>Post-Operation Inspection and Maintenance</a:t>
            </a:r>
          </a:p>
          <a:p>
            <a:r>
              <a:rPr lang="en-US"/>
              <a:t>Routine Shop Inspection and Maintenance</a:t>
            </a:r>
          </a:p>
          <a:p>
            <a:r>
              <a:rPr lang="en-US"/>
              <a:t>Off-Season Storage Procedures </a:t>
            </a:r>
          </a:p>
          <a:p>
            <a:pPr algn="ctr">
              <a:buFont typeface="Wingdings" pitchFamily="2" charset="2"/>
              <a:buNone/>
            </a:pPr>
            <a:r>
              <a:rPr lang="en-US" b="1">
                <a:solidFill>
                  <a:schemeClr val="hlink"/>
                </a:solidFill>
              </a:rPr>
              <a:t>Always refer to the Owner’s Manual,               as well as follow these general guidelines: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20482" name="Rectangle 2"/>
          <p:cNvSpPr>
            <a:spLocks noGrp="1" noRot="1" noChangeArrowheads="1"/>
          </p:cNvSpPr>
          <p:nvPr>
            <p:ph type="title"/>
          </p:nvPr>
        </p:nvSpPr>
        <p:spPr>
          <a:xfrm>
            <a:off x="457200" y="274638"/>
            <a:ext cx="8229600" cy="715962"/>
          </a:xfrm>
        </p:spPr>
        <p:txBody>
          <a:bodyPr/>
          <a:lstStyle/>
          <a:p>
            <a:r>
              <a:rPr lang="en-US" sz="4000">
                <a:solidFill>
                  <a:schemeClr val="hlink"/>
                </a:solidFill>
              </a:rPr>
              <a:t>First Time Operation of a New Unit</a:t>
            </a:r>
          </a:p>
        </p:txBody>
      </p:sp>
      <p:sp>
        <p:nvSpPr>
          <p:cNvPr id="20483" name="Rectangle 3"/>
          <p:cNvSpPr>
            <a:spLocks noGrp="1" noChangeArrowheads="1"/>
          </p:cNvSpPr>
          <p:nvPr>
            <p:ph type="body" idx="1"/>
          </p:nvPr>
        </p:nvSpPr>
        <p:spPr>
          <a:xfrm>
            <a:off x="457200" y="1143000"/>
            <a:ext cx="8229600" cy="4983163"/>
          </a:xfrm>
        </p:spPr>
        <p:txBody>
          <a:bodyPr/>
          <a:lstStyle/>
          <a:p>
            <a:pPr marL="609600" indent="-609600">
              <a:buSzTx/>
              <a:buFont typeface="Wingdings" pitchFamily="2" charset="2"/>
              <a:buAutoNum type="arabicPeriod"/>
            </a:pPr>
            <a:r>
              <a:rPr lang="en-US" sz="3600" b="1">
                <a:solidFill>
                  <a:schemeClr val="hlink"/>
                </a:solidFill>
              </a:rPr>
              <a:t>Prior to operation, read the Owner’s Manual.</a:t>
            </a:r>
            <a:r>
              <a:rPr lang="en-US" sz="3600"/>
              <a:t> </a:t>
            </a:r>
            <a:r>
              <a:rPr lang="en-US"/>
              <a:t>Also:</a:t>
            </a:r>
          </a:p>
          <a:p>
            <a:pPr marL="609600" indent="-609600">
              <a:buSzTx/>
              <a:buFont typeface="Wingdings" pitchFamily="2" charset="2"/>
              <a:buAutoNum type="arabicPeriod"/>
            </a:pPr>
            <a:r>
              <a:rPr lang="en-US"/>
              <a:t>Perform visual inspection of entire vehicle – inside and outside.</a:t>
            </a:r>
          </a:p>
          <a:p>
            <a:pPr marL="609600" indent="-609600">
              <a:buSzTx/>
              <a:buFont typeface="Wingdings" pitchFamily="2" charset="2"/>
              <a:buAutoNum type="arabicPeriod"/>
            </a:pPr>
            <a:r>
              <a:rPr lang="en-US"/>
              <a:t>Check fuel and oil levels and fill as needed.</a:t>
            </a:r>
          </a:p>
          <a:p>
            <a:pPr marL="609600" indent="-609600">
              <a:buSzTx/>
              <a:buFont typeface="Wingdings" pitchFamily="2" charset="2"/>
              <a:buAutoNum type="arabicPeriod"/>
            </a:pPr>
            <a:r>
              <a:rPr lang="en-US"/>
              <a:t>Familiarize yourself with all controls and functions, including all Owner’s Manual recommendations.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23554" name="Rectangle 2"/>
          <p:cNvSpPr>
            <a:spLocks noGrp="1" noRot="1" noChangeArrowheads="1"/>
          </p:cNvSpPr>
          <p:nvPr>
            <p:ph type="title"/>
          </p:nvPr>
        </p:nvSpPr>
        <p:spPr>
          <a:xfrm>
            <a:off x="457200" y="274638"/>
            <a:ext cx="8229600" cy="792162"/>
          </a:xfrm>
        </p:spPr>
        <p:txBody>
          <a:bodyPr/>
          <a:lstStyle/>
          <a:p>
            <a:r>
              <a:rPr lang="en-US" sz="4000">
                <a:solidFill>
                  <a:schemeClr val="hlink"/>
                </a:solidFill>
              </a:rPr>
              <a:t>First Time Operation of a New Unit</a:t>
            </a:r>
          </a:p>
        </p:txBody>
      </p:sp>
      <p:sp>
        <p:nvSpPr>
          <p:cNvPr id="23555" name="Rectangle 3"/>
          <p:cNvSpPr>
            <a:spLocks noGrp="1" noChangeArrowheads="1"/>
          </p:cNvSpPr>
          <p:nvPr>
            <p:ph type="body" idx="1"/>
          </p:nvPr>
        </p:nvSpPr>
        <p:spPr>
          <a:xfrm>
            <a:off x="457200" y="1219200"/>
            <a:ext cx="8229600" cy="4906963"/>
          </a:xfrm>
        </p:spPr>
        <p:txBody>
          <a:bodyPr/>
          <a:lstStyle/>
          <a:p>
            <a:pPr marL="609600" indent="-609600">
              <a:buSzTx/>
              <a:buFont typeface="Wingdings" pitchFamily="2" charset="2"/>
              <a:buAutoNum type="arabicPeriod" startAt="5"/>
            </a:pPr>
            <a:r>
              <a:rPr lang="en-US"/>
              <a:t>With engine running, verify that all gauges are operating and within specified limits.</a:t>
            </a:r>
          </a:p>
          <a:p>
            <a:pPr marL="609600" indent="-609600">
              <a:buSzTx/>
              <a:buFont typeface="Wingdings" pitchFamily="2" charset="2"/>
              <a:buAutoNum type="arabicPeriod" startAt="5"/>
            </a:pPr>
            <a:r>
              <a:rPr lang="en-US" b="1"/>
              <a:t>ALWAYS PROCEED VERY SLOWLY</a:t>
            </a:r>
            <a:r>
              <a:rPr lang="en-US"/>
              <a:t>, getting the feel of the vehicle and its characteristics when operating any vehicle for the first time.</a:t>
            </a:r>
          </a:p>
          <a:p>
            <a:pPr marL="609600" indent="-609600">
              <a:buSzTx/>
              <a:buFont typeface="Wingdings" pitchFamily="2" charset="2"/>
              <a:buAutoNum type="arabicPeriod" startAt="5"/>
            </a:pPr>
            <a:r>
              <a:rPr lang="en-US"/>
              <a:t>After 10 hours </a:t>
            </a:r>
            <a:r>
              <a:rPr lang="en-US" sz="2800"/>
              <a:t>(or as specified by manual)</a:t>
            </a:r>
            <a:r>
              <a:rPr lang="en-US"/>
              <a:t> check for loose bolts, nuts, fittings, etc., as well as for proper track tension.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430</TotalTime>
  <Words>1815</Words>
  <Application>Microsoft Office PowerPoint</Application>
  <PresentationFormat>On-screen Show (4:3)</PresentationFormat>
  <Paragraphs>240</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Stream</vt:lpstr>
      <vt:lpstr>Groomer Operator Training Resource Guide</vt:lpstr>
      <vt:lpstr>Preventative Maintenance</vt:lpstr>
      <vt:lpstr>Four Elements to Preventative Maintenance</vt:lpstr>
      <vt:lpstr>Four Elements to Preventative Maintenance</vt:lpstr>
      <vt:lpstr>Four Elements to Preventative Maintenance</vt:lpstr>
      <vt:lpstr>Four Elements to Preventative Maintenance</vt:lpstr>
      <vt:lpstr>Types of Maintenance</vt:lpstr>
      <vt:lpstr>First Time Operation of a New Unit</vt:lpstr>
      <vt:lpstr>First Time Operation of a New Unit</vt:lpstr>
      <vt:lpstr>Pre-Season Inspection and Maintenance </vt:lpstr>
      <vt:lpstr>Pre-Season Inspection and Maintenance </vt:lpstr>
      <vt:lpstr>Pre-Grooming Operation Inspection and Maintenance</vt:lpstr>
      <vt:lpstr>Pre-Grooming Operation Inspection and Maintenance – Sample Checklist</vt:lpstr>
      <vt:lpstr>Post-Grooming Operation Inspection and Maintenance</vt:lpstr>
      <vt:lpstr>Post-Grooming Operation Inspection and Maintenance – Sample Checklist</vt:lpstr>
      <vt:lpstr>Routine Shop Inspection and Maintenance</vt:lpstr>
      <vt:lpstr>Routine Shop Inspection and Maintenance</vt:lpstr>
      <vt:lpstr>Off-Season Storage Procedures</vt:lpstr>
      <vt:lpstr>Off-Season Storage Procedures</vt:lpstr>
      <vt:lpstr>Off-Season Storage Procedures</vt:lpstr>
      <vt:lpstr>General Tractor Maintenance Tips</vt:lpstr>
      <vt:lpstr>General Tractor Maintenance Tips</vt:lpstr>
      <vt:lpstr>General Tractor Maintenance Tips</vt:lpstr>
      <vt:lpstr>General Tractor Maintenance Tips</vt:lpstr>
      <vt:lpstr>Chapter 5 Quiz</vt:lpstr>
      <vt:lpstr>Chapter 5 Quiz</vt:lpstr>
      <vt:lpstr>Chapter 5 Quiz</vt:lpstr>
      <vt:lpstr>Chapter 5 Quiz</vt:lpstr>
      <vt:lpstr>Chapter 5 Quiz</vt:lpstr>
      <vt:lpstr>Chapter 5 Quiz</vt:lpstr>
      <vt:lpstr>Chapter 5 Quiz</vt:lpstr>
      <vt:lpstr>Chapter 5 Quiz</vt:lpstr>
      <vt:lpstr>Chapter 5 – Training Program Photo Credits   Kim Raap – Trails Work Consulting Wyoming State Trails Program     Project Manager Kim Raap – Trails Work Consulting 4015 S. Brady Court – Sioux Falls, SD 57103 605) 371-9799    Trailswork@aol.com     Contact IASA at  www.snowiasa.org </vt:lpstr>
      <vt:lpstr>ACKNOWLEDGEMENT &amp; DISCLAIMER  This series of Power Point training slides has been produced to accompany Chapters 1 – 6 of Guidelines for Snowmobile Trail Groomer Operator Training – A Resource Guide for Trail Grooming Managers and Equipment Operators which was produced by the International Association of Snowmobile Administrators (IASA) in 2005. This project has been produced by IASA, with financial assistance from the Recreational Trails Program administered by the U.S. Federal Highway Administration (FHWA), to aid local operator training.   This training program is disseminated under the sponsorship of the Department of Transportation in the interest of information exchange. The United States Government assumes no liability for the contents or use thereof. The contents of this program do not constitute a standard, specification, or regulation.   Special recognition is given to the many agencies, companies, and individuals whose photos have been used for demonstration purposes in this project. Sponsors of this project do not endorse products or manufacturers. Trade and manufacturer’s names appear in this training program only because they are considered essential to the object of these training slides.  Copyright © 2007 Owned by the International Association of Snowmobile Administrators.  All Rights Reserved.</vt:lpstr>
    </vt:vector>
  </TitlesOfParts>
  <Company> Trailswork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Groomer Operator Training Resource Guide</dc:title>
  <dc:creator>Kim Raap</dc:creator>
  <cp:lastModifiedBy>Kim</cp:lastModifiedBy>
  <cp:revision>38</cp:revision>
  <dcterms:created xsi:type="dcterms:W3CDTF">2007-01-11T17:09:05Z</dcterms:created>
  <dcterms:modified xsi:type="dcterms:W3CDTF">2012-08-07T19:46:07Z</dcterms:modified>
</cp:coreProperties>
</file>