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3"/>
  </p:notesMasterIdLst>
  <p:sldIdLst>
    <p:sldId id="275" r:id="rId2"/>
    <p:sldId id="256" r:id="rId3"/>
    <p:sldId id="258" r:id="rId4"/>
    <p:sldId id="259" r:id="rId5"/>
    <p:sldId id="260" r:id="rId6"/>
    <p:sldId id="261" r:id="rId7"/>
    <p:sldId id="263" r:id="rId8"/>
    <p:sldId id="264" r:id="rId9"/>
    <p:sldId id="266" r:id="rId10"/>
    <p:sldId id="265" r:id="rId11"/>
    <p:sldId id="269" r:id="rId12"/>
    <p:sldId id="268" r:id="rId13"/>
    <p:sldId id="267" r:id="rId14"/>
    <p:sldId id="272" r:id="rId15"/>
    <p:sldId id="276" r:id="rId16"/>
    <p:sldId id="273" r:id="rId17"/>
    <p:sldId id="277" r:id="rId18"/>
    <p:sldId id="271" r:id="rId19"/>
    <p:sldId id="278" r:id="rId20"/>
    <p:sldId id="280" r:id="rId21"/>
    <p:sldId id="281"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14" y="-4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58CA2176-AD03-44CB-B17C-B63E3BFDC2E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EE74E3-6119-4346-AD0F-BA4C53591906}" type="slidenum">
              <a:rPr lang="en-US"/>
              <a:pPr/>
              <a:t>1</a:t>
            </a:fld>
            <a:endParaRPr lang="en-U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r>
              <a:rPr lang="en-US"/>
              <a:t>See pages 1-22 of manual</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BB01C3-2F4C-492C-9C66-1170324F8C8D}" type="slidenum">
              <a:rPr lang="en-US"/>
              <a:pPr/>
              <a:t>10</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r>
              <a:rPr lang="en-US"/>
              <a:t>See page 99 in the Appendix</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35ACCC-97DA-4B34-91F3-1F4634D6184A}" type="slidenum">
              <a:rPr lang="en-US"/>
              <a:pPr/>
              <a:t>11</a:t>
            </a:fld>
            <a:endParaRPr 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r>
              <a:rPr lang="en-US"/>
              <a:t>See page 100 in appendix</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4A6B76-1296-46AC-B8A3-0FBCF9B6ADBD}" type="slidenum">
              <a:rPr lang="en-US"/>
              <a:pPr/>
              <a:t>12</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r>
              <a:rPr lang="en-US"/>
              <a:t>See page 87 of manual and page 102 in Appendix</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55CCB3-F478-47CF-B877-B27171C98C55}" type="slidenum">
              <a:rPr lang="en-US"/>
              <a:pPr/>
              <a:t>13</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r>
              <a:rPr lang="en-US"/>
              <a:t>See page 102 in Appendix</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9722D6-133B-4E7B-8BFF-DF1D7F686AC5}" type="slidenum">
              <a:rPr lang="en-US"/>
              <a:pPr/>
              <a:t>14</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US"/>
              <a:t>1. False, 2. False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8557AA-3E04-404D-8149-E862CB1E42B0}" type="slidenum">
              <a:rPr lang="en-US"/>
              <a:pPr/>
              <a:t>15</a:t>
            </a:fld>
            <a:endParaRPr 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r>
              <a:rPr lang="en-US"/>
              <a:t>1. False, 2. False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147D27-8210-49AF-A5C5-E74E2410882D}" type="slidenum">
              <a:rPr lang="en-US"/>
              <a:pPr/>
              <a:t>16</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r>
              <a:rPr lang="en-US"/>
              <a:t>3. True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32DB36-282D-4952-BEEA-B67CC897B0E0}" type="slidenum">
              <a:rPr lang="en-US"/>
              <a:pPr/>
              <a:t>17</a:t>
            </a:fld>
            <a:endParaRPr 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r>
              <a:rPr lang="en-US"/>
              <a:t>3. True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769A23-8294-4124-B2F5-54DB24E316C6}" type="slidenum">
              <a:rPr lang="en-US"/>
              <a:pPr/>
              <a:t>18</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r>
              <a:rPr lang="en-US"/>
              <a:t>b) help document trails groomed, unusual events, and equipment use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90CFF9-0F1C-4F4B-9CDD-FAD68B2D0469}" type="slidenum">
              <a:rPr lang="en-US"/>
              <a:pPr/>
              <a:t>19</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r>
              <a:rPr lang="en-US"/>
              <a:t>b) help document trails groomed, unusual events, and equipment use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C16E42-FCA8-46C5-8EE1-F7AF979381A5}" type="slidenum">
              <a:rPr lang="en-US"/>
              <a:pPr/>
              <a:t>2</a:t>
            </a:fld>
            <a:endParaRPr 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US"/>
              <a:t>See page 86 of manual</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CA2176-AD03-44CB-B17C-B63E3BFDC2E8}"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CA2176-AD03-44CB-B17C-B63E3BFDC2E8}"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134794-1704-4A4A-99D5-5368252C466A}" type="slidenum">
              <a:rPr lang="en-US"/>
              <a:pPr/>
              <a:t>3</a:t>
            </a:fld>
            <a:endParaRPr lang="en-US"/>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r>
              <a:rPr lang="en-US"/>
              <a:t>See page 86 of manual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99579E-5828-481B-90F1-E75F57B8C544}" type="slidenum">
              <a:rPr lang="en-US"/>
              <a:pPr/>
              <a:t>4</a:t>
            </a:fld>
            <a:endParaRPr 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r>
              <a:rPr lang="en-US"/>
              <a:t>See page 86 of manual</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1EC8C2-F059-46A0-A73A-1D4768F08F53}" type="slidenum">
              <a:rPr lang="en-US"/>
              <a:pPr/>
              <a:t>5</a:t>
            </a:fld>
            <a:endParaRPr lang="en-US"/>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r>
              <a:rPr lang="en-US"/>
              <a:t>See page 86 of manual and page 98 in Appendix</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BAD493-F54A-48ED-AEDF-C5E89C573B57}" type="slidenum">
              <a:rPr lang="en-US"/>
              <a:pPr/>
              <a:t>6</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en-US"/>
              <a:t>See page 98 in Appendix</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117939-538D-40EF-8B30-86D166999B3E}" type="slidenum">
              <a:rPr lang="en-US"/>
              <a:pPr/>
              <a:t>7</a:t>
            </a:fld>
            <a:endParaRPr lang="en-US"/>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r>
              <a:rPr lang="en-US"/>
              <a:t>See page 86 of manual and page 101in Appendix</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78E011-99C3-4FE1-AE96-040D3CA6CC49}" type="slidenum">
              <a:rPr lang="en-US"/>
              <a:pPr/>
              <a:t>8</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r>
              <a:rPr lang="en-US"/>
              <a:t>See page 101 in Appendix</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935E84-5CDD-4E34-824E-2AAA0416A415}" type="slidenum">
              <a:rPr lang="en-US"/>
              <a:pPr/>
              <a:t>9</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r>
              <a:rPr lang="en-US"/>
              <a:t>See page 86 of manual and pages 99-100 in Appendix</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194" name="Group 2"/>
          <p:cNvGrpSpPr>
            <a:grpSpLocks/>
          </p:cNvGrpSpPr>
          <p:nvPr/>
        </p:nvGrpSpPr>
        <p:grpSpPr bwMode="auto">
          <a:xfrm>
            <a:off x="0" y="0"/>
            <a:ext cx="9140825" cy="6850063"/>
            <a:chOff x="0" y="0"/>
            <a:chExt cx="5758" cy="4315"/>
          </a:xfrm>
        </p:grpSpPr>
        <p:grpSp>
          <p:nvGrpSpPr>
            <p:cNvPr id="8195" name="Group 3"/>
            <p:cNvGrpSpPr>
              <a:grpSpLocks/>
            </p:cNvGrpSpPr>
            <p:nvPr userDrawn="1"/>
          </p:nvGrpSpPr>
          <p:grpSpPr bwMode="auto">
            <a:xfrm>
              <a:off x="1728" y="2230"/>
              <a:ext cx="4027" cy="2085"/>
              <a:chOff x="1728" y="2230"/>
              <a:chExt cx="4027" cy="2085"/>
            </a:xfrm>
          </p:grpSpPr>
          <p:sp>
            <p:nvSpPr>
              <p:cNvPr id="8196"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8197"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8198"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8199"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8200"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8201"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8202"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8203"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820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8205" name="Rectangle 13"/>
          <p:cNvSpPr>
            <a:spLocks noGrp="1" noChangeArrowheads="1"/>
          </p:cNvSpPr>
          <p:nvPr>
            <p:ph type="dt" sz="quarter" idx="2"/>
          </p:nvPr>
        </p:nvSpPr>
        <p:spPr>
          <a:xfrm>
            <a:off x="457200" y="6248400"/>
            <a:ext cx="2133600" cy="476250"/>
          </a:xfrm>
        </p:spPr>
        <p:txBody>
          <a:bodyPr/>
          <a:lstStyle>
            <a:lvl1pPr>
              <a:defRPr/>
            </a:lvl1pPr>
          </a:lstStyle>
          <a:p>
            <a:endParaRPr lang="en-US"/>
          </a:p>
        </p:txBody>
      </p:sp>
      <p:sp>
        <p:nvSpPr>
          <p:cNvPr id="8206" name="Rectangle 14"/>
          <p:cNvSpPr>
            <a:spLocks noGrp="1" noChangeArrowheads="1"/>
          </p:cNvSpPr>
          <p:nvPr>
            <p:ph type="ftr" sz="quarter" idx="3"/>
          </p:nvPr>
        </p:nvSpPr>
        <p:spPr>
          <a:xfrm>
            <a:off x="3124200" y="6251575"/>
            <a:ext cx="2895600" cy="476250"/>
          </a:xfrm>
        </p:spPr>
        <p:txBody>
          <a:bodyPr/>
          <a:lstStyle>
            <a:lvl1pPr>
              <a:defRPr/>
            </a:lvl1pPr>
          </a:lstStyle>
          <a:p>
            <a:r>
              <a:rPr lang="en-US"/>
              <a:t>International Association of Snowmobile Administrators</a:t>
            </a:r>
          </a:p>
        </p:txBody>
      </p:sp>
      <p:sp>
        <p:nvSpPr>
          <p:cNvPr id="8207" name="Rectangle 15"/>
          <p:cNvSpPr>
            <a:spLocks noGrp="1" noChangeArrowheads="1"/>
          </p:cNvSpPr>
          <p:nvPr>
            <p:ph type="sldNum" sz="quarter" idx="4"/>
          </p:nvPr>
        </p:nvSpPr>
        <p:spPr>
          <a:xfrm>
            <a:off x="6553200" y="6254750"/>
            <a:ext cx="2133600" cy="476250"/>
          </a:xfrm>
        </p:spPr>
        <p:txBody>
          <a:bodyPr/>
          <a:lstStyle>
            <a:lvl1pPr>
              <a:defRPr/>
            </a:lvl1pPr>
          </a:lstStyle>
          <a:p>
            <a:fld id="{A417A4BA-0F1B-443C-988D-10862F8418D9}"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AC05933F-780E-4AD0-A4CF-1E0F8F29B775}"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r>
              <a:rPr lang="en-US"/>
              <a:t>International Association of Snowmobile Administrators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2D8D10FB-1454-4F1F-9E12-5AD1FF9C0884}"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r>
              <a:rPr lang="en-US"/>
              <a:t>International Association of Snowmobile Administrators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51575"/>
            <a:ext cx="2133600" cy="476250"/>
          </a:xfrm>
        </p:spPr>
        <p:txBody>
          <a:bodyPr/>
          <a:lstStyle>
            <a:lvl1pPr>
              <a:defRPr/>
            </a:lvl1pPr>
          </a:lstStyle>
          <a:p>
            <a:endParaRPr lang="en-US"/>
          </a:p>
        </p:txBody>
      </p:sp>
      <p:sp>
        <p:nvSpPr>
          <p:cNvPr id="6" name="Slide Number Placeholder 5"/>
          <p:cNvSpPr>
            <a:spLocks noGrp="1"/>
          </p:cNvSpPr>
          <p:nvPr>
            <p:ph type="sldNum" sz="quarter" idx="11"/>
          </p:nvPr>
        </p:nvSpPr>
        <p:spPr>
          <a:xfrm>
            <a:off x="6553200" y="6248400"/>
            <a:ext cx="2133600" cy="476250"/>
          </a:xfrm>
        </p:spPr>
        <p:txBody>
          <a:bodyPr/>
          <a:lstStyle>
            <a:lvl1pPr>
              <a:defRPr/>
            </a:lvl1pPr>
          </a:lstStyle>
          <a:p>
            <a:fld id="{9E0FCE89-3769-4326-9143-C298C3C71223}" type="slidenum">
              <a:rPr lang="en-US"/>
              <a:pPr/>
              <a:t>‹#›</a:t>
            </a:fld>
            <a:endParaRPr lang="en-US"/>
          </a:p>
        </p:txBody>
      </p:sp>
      <p:sp>
        <p:nvSpPr>
          <p:cNvPr id="7" name="Footer Placeholder 6"/>
          <p:cNvSpPr>
            <a:spLocks noGrp="1"/>
          </p:cNvSpPr>
          <p:nvPr>
            <p:ph type="ftr" sz="quarter" idx="12"/>
          </p:nvPr>
        </p:nvSpPr>
        <p:spPr>
          <a:xfrm>
            <a:off x="2286000" y="6248400"/>
            <a:ext cx="4495800" cy="476250"/>
          </a:xfrm>
        </p:spPr>
        <p:txBody>
          <a:bodyPr/>
          <a:lstStyle>
            <a:lvl1pPr>
              <a:defRPr/>
            </a:lvl1pPr>
          </a:lstStyle>
          <a:p>
            <a:r>
              <a:rPr lang="en-US"/>
              <a:t>International Association of Snowmobile Administrators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51575"/>
            <a:ext cx="2133600" cy="476250"/>
          </a:xfrm>
        </p:spPr>
        <p:txBody>
          <a:bodyPr/>
          <a:lstStyle>
            <a:lvl1pPr>
              <a:defRPr/>
            </a:lvl1pPr>
          </a:lstStyle>
          <a:p>
            <a:endParaRPr lang="en-US"/>
          </a:p>
        </p:txBody>
      </p:sp>
      <p:sp>
        <p:nvSpPr>
          <p:cNvPr id="6" name="Slide Number Placeholder 5"/>
          <p:cNvSpPr>
            <a:spLocks noGrp="1"/>
          </p:cNvSpPr>
          <p:nvPr>
            <p:ph type="sldNum" sz="quarter" idx="11"/>
          </p:nvPr>
        </p:nvSpPr>
        <p:spPr>
          <a:xfrm>
            <a:off x="6553200" y="6248400"/>
            <a:ext cx="2133600" cy="476250"/>
          </a:xfrm>
        </p:spPr>
        <p:txBody>
          <a:bodyPr/>
          <a:lstStyle>
            <a:lvl1pPr>
              <a:defRPr/>
            </a:lvl1pPr>
          </a:lstStyle>
          <a:p>
            <a:fld id="{E168A148-AC8B-4064-8B74-A538FC93FACF}" type="slidenum">
              <a:rPr lang="en-US"/>
              <a:pPr/>
              <a:t>‹#›</a:t>
            </a:fld>
            <a:endParaRPr lang="en-US"/>
          </a:p>
        </p:txBody>
      </p:sp>
      <p:sp>
        <p:nvSpPr>
          <p:cNvPr id="7" name="Footer Placeholder 6"/>
          <p:cNvSpPr>
            <a:spLocks noGrp="1"/>
          </p:cNvSpPr>
          <p:nvPr>
            <p:ph type="ftr" sz="quarter" idx="12"/>
          </p:nvPr>
        </p:nvSpPr>
        <p:spPr>
          <a:xfrm>
            <a:off x="2286000" y="6248400"/>
            <a:ext cx="4495800" cy="476250"/>
          </a:xfrm>
        </p:spPr>
        <p:txBody>
          <a:bodyPr/>
          <a:lstStyle>
            <a:lvl1pPr>
              <a:defRPr/>
            </a:lvl1pPr>
          </a:lstStyle>
          <a:p>
            <a:r>
              <a:rPr lang="en-US"/>
              <a:t>International Association of Snowmobile Administrators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51575"/>
            <a:ext cx="2133600" cy="476250"/>
          </a:xfrm>
        </p:spPr>
        <p:txBody>
          <a:bodyPr/>
          <a:lstStyle>
            <a:lvl1pPr>
              <a:defRPr/>
            </a:lvl1pPr>
          </a:lstStyle>
          <a:p>
            <a:endParaRPr lang="en-US"/>
          </a:p>
        </p:txBody>
      </p:sp>
      <p:sp>
        <p:nvSpPr>
          <p:cNvPr id="4" name="Slide Number Placeholder 3"/>
          <p:cNvSpPr>
            <a:spLocks noGrp="1"/>
          </p:cNvSpPr>
          <p:nvPr>
            <p:ph type="sldNum" sz="quarter" idx="11"/>
          </p:nvPr>
        </p:nvSpPr>
        <p:spPr>
          <a:xfrm>
            <a:off x="6553200" y="6248400"/>
            <a:ext cx="2133600" cy="476250"/>
          </a:xfrm>
        </p:spPr>
        <p:txBody>
          <a:bodyPr/>
          <a:lstStyle>
            <a:lvl1pPr>
              <a:defRPr/>
            </a:lvl1pPr>
          </a:lstStyle>
          <a:p>
            <a:fld id="{094578FD-5FFD-4FB0-9482-134AF14D9C06}" type="slidenum">
              <a:rPr lang="en-US"/>
              <a:pPr/>
              <a:t>‹#›</a:t>
            </a:fld>
            <a:endParaRPr lang="en-US"/>
          </a:p>
        </p:txBody>
      </p:sp>
      <p:sp>
        <p:nvSpPr>
          <p:cNvPr id="5" name="Footer Placeholder 4"/>
          <p:cNvSpPr>
            <a:spLocks noGrp="1"/>
          </p:cNvSpPr>
          <p:nvPr>
            <p:ph type="ftr" sz="quarter" idx="12"/>
          </p:nvPr>
        </p:nvSpPr>
        <p:spPr>
          <a:xfrm>
            <a:off x="2286000" y="6248400"/>
            <a:ext cx="4495800" cy="476250"/>
          </a:xfrm>
        </p:spPr>
        <p:txBody>
          <a:bodyPr/>
          <a:lstStyle>
            <a:lvl1pPr>
              <a:defRPr/>
            </a:lvl1pPr>
          </a:lstStyle>
          <a:p>
            <a:r>
              <a:rPr lang="en-US"/>
              <a:t>International Association of Snowmobile Administrators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4E66C149-7239-4F9A-B030-5F2FBC546E13}"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r>
              <a:rPr lang="en-US"/>
              <a:t>International Association of Snowmobile Administrators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6F0FE9DB-A87B-4637-90D0-DE6198CA7BFC}"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r>
              <a:rPr lang="en-US"/>
              <a:t>International Association of Snowmobile Administrators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9719B2B7-844B-46A9-A6C7-65CA911CF11B}" type="slidenum">
              <a:rPr lang="en-US"/>
              <a:pPr/>
              <a:t>‹#›</a:t>
            </a:fld>
            <a:endParaRPr lang="en-US"/>
          </a:p>
        </p:txBody>
      </p:sp>
      <p:sp>
        <p:nvSpPr>
          <p:cNvPr id="7" name="Footer Placeholder 6"/>
          <p:cNvSpPr>
            <a:spLocks noGrp="1"/>
          </p:cNvSpPr>
          <p:nvPr>
            <p:ph type="ftr" sz="quarter" idx="12"/>
          </p:nvPr>
        </p:nvSpPr>
        <p:spPr/>
        <p:txBody>
          <a:bodyPr/>
          <a:lstStyle>
            <a:lvl1pPr>
              <a:defRPr/>
            </a:lvl1pPr>
          </a:lstStyle>
          <a:p>
            <a:r>
              <a:rPr lang="en-US"/>
              <a:t>International Association of Snowmobile Administrators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5D4351EB-24CC-425A-8E5E-B5A6EF24CFD4}" type="slidenum">
              <a:rPr lang="en-US"/>
              <a:pPr/>
              <a:t>‹#›</a:t>
            </a:fld>
            <a:endParaRPr lang="en-US"/>
          </a:p>
        </p:txBody>
      </p:sp>
      <p:sp>
        <p:nvSpPr>
          <p:cNvPr id="9" name="Footer Placeholder 8"/>
          <p:cNvSpPr>
            <a:spLocks noGrp="1"/>
          </p:cNvSpPr>
          <p:nvPr>
            <p:ph type="ftr" sz="quarter" idx="12"/>
          </p:nvPr>
        </p:nvSpPr>
        <p:spPr/>
        <p:txBody>
          <a:bodyPr/>
          <a:lstStyle>
            <a:lvl1pPr>
              <a:defRPr/>
            </a:lvl1pPr>
          </a:lstStyle>
          <a:p>
            <a:r>
              <a:rPr lang="en-US"/>
              <a:t>International Association of Snowmobile Administrators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F0709E42-F239-4E05-AFC9-BDEFFE26067E}" type="slidenum">
              <a:rPr lang="en-US"/>
              <a:pPr/>
              <a:t>‹#›</a:t>
            </a:fld>
            <a:endParaRPr lang="en-US"/>
          </a:p>
        </p:txBody>
      </p:sp>
      <p:sp>
        <p:nvSpPr>
          <p:cNvPr id="5" name="Footer Placeholder 4"/>
          <p:cNvSpPr>
            <a:spLocks noGrp="1"/>
          </p:cNvSpPr>
          <p:nvPr>
            <p:ph type="ftr" sz="quarter" idx="12"/>
          </p:nvPr>
        </p:nvSpPr>
        <p:spPr/>
        <p:txBody>
          <a:bodyPr/>
          <a:lstStyle>
            <a:lvl1pPr>
              <a:defRPr/>
            </a:lvl1pPr>
          </a:lstStyle>
          <a:p>
            <a:r>
              <a:rPr lang="en-US"/>
              <a:t>International Association of Snowmobile Administrators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135843FC-FD00-4AF4-9244-E0E9794BAD2F}" type="slidenum">
              <a:rPr lang="en-US"/>
              <a:pPr/>
              <a:t>‹#›</a:t>
            </a:fld>
            <a:endParaRPr lang="en-US"/>
          </a:p>
        </p:txBody>
      </p:sp>
      <p:sp>
        <p:nvSpPr>
          <p:cNvPr id="4" name="Footer Placeholder 3"/>
          <p:cNvSpPr>
            <a:spLocks noGrp="1"/>
          </p:cNvSpPr>
          <p:nvPr>
            <p:ph type="ftr" sz="quarter" idx="12"/>
          </p:nvPr>
        </p:nvSpPr>
        <p:spPr/>
        <p:txBody>
          <a:bodyPr/>
          <a:lstStyle>
            <a:lvl1pPr>
              <a:defRPr/>
            </a:lvl1pPr>
          </a:lstStyle>
          <a:p>
            <a:r>
              <a:rPr lang="en-US"/>
              <a:t>International Association of Snowmobile Administrators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7E4F58D5-FD14-4A80-954F-815DCC050D47}" type="slidenum">
              <a:rPr lang="en-US"/>
              <a:pPr/>
              <a:t>‹#›</a:t>
            </a:fld>
            <a:endParaRPr lang="en-US"/>
          </a:p>
        </p:txBody>
      </p:sp>
      <p:sp>
        <p:nvSpPr>
          <p:cNvPr id="7" name="Footer Placeholder 6"/>
          <p:cNvSpPr>
            <a:spLocks noGrp="1"/>
          </p:cNvSpPr>
          <p:nvPr>
            <p:ph type="ftr" sz="quarter" idx="12"/>
          </p:nvPr>
        </p:nvSpPr>
        <p:spPr/>
        <p:txBody>
          <a:bodyPr/>
          <a:lstStyle>
            <a:lvl1pPr>
              <a:defRPr/>
            </a:lvl1pPr>
          </a:lstStyle>
          <a:p>
            <a:r>
              <a:rPr lang="en-US"/>
              <a:t>International Association of Snowmobile Administrators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B0B85856-CFCB-4188-8D93-01E23593BFA2}" type="slidenum">
              <a:rPr lang="en-US"/>
              <a:pPr/>
              <a:t>‹#›</a:t>
            </a:fld>
            <a:endParaRPr lang="en-US"/>
          </a:p>
        </p:txBody>
      </p:sp>
      <p:sp>
        <p:nvSpPr>
          <p:cNvPr id="7" name="Footer Placeholder 6"/>
          <p:cNvSpPr>
            <a:spLocks noGrp="1"/>
          </p:cNvSpPr>
          <p:nvPr>
            <p:ph type="ftr" sz="quarter" idx="12"/>
          </p:nvPr>
        </p:nvSpPr>
        <p:spPr/>
        <p:txBody>
          <a:bodyPr/>
          <a:lstStyle>
            <a:lvl1pPr>
              <a:defRPr/>
            </a:lvl1pPr>
          </a:lstStyle>
          <a:p>
            <a:r>
              <a:rPr lang="en-US"/>
              <a:t>International Association of Snowmobile Administrators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7171"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C60CACA9-EB54-4B08-ACFB-69641DB40A12}" type="slidenum">
              <a:rPr lang="en-US"/>
              <a:pPr/>
              <a:t>‹#›</a:t>
            </a:fld>
            <a:endParaRPr lang="en-US"/>
          </a:p>
        </p:txBody>
      </p:sp>
      <p:grpSp>
        <p:nvGrpSpPr>
          <p:cNvPr id="7172" name="Group 4"/>
          <p:cNvGrpSpPr>
            <a:grpSpLocks/>
          </p:cNvGrpSpPr>
          <p:nvPr/>
        </p:nvGrpSpPr>
        <p:grpSpPr bwMode="auto">
          <a:xfrm>
            <a:off x="0" y="0"/>
            <a:ext cx="9140825" cy="6850063"/>
            <a:chOff x="0" y="0"/>
            <a:chExt cx="5758" cy="4315"/>
          </a:xfrm>
        </p:grpSpPr>
        <p:grpSp>
          <p:nvGrpSpPr>
            <p:cNvPr id="7173" name="Group 5"/>
            <p:cNvGrpSpPr>
              <a:grpSpLocks/>
            </p:cNvGrpSpPr>
            <p:nvPr userDrawn="1"/>
          </p:nvGrpSpPr>
          <p:grpSpPr bwMode="auto">
            <a:xfrm>
              <a:off x="1728" y="2230"/>
              <a:ext cx="4027" cy="2085"/>
              <a:chOff x="1728" y="2230"/>
              <a:chExt cx="4027" cy="2085"/>
            </a:xfrm>
          </p:grpSpPr>
          <p:sp>
            <p:nvSpPr>
              <p:cNvPr id="7174"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7175"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7176"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7177"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7178"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7179"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7180"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7181"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182" name="Rectangle 14"/>
          <p:cNvSpPr>
            <a:spLocks noGrp="1" noChangeArrowheads="1"/>
          </p:cNvSpPr>
          <p:nvPr>
            <p:ph type="ftr" sz="quarter" idx="3"/>
          </p:nvPr>
        </p:nvSpPr>
        <p:spPr bwMode="auto">
          <a:xfrm>
            <a:off x="2286000" y="6248400"/>
            <a:ext cx="4495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r>
              <a:rPr lang="en-US"/>
              <a:t>International Association of Snowmobile Administrators</a:t>
            </a:r>
          </a:p>
        </p:txBody>
      </p:sp>
      <p:sp>
        <p:nvSpPr>
          <p:cNvPr id="7183"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timing>
    <p:tnLst>
      <p:par>
        <p:cTn id="1" dur="indefinite" restart="never" nodeType="tmRoot"/>
      </p:par>
    </p:tnLst>
  </p:timing>
  <p:hf sldNum="0" hdr="0" dt="0"/>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hyperlink" Target="mailto:Trailswork@aol.com"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hyperlink" Target="http://www.snowiasa.org/"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6"/>
          <p:cNvSpPr>
            <a:spLocks noGrp="1"/>
          </p:cNvSpPr>
          <p:nvPr>
            <p:ph type="ftr" sz="quarter" idx="12"/>
          </p:nvPr>
        </p:nvSpPr>
        <p:spPr/>
        <p:txBody>
          <a:bodyPr/>
          <a:lstStyle/>
          <a:p>
            <a:r>
              <a:rPr lang="en-US"/>
              <a:t>International Association of Snowmobile Administrators</a:t>
            </a:r>
          </a:p>
        </p:txBody>
      </p:sp>
      <p:sp>
        <p:nvSpPr>
          <p:cNvPr id="56322" name="Rectangle 2"/>
          <p:cNvSpPr>
            <a:spLocks noGrp="1" noRot="1" noChangeArrowheads="1"/>
          </p:cNvSpPr>
          <p:nvPr>
            <p:ph type="title"/>
          </p:nvPr>
        </p:nvSpPr>
        <p:spPr>
          <a:xfrm>
            <a:off x="457200" y="1676400"/>
            <a:ext cx="8229600" cy="1828800"/>
          </a:xfrm>
        </p:spPr>
        <p:txBody>
          <a:bodyPr/>
          <a:lstStyle/>
          <a:p>
            <a:r>
              <a:rPr lang="en-US" sz="5400">
                <a:solidFill>
                  <a:schemeClr val="hlink"/>
                </a:solidFill>
              </a:rPr>
              <a:t>Groomer Operator Training Resource Guide</a:t>
            </a:r>
          </a:p>
        </p:txBody>
      </p:sp>
      <p:sp>
        <p:nvSpPr>
          <p:cNvPr id="56323" name="Rectangle 3"/>
          <p:cNvSpPr>
            <a:spLocks noGrp="1" noChangeArrowheads="1"/>
          </p:cNvSpPr>
          <p:nvPr>
            <p:ph type="body" sz="half" idx="1"/>
          </p:nvPr>
        </p:nvSpPr>
        <p:spPr>
          <a:xfrm>
            <a:off x="457200" y="3581400"/>
            <a:ext cx="8229600" cy="2438400"/>
          </a:xfrm>
        </p:spPr>
        <p:txBody>
          <a:bodyPr/>
          <a:lstStyle/>
          <a:p>
            <a:pPr algn="ctr">
              <a:buFont typeface="Wingdings" pitchFamily="2" charset="2"/>
              <a:buNone/>
            </a:pPr>
            <a:r>
              <a:rPr lang="en-US" sz="4000"/>
              <a:t>Chapter 6:</a:t>
            </a:r>
          </a:p>
          <a:p>
            <a:pPr algn="ctr">
              <a:buFont typeface="Wingdings" pitchFamily="2" charset="2"/>
              <a:buNone/>
            </a:pPr>
            <a:r>
              <a:rPr lang="en-US" sz="4800" b="1"/>
              <a:t>Record Keeping</a:t>
            </a:r>
          </a:p>
        </p:txBody>
      </p:sp>
      <p:pic>
        <p:nvPicPr>
          <p:cNvPr id="56324" name="Picture 4" descr="IASA"/>
          <p:cNvPicPr>
            <a:picLocks noChangeAspect="1" noChangeArrowheads="1"/>
          </p:cNvPicPr>
          <p:nvPr/>
        </p:nvPicPr>
        <p:blipFill>
          <a:blip r:embed="rId3" cstate="screen"/>
          <a:srcRect/>
          <a:stretch>
            <a:fillRect/>
          </a:stretch>
        </p:blipFill>
        <p:spPr bwMode="auto">
          <a:xfrm>
            <a:off x="1066800" y="304800"/>
            <a:ext cx="7010400" cy="122713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Footer Placeholder 4"/>
          <p:cNvSpPr>
            <a:spLocks noGrp="1"/>
          </p:cNvSpPr>
          <p:nvPr>
            <p:ph type="ftr" sz="quarter" idx="12"/>
          </p:nvPr>
        </p:nvSpPr>
        <p:spPr/>
        <p:txBody>
          <a:bodyPr/>
          <a:lstStyle/>
          <a:p>
            <a:r>
              <a:rPr lang="en-US"/>
              <a:t>International Association of Snowmobile Administrators</a:t>
            </a:r>
          </a:p>
        </p:txBody>
      </p:sp>
      <p:graphicFrame>
        <p:nvGraphicFramePr>
          <p:cNvPr id="32944" name="Group 176"/>
          <p:cNvGraphicFramePr>
            <a:graphicFrameLocks noGrp="1"/>
          </p:cNvGraphicFramePr>
          <p:nvPr>
            <p:ph/>
          </p:nvPr>
        </p:nvGraphicFramePr>
        <p:xfrm>
          <a:off x="457200" y="304800"/>
          <a:ext cx="8229600" cy="5955792"/>
        </p:xfrm>
        <a:graphic>
          <a:graphicData uri="http://schemas.openxmlformats.org/drawingml/2006/table">
            <a:tbl>
              <a:tblPr/>
              <a:tblGrid>
                <a:gridCol w="762000"/>
                <a:gridCol w="990600"/>
                <a:gridCol w="762000"/>
                <a:gridCol w="762000"/>
                <a:gridCol w="685800"/>
                <a:gridCol w="4267200"/>
              </a:tblGrid>
              <a:tr h="227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Date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Operator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Gal./L</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Of Fuel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Begin</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End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Description of Activities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5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hlink"/>
                          </a:solidFill>
                          <a:effectLst>
                            <a:outerShdw blurRad="38100" dist="38100" dir="2700000" algn="tl">
                              <a:srgbClr val="000000"/>
                            </a:outerShdw>
                          </a:effectLst>
                          <a:latin typeface="Garamond" pitchFamily="18" charset="0"/>
                        </a:rPr>
                        <a:t>Sample Vehicle Report (partial = see page 99)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7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5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7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5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7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5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7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7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5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7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5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7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5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14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7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30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5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31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7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Totals: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Fuel: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Footer Placeholder 3"/>
          <p:cNvSpPr>
            <a:spLocks noGrp="1"/>
          </p:cNvSpPr>
          <p:nvPr>
            <p:ph type="ftr" sz="quarter" idx="12"/>
          </p:nvPr>
        </p:nvSpPr>
        <p:spPr/>
        <p:txBody>
          <a:bodyPr/>
          <a:lstStyle/>
          <a:p>
            <a:r>
              <a:rPr lang="en-US"/>
              <a:t>International Association of Snowmobile Administrators</a:t>
            </a:r>
          </a:p>
        </p:txBody>
      </p:sp>
      <p:graphicFrame>
        <p:nvGraphicFramePr>
          <p:cNvPr id="46174" name="Group 1118"/>
          <p:cNvGraphicFramePr>
            <a:graphicFrameLocks noGrp="1"/>
          </p:cNvGraphicFramePr>
          <p:nvPr/>
        </p:nvGraphicFramePr>
        <p:xfrm>
          <a:off x="1644650" y="228600"/>
          <a:ext cx="5854700" cy="6015038"/>
        </p:xfrm>
        <a:graphic>
          <a:graphicData uri="http://schemas.openxmlformats.org/drawingml/2006/table">
            <a:tbl>
              <a:tblPr/>
              <a:tblGrid>
                <a:gridCol w="1668463"/>
                <a:gridCol w="547687"/>
                <a:gridCol w="641350"/>
                <a:gridCol w="641350"/>
                <a:gridCol w="641350"/>
                <a:gridCol w="641350"/>
                <a:gridCol w="1073150"/>
              </a:tblGrid>
              <a:tr h="528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cs typeface="Times New Roman" pitchFamily="18" charset="0"/>
                        </a:rPr>
                        <a:t>Engine Oil: Change &amp; Add</a:t>
                      </a:r>
                      <a:endParaRPr kumimoji="0" lang="en-US" sz="1400" b="0" i="0" u="none" strike="noStrike" cap="none" normalizeH="0" baseline="0" smtClean="0">
                        <a:ln>
                          <a:noFill/>
                        </a:ln>
                        <a:solidFill>
                          <a:schemeClr val="tx1"/>
                        </a:solidFill>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0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cs typeface="Times New Roman" pitchFamily="18" charset="0"/>
                        </a:rPr>
                        <a:t>ATF</a:t>
                      </a:r>
                      <a:endParaRPr kumimoji="0" lang="en-US" sz="1400" b="0" i="0" u="none" strike="noStrike" cap="none" normalizeH="0" baseline="0" smtClean="0">
                        <a:ln>
                          <a:noFill/>
                        </a:ln>
                        <a:solidFill>
                          <a:schemeClr val="tx1"/>
                        </a:solidFill>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0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cs typeface="Times New Roman" pitchFamily="18" charset="0"/>
                        </a:rPr>
                        <a:t>Grease &amp; Lube</a:t>
                      </a:r>
                      <a:endParaRPr kumimoji="0" lang="en-US" sz="1400" b="0" i="0" u="none" strike="noStrike" cap="none" normalizeH="0" baseline="0" smtClean="0">
                        <a:ln>
                          <a:noFill/>
                        </a:ln>
                        <a:solidFill>
                          <a:schemeClr val="tx1"/>
                        </a:solidFill>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0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cs typeface="Times New Roman" pitchFamily="18" charset="0"/>
                        </a:rPr>
                        <a:t>Anti-Freeze</a:t>
                      </a:r>
                      <a:endParaRPr kumimoji="0" lang="en-US" sz="1400" b="0" i="0" u="none" strike="noStrike" cap="none" normalizeH="0" baseline="0" smtClean="0">
                        <a:ln>
                          <a:noFill/>
                        </a:ln>
                        <a:solidFill>
                          <a:schemeClr val="tx1"/>
                        </a:solidFill>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0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cs typeface="Times New Roman" pitchFamily="18" charset="0"/>
                        </a:rPr>
                        <a:t>Washer Fluid</a:t>
                      </a:r>
                      <a:endParaRPr kumimoji="0" lang="en-US" sz="1400" b="0" i="0" u="none" strike="noStrike" cap="none" normalizeH="0" baseline="0" smtClean="0">
                        <a:ln>
                          <a:noFill/>
                        </a:ln>
                        <a:solidFill>
                          <a:schemeClr val="tx1"/>
                        </a:solidFill>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90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hlink"/>
                          </a:solidFill>
                          <a:effectLst>
                            <a:outerShdw blurRad="38100" dist="38100" dir="2700000" algn="tl">
                              <a:srgbClr val="000000"/>
                            </a:outerShdw>
                          </a:effectLst>
                          <a:latin typeface="Arial Narrow" pitchFamily="34" charset="0"/>
                        </a:rPr>
                        <a:t>Sample Record page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cs typeface="Times New Roman" pitchFamily="18" charset="0"/>
                        </a:rPr>
                        <a:t>Fluids – Total Cost $:   </a:t>
                      </a:r>
                      <a:r>
                        <a:rPr kumimoji="0" lang="en-US" sz="1400" b="1" i="0" u="none" strike="noStrike" cap="none" normalizeH="0" baseline="0" smtClean="0">
                          <a:ln>
                            <a:noFill/>
                          </a:ln>
                          <a:solidFill>
                            <a:schemeClr val="hlink"/>
                          </a:solidFill>
                          <a:effectLst/>
                          <a:latin typeface="Arial Narrow" pitchFamily="34" charset="0"/>
                          <a:cs typeface="Times New Roman" pitchFamily="18" charset="0"/>
                        </a:rPr>
                        <a:t>See Page 100</a:t>
                      </a:r>
                      <a:endParaRPr kumimoji="0" lang="en-US" sz="1400" b="1" i="0" u="none" strike="noStrike" cap="none" normalizeH="0" baseline="0" smtClean="0">
                        <a:ln>
                          <a:noFill/>
                        </a:ln>
                        <a:solidFill>
                          <a:schemeClr val="hlink"/>
                        </a:solidFill>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220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cs typeface="Times New Roman" pitchFamily="18" charset="0"/>
                        </a:rPr>
                        <a:t>Oil Filter</a:t>
                      </a:r>
                      <a:endParaRPr kumimoji="0" lang="en-US" sz="1400" b="0" i="0" u="none" strike="noStrike" cap="none" normalizeH="0" baseline="0" smtClean="0">
                        <a:ln>
                          <a:noFill/>
                        </a:ln>
                        <a:solidFill>
                          <a:schemeClr val="tx1"/>
                        </a:solidFill>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0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cs typeface="Times New Roman" pitchFamily="18" charset="0"/>
                        </a:rPr>
                        <a:t>Transmission Filter</a:t>
                      </a:r>
                      <a:endParaRPr kumimoji="0" lang="en-US" sz="1400" b="0" i="0" u="none" strike="noStrike" cap="none" normalizeH="0" baseline="0" smtClean="0">
                        <a:ln>
                          <a:noFill/>
                        </a:ln>
                        <a:solidFill>
                          <a:schemeClr val="tx1"/>
                        </a:solidFill>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0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cs typeface="Times New Roman" pitchFamily="18" charset="0"/>
                        </a:rPr>
                        <a:t>Air Filter Cleaned</a:t>
                      </a:r>
                      <a:endParaRPr kumimoji="0" lang="en-US" sz="1400" b="0" i="0" u="none" strike="noStrike" cap="none" normalizeH="0" baseline="0" smtClean="0">
                        <a:ln>
                          <a:noFill/>
                        </a:ln>
                        <a:solidFill>
                          <a:schemeClr val="tx1"/>
                        </a:solidFill>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9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cs typeface="Times New Roman" pitchFamily="18" charset="0"/>
                        </a:rPr>
                        <a:t>Air Filter Replaced</a:t>
                      </a:r>
                      <a:endParaRPr kumimoji="0" lang="en-US" sz="1400" b="0" i="0" u="none" strike="noStrike" cap="none" normalizeH="0" baseline="0" smtClean="0">
                        <a:ln>
                          <a:noFill/>
                        </a:ln>
                        <a:solidFill>
                          <a:schemeClr val="tx1"/>
                        </a:solidFill>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0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cs typeface="Times New Roman" pitchFamily="18" charset="0"/>
                        </a:rPr>
                        <a:t>Fuel Filter</a:t>
                      </a:r>
                      <a:endParaRPr kumimoji="0" lang="en-US" sz="1400" b="0" i="0" u="none" strike="noStrike" cap="none" normalizeH="0" baseline="0" smtClean="0">
                        <a:ln>
                          <a:noFill/>
                        </a:ln>
                        <a:solidFill>
                          <a:schemeClr val="tx1"/>
                        </a:solidFill>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0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cs typeface="Times New Roman" pitchFamily="18" charset="0"/>
                        </a:rPr>
                        <a:t>Axle</a:t>
                      </a:r>
                      <a:endParaRPr kumimoji="0" lang="en-US" sz="1400" b="0" i="0" u="none" strike="noStrike" cap="none" normalizeH="0" baseline="0" smtClean="0">
                        <a:ln>
                          <a:noFill/>
                        </a:ln>
                        <a:solidFill>
                          <a:schemeClr val="tx1"/>
                        </a:solidFill>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9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cs typeface="Times New Roman" pitchFamily="18" charset="0"/>
                        </a:rPr>
                        <a:t>Bearing/set</a:t>
                      </a:r>
                      <a:endParaRPr kumimoji="0" lang="en-US" sz="1400" b="0" i="0" u="none" strike="noStrike" cap="none" normalizeH="0" baseline="0" smtClean="0">
                        <a:ln>
                          <a:noFill/>
                        </a:ln>
                        <a:solidFill>
                          <a:schemeClr val="tx1"/>
                        </a:solidFill>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0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cs typeface="Times New Roman" pitchFamily="18" charset="0"/>
                        </a:rPr>
                        <a:t>Washers</a:t>
                      </a:r>
                      <a:endParaRPr kumimoji="0" lang="en-US" sz="1400" b="0" i="0" u="none" strike="noStrike" cap="none" normalizeH="0" baseline="0" smtClean="0">
                        <a:ln>
                          <a:noFill/>
                        </a:ln>
                        <a:solidFill>
                          <a:schemeClr val="tx1"/>
                        </a:solidFill>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cs typeface="Times New Roman" pitchFamily="18" charset="0"/>
                        </a:rPr>
                        <a:t>Small                                         Large</a:t>
                      </a:r>
                      <a:endParaRPr kumimoji="0" lang="en-US" sz="1400" b="0" i="0" u="none" strike="noStrike" cap="none" normalizeH="0" baseline="0" smtClean="0">
                        <a:ln>
                          <a:noFill/>
                        </a:ln>
                        <a:solidFill>
                          <a:schemeClr val="tx1"/>
                        </a:solidFill>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0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cs typeface="Times New Roman" pitchFamily="18" charset="0"/>
                        </a:rPr>
                        <a:t>Bogie Wheel – small</a:t>
                      </a:r>
                      <a:endParaRPr kumimoji="0" lang="en-US" sz="1400" b="0" i="0" u="none" strike="noStrike" cap="none" normalizeH="0" baseline="0" smtClean="0">
                        <a:ln>
                          <a:noFill/>
                        </a:ln>
                        <a:solidFill>
                          <a:schemeClr val="tx1"/>
                        </a:solidFill>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9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cs typeface="Times New Roman" pitchFamily="18" charset="0"/>
                        </a:rPr>
                        <a:t>Bogie Wheel – large</a:t>
                      </a:r>
                      <a:endParaRPr kumimoji="0" lang="en-US" sz="1400" b="0" i="0" u="none" strike="noStrike" cap="none" normalizeH="0" baseline="0" smtClean="0">
                        <a:ln>
                          <a:noFill/>
                        </a:ln>
                        <a:solidFill>
                          <a:schemeClr val="tx1"/>
                        </a:solidFill>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0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cs typeface="Times New Roman" pitchFamily="18" charset="0"/>
                        </a:rPr>
                        <a:t>Ice Breaker Wheel</a:t>
                      </a:r>
                      <a:endParaRPr kumimoji="0" lang="en-US" sz="1400" b="0" i="0" u="none" strike="noStrike" cap="none" normalizeH="0" baseline="0" smtClean="0">
                        <a:ln>
                          <a:noFill/>
                        </a:ln>
                        <a:solidFill>
                          <a:schemeClr val="tx1"/>
                        </a:solidFill>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0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cs typeface="Times New Roman" pitchFamily="18" charset="0"/>
                        </a:rPr>
                        <a:t>Drive Sprocket</a:t>
                      </a:r>
                      <a:endParaRPr kumimoji="0" lang="en-US" sz="1400" b="0" i="0" u="none" strike="noStrike" cap="none" normalizeH="0" baseline="0" smtClean="0">
                        <a:ln>
                          <a:noFill/>
                        </a:ln>
                        <a:solidFill>
                          <a:schemeClr val="tx1"/>
                        </a:solidFill>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9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cs typeface="Times New Roman" pitchFamily="18" charset="0"/>
                        </a:rPr>
                        <a:t>Track Belt</a:t>
                      </a:r>
                      <a:endParaRPr kumimoji="0" lang="en-US" sz="1400" b="0" i="0" u="none" strike="noStrike" cap="none" normalizeH="0" baseline="0" smtClean="0">
                        <a:ln>
                          <a:noFill/>
                        </a:ln>
                        <a:solidFill>
                          <a:schemeClr val="tx1"/>
                        </a:solidFill>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Arial Narrow"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40962" name="Rectangle 2"/>
          <p:cNvSpPr>
            <a:spLocks noGrp="1" noRot="1" noChangeArrowheads="1"/>
          </p:cNvSpPr>
          <p:nvPr>
            <p:ph type="title"/>
          </p:nvPr>
        </p:nvSpPr>
        <p:spPr>
          <a:xfrm>
            <a:off x="457200" y="274638"/>
            <a:ext cx="8229600" cy="715962"/>
          </a:xfrm>
        </p:spPr>
        <p:txBody>
          <a:bodyPr/>
          <a:lstStyle/>
          <a:p>
            <a:r>
              <a:rPr lang="en-US">
                <a:solidFill>
                  <a:schemeClr val="hlink"/>
                </a:solidFill>
              </a:rPr>
              <a:t>Corrective Action Form</a:t>
            </a:r>
          </a:p>
        </p:txBody>
      </p:sp>
      <p:sp>
        <p:nvSpPr>
          <p:cNvPr id="40963" name="Rectangle 3"/>
          <p:cNvSpPr>
            <a:spLocks noGrp="1" noChangeArrowheads="1"/>
          </p:cNvSpPr>
          <p:nvPr>
            <p:ph type="body" idx="1"/>
          </p:nvPr>
        </p:nvSpPr>
        <p:spPr>
          <a:xfrm>
            <a:off x="457200" y="1524000"/>
            <a:ext cx="8229600" cy="4602163"/>
          </a:xfrm>
        </p:spPr>
        <p:txBody>
          <a:bodyPr/>
          <a:lstStyle/>
          <a:p>
            <a:pPr>
              <a:lnSpc>
                <a:spcPct val="90000"/>
              </a:lnSpc>
            </a:pPr>
            <a:r>
              <a:rPr lang="en-US"/>
              <a:t>Groomer operators are often the best “eyes and ears” for the trail system given the regularity and frequency they travel the trails.</a:t>
            </a:r>
          </a:p>
          <a:p>
            <a:pPr>
              <a:lnSpc>
                <a:spcPct val="90000"/>
              </a:lnSpc>
            </a:pPr>
            <a:r>
              <a:rPr lang="en-US"/>
              <a:t>Operators may likely identify conditions on or directly adjacent to trail that need correcting. Providing a form for them to make “reporting” easy helps overall trail safety and risk management.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3"/>
          <p:cNvSpPr>
            <a:spLocks noGrp="1"/>
          </p:cNvSpPr>
          <p:nvPr>
            <p:ph type="ftr" sz="quarter" idx="12"/>
          </p:nvPr>
        </p:nvSpPr>
        <p:spPr/>
        <p:txBody>
          <a:bodyPr/>
          <a:lstStyle/>
          <a:p>
            <a:r>
              <a:rPr lang="en-US"/>
              <a:t>International Association of Snowmobile Administrators</a:t>
            </a:r>
          </a:p>
        </p:txBody>
      </p:sp>
      <p:sp>
        <p:nvSpPr>
          <p:cNvPr id="37892" name="Rectangle 4"/>
          <p:cNvSpPr>
            <a:spLocks noChangeArrowheads="1"/>
          </p:cNvSpPr>
          <p:nvPr/>
        </p:nvSpPr>
        <p:spPr bwMode="auto">
          <a:xfrm>
            <a:off x="381000" y="563563"/>
            <a:ext cx="8229600" cy="5643562"/>
          </a:xfrm>
          <a:prstGeom prst="rect">
            <a:avLst/>
          </a:prstGeom>
          <a:noFill/>
          <a:ln w="9525">
            <a:noFill/>
            <a:miter lim="800000"/>
            <a:headEnd/>
            <a:tailEnd/>
          </a:ln>
          <a:effectLst/>
        </p:spPr>
        <p:txBody>
          <a:bodyPr anchor="ctr">
            <a:spAutoFit/>
          </a:bodyPr>
          <a:lstStyle/>
          <a:p>
            <a:pPr algn="ctr"/>
            <a:r>
              <a:rPr lang="en-US" sz="2800" b="1">
                <a:solidFill>
                  <a:schemeClr val="hlink"/>
                </a:solidFill>
              </a:rPr>
              <a:t>CORRECTIVE ACTION REQUEST</a:t>
            </a:r>
          </a:p>
          <a:p>
            <a:pPr algn="ctr"/>
            <a:endParaRPr lang="en-US" sz="2800"/>
          </a:p>
          <a:p>
            <a:r>
              <a:rPr lang="en-US" sz="2800" b="1"/>
              <a:t>PART 1 – Condition Needing Attention:</a:t>
            </a:r>
            <a:endParaRPr lang="en-US" sz="2800"/>
          </a:p>
          <a:p>
            <a:endParaRPr lang="en-US" sz="2800"/>
          </a:p>
          <a:p>
            <a:r>
              <a:rPr lang="en-US" sz="2800"/>
              <a:t>Location:</a:t>
            </a:r>
          </a:p>
          <a:p>
            <a:endParaRPr lang="en-US" sz="2800"/>
          </a:p>
          <a:p>
            <a:endParaRPr lang="en-US" sz="2800"/>
          </a:p>
          <a:p>
            <a:r>
              <a:rPr lang="en-US" sz="2800"/>
              <a:t>Recommended Action:</a:t>
            </a:r>
          </a:p>
          <a:p>
            <a:r>
              <a:rPr lang="en-US" sz="2800"/>
              <a:t>Reported By:					Date:</a:t>
            </a:r>
          </a:p>
          <a:p>
            <a:r>
              <a:rPr lang="en-US" sz="2800" b="1"/>
              <a:t>**********************************************</a:t>
            </a:r>
          </a:p>
          <a:p>
            <a:r>
              <a:rPr lang="en-US" sz="2800" b="1"/>
              <a:t>PART 2 – Corrective Action Taken:</a:t>
            </a:r>
            <a:endParaRPr lang="en-US" sz="2800"/>
          </a:p>
          <a:p>
            <a:endParaRPr lang="en-US" sz="2800"/>
          </a:p>
          <a:p>
            <a:r>
              <a:rPr lang="en-US" sz="2800"/>
              <a:t>Verified By:					Date: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51202" name="Rectangle 2"/>
          <p:cNvSpPr>
            <a:spLocks noGrp="1" noRot="1" noChangeArrowheads="1"/>
          </p:cNvSpPr>
          <p:nvPr>
            <p:ph type="title"/>
          </p:nvPr>
        </p:nvSpPr>
        <p:spPr>
          <a:xfrm>
            <a:off x="457200" y="274638"/>
            <a:ext cx="8229600" cy="563562"/>
          </a:xfrm>
        </p:spPr>
        <p:txBody>
          <a:bodyPr/>
          <a:lstStyle/>
          <a:p>
            <a:r>
              <a:rPr lang="en-US" sz="4000">
                <a:solidFill>
                  <a:schemeClr val="hlink"/>
                </a:solidFill>
              </a:rPr>
              <a:t>Chapter 6 Quiz</a:t>
            </a:r>
          </a:p>
        </p:txBody>
      </p:sp>
      <p:sp>
        <p:nvSpPr>
          <p:cNvPr id="51203" name="Rectangle 3"/>
          <p:cNvSpPr>
            <a:spLocks noGrp="1" noChangeArrowheads="1"/>
          </p:cNvSpPr>
          <p:nvPr>
            <p:ph type="body" idx="1"/>
          </p:nvPr>
        </p:nvSpPr>
        <p:spPr>
          <a:xfrm>
            <a:off x="457200" y="914400"/>
            <a:ext cx="8229600" cy="5257800"/>
          </a:xfrm>
        </p:spPr>
        <p:txBody>
          <a:bodyPr/>
          <a:lstStyle/>
          <a:p>
            <a:pPr marL="609600" indent="-609600">
              <a:buSzTx/>
              <a:buFont typeface="Wingdings" pitchFamily="2" charset="2"/>
              <a:buAutoNum type="arabicPeriod"/>
            </a:pPr>
            <a:r>
              <a:rPr lang="en-US">
                <a:solidFill>
                  <a:schemeClr val="hlink"/>
                </a:solidFill>
              </a:rPr>
              <a:t>Groomer operators’ only purpose is to groom trails and therefore should not concern themselves with watching for unsafe situations or missing signs along trails or reporting these situations to the Grooming Manager.					</a:t>
            </a:r>
            <a:r>
              <a:rPr lang="en-US"/>
              <a:t>True or False</a:t>
            </a:r>
            <a:endParaRPr lang="en-US">
              <a:solidFill>
                <a:schemeClr val="hlink"/>
              </a:solidFill>
            </a:endParaRPr>
          </a:p>
          <a:p>
            <a:pPr marL="609600" indent="-609600">
              <a:buSzTx/>
              <a:buFont typeface="Wingdings" pitchFamily="2" charset="2"/>
              <a:buAutoNum type="arabicPeriod" startAt="2"/>
            </a:pPr>
            <a:endParaRPr lang="en-US">
              <a:solidFill>
                <a:schemeClr val="hlink"/>
              </a:solidFill>
            </a:endParaRPr>
          </a:p>
          <a:p>
            <a:pPr marL="609600" indent="-609600">
              <a:buSzTx/>
              <a:buFont typeface="Wingdings" pitchFamily="2" charset="2"/>
              <a:buAutoNum type="arabicPeriod" startAt="2"/>
            </a:pPr>
            <a:r>
              <a:rPr lang="en-US">
                <a:solidFill>
                  <a:schemeClr val="hlink"/>
                </a:solidFill>
              </a:rPr>
              <a:t>Record keeping is a nice thing to do and should be done only when an operator has time for it.      	</a:t>
            </a:r>
            <a:r>
              <a:rPr lang="en-US"/>
              <a:t>True or False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59394" name="Rectangle 2"/>
          <p:cNvSpPr>
            <a:spLocks noGrp="1" noRot="1" noChangeArrowheads="1"/>
          </p:cNvSpPr>
          <p:nvPr>
            <p:ph type="title"/>
          </p:nvPr>
        </p:nvSpPr>
        <p:spPr>
          <a:xfrm>
            <a:off x="457200" y="274638"/>
            <a:ext cx="8229600" cy="563562"/>
          </a:xfrm>
        </p:spPr>
        <p:txBody>
          <a:bodyPr/>
          <a:lstStyle/>
          <a:p>
            <a:r>
              <a:rPr lang="en-US" sz="4000">
                <a:solidFill>
                  <a:schemeClr val="hlink"/>
                </a:solidFill>
              </a:rPr>
              <a:t>Chapter 6 Quiz</a:t>
            </a:r>
          </a:p>
        </p:txBody>
      </p:sp>
      <p:sp>
        <p:nvSpPr>
          <p:cNvPr id="59395" name="Rectangle 3"/>
          <p:cNvSpPr>
            <a:spLocks noGrp="1" noChangeArrowheads="1"/>
          </p:cNvSpPr>
          <p:nvPr>
            <p:ph type="body" idx="1"/>
          </p:nvPr>
        </p:nvSpPr>
        <p:spPr>
          <a:xfrm>
            <a:off x="457200" y="914400"/>
            <a:ext cx="8229600" cy="5257800"/>
          </a:xfrm>
        </p:spPr>
        <p:txBody>
          <a:bodyPr/>
          <a:lstStyle/>
          <a:p>
            <a:pPr marL="609600" indent="-609600">
              <a:buSzTx/>
              <a:buFont typeface="Wingdings" pitchFamily="2" charset="2"/>
              <a:buAutoNum type="arabicPeriod"/>
            </a:pPr>
            <a:r>
              <a:rPr lang="en-US">
                <a:solidFill>
                  <a:schemeClr val="hlink"/>
                </a:solidFill>
              </a:rPr>
              <a:t>Groomer operators’ only purpose is to groom trails and therefore should not concern themselves with watching for unsafe situations or missing signs along trails or reporting these situations to the Grooming Manager.							</a:t>
            </a:r>
            <a:r>
              <a:rPr lang="en-US" b="1">
                <a:solidFill>
                  <a:schemeClr val="hlink"/>
                </a:solidFill>
              </a:rPr>
              <a:t>False</a:t>
            </a:r>
          </a:p>
          <a:p>
            <a:pPr marL="609600" indent="-609600">
              <a:buSzTx/>
              <a:buFont typeface="Wingdings" pitchFamily="2" charset="2"/>
              <a:buAutoNum type="arabicPeriod" startAt="2"/>
            </a:pPr>
            <a:endParaRPr lang="en-US">
              <a:solidFill>
                <a:schemeClr val="hlink"/>
              </a:solidFill>
            </a:endParaRPr>
          </a:p>
          <a:p>
            <a:pPr marL="609600" indent="-609600">
              <a:buSzTx/>
              <a:buFont typeface="Wingdings" pitchFamily="2" charset="2"/>
              <a:buAutoNum type="arabicPeriod" startAt="2"/>
            </a:pPr>
            <a:r>
              <a:rPr lang="en-US">
                <a:solidFill>
                  <a:schemeClr val="hlink"/>
                </a:solidFill>
              </a:rPr>
              <a:t>Record keeping is a nice thing to do and should be done only when an operator has time for it.      			</a:t>
            </a:r>
            <a:r>
              <a:rPr lang="en-US" b="1">
                <a:solidFill>
                  <a:schemeClr val="hlink"/>
                </a:solidFill>
              </a:rPr>
              <a:t>False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53250" name="Rectangle 2"/>
          <p:cNvSpPr>
            <a:spLocks noGrp="1" noRot="1" noChangeArrowheads="1"/>
          </p:cNvSpPr>
          <p:nvPr>
            <p:ph type="title"/>
          </p:nvPr>
        </p:nvSpPr>
        <p:spPr>
          <a:xfrm>
            <a:off x="457200" y="274638"/>
            <a:ext cx="8229600" cy="715962"/>
          </a:xfrm>
        </p:spPr>
        <p:txBody>
          <a:bodyPr/>
          <a:lstStyle/>
          <a:p>
            <a:r>
              <a:rPr lang="en-US" sz="4000">
                <a:solidFill>
                  <a:schemeClr val="hlink"/>
                </a:solidFill>
              </a:rPr>
              <a:t>Chapter 6 Quiz</a:t>
            </a:r>
          </a:p>
        </p:txBody>
      </p:sp>
      <p:sp>
        <p:nvSpPr>
          <p:cNvPr id="53251" name="Rectangle 3"/>
          <p:cNvSpPr>
            <a:spLocks noGrp="1" noChangeArrowheads="1"/>
          </p:cNvSpPr>
          <p:nvPr>
            <p:ph type="body" idx="1"/>
          </p:nvPr>
        </p:nvSpPr>
        <p:spPr>
          <a:xfrm>
            <a:off x="457200" y="1295400"/>
            <a:ext cx="8229600" cy="5105400"/>
          </a:xfrm>
        </p:spPr>
        <p:txBody>
          <a:bodyPr/>
          <a:lstStyle/>
          <a:p>
            <a:pPr marL="609600" indent="-609600">
              <a:buSzTx/>
              <a:buFont typeface="Wingdings" pitchFamily="2" charset="2"/>
              <a:buAutoNum type="arabicPeriod" startAt="3"/>
            </a:pPr>
            <a:r>
              <a:rPr lang="en-US">
                <a:solidFill>
                  <a:schemeClr val="hlink"/>
                </a:solidFill>
              </a:rPr>
              <a:t>It is important to track fuel, labor, maintenance and other operating costs, along with the number of hours that are required to groom an area’s trails, to determine per hour or per mile/km grooming costs.						</a:t>
            </a:r>
            <a:r>
              <a:rPr lang="en-US"/>
              <a:t>True or False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61442" name="Rectangle 2"/>
          <p:cNvSpPr>
            <a:spLocks noGrp="1" noRot="1" noChangeArrowheads="1"/>
          </p:cNvSpPr>
          <p:nvPr>
            <p:ph type="title"/>
          </p:nvPr>
        </p:nvSpPr>
        <p:spPr>
          <a:xfrm>
            <a:off x="457200" y="274638"/>
            <a:ext cx="8229600" cy="715962"/>
          </a:xfrm>
        </p:spPr>
        <p:txBody>
          <a:bodyPr/>
          <a:lstStyle/>
          <a:p>
            <a:r>
              <a:rPr lang="en-US" sz="4000">
                <a:solidFill>
                  <a:schemeClr val="hlink"/>
                </a:solidFill>
              </a:rPr>
              <a:t>Chapter 6 Quiz</a:t>
            </a:r>
          </a:p>
        </p:txBody>
      </p:sp>
      <p:sp>
        <p:nvSpPr>
          <p:cNvPr id="61443" name="Rectangle 3"/>
          <p:cNvSpPr>
            <a:spLocks noGrp="1" noChangeArrowheads="1"/>
          </p:cNvSpPr>
          <p:nvPr>
            <p:ph type="body" idx="1"/>
          </p:nvPr>
        </p:nvSpPr>
        <p:spPr>
          <a:xfrm>
            <a:off x="457200" y="1295400"/>
            <a:ext cx="8229600" cy="5105400"/>
          </a:xfrm>
        </p:spPr>
        <p:txBody>
          <a:bodyPr/>
          <a:lstStyle/>
          <a:p>
            <a:pPr marL="609600" indent="-609600">
              <a:buSzTx/>
              <a:buFont typeface="Wingdings" pitchFamily="2" charset="2"/>
              <a:buAutoNum type="arabicPeriod" startAt="3"/>
            </a:pPr>
            <a:r>
              <a:rPr lang="en-US">
                <a:solidFill>
                  <a:schemeClr val="hlink"/>
                </a:solidFill>
              </a:rPr>
              <a:t>It is important to track fuel, labor, maintenance and other operating costs, along with the number of hours that are required to groom an area’s trails, to determine per hour or per mile/km grooming costs.								</a:t>
            </a:r>
            <a:r>
              <a:rPr lang="en-US" b="1">
                <a:solidFill>
                  <a:schemeClr val="hlink"/>
                </a:solidFill>
              </a:rPr>
              <a:t>True</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49154" name="Rectangle 2"/>
          <p:cNvSpPr>
            <a:spLocks noGrp="1" noRot="1" noChangeArrowheads="1"/>
          </p:cNvSpPr>
          <p:nvPr>
            <p:ph type="title"/>
          </p:nvPr>
        </p:nvSpPr>
        <p:spPr>
          <a:xfrm>
            <a:off x="457200" y="274638"/>
            <a:ext cx="8229600" cy="792162"/>
          </a:xfrm>
        </p:spPr>
        <p:txBody>
          <a:bodyPr/>
          <a:lstStyle/>
          <a:p>
            <a:r>
              <a:rPr lang="en-US" sz="4000">
                <a:solidFill>
                  <a:schemeClr val="hlink"/>
                </a:solidFill>
              </a:rPr>
              <a:t>Chapter 6 Quiz</a:t>
            </a:r>
          </a:p>
        </p:txBody>
      </p:sp>
      <p:sp>
        <p:nvSpPr>
          <p:cNvPr id="49155" name="Rectangle 3"/>
          <p:cNvSpPr>
            <a:spLocks noGrp="1" noChangeArrowheads="1"/>
          </p:cNvSpPr>
          <p:nvPr>
            <p:ph type="body" idx="1"/>
          </p:nvPr>
        </p:nvSpPr>
        <p:spPr>
          <a:xfrm>
            <a:off x="457200" y="1295400"/>
            <a:ext cx="8229600" cy="4830763"/>
          </a:xfrm>
        </p:spPr>
        <p:txBody>
          <a:bodyPr/>
          <a:lstStyle/>
          <a:p>
            <a:pPr marL="609600" indent="-609600">
              <a:buSzTx/>
              <a:buFont typeface="Wingdings" pitchFamily="2" charset="2"/>
              <a:buAutoNum type="arabicPeriod" startAt="4"/>
            </a:pPr>
            <a:r>
              <a:rPr lang="en-US">
                <a:solidFill>
                  <a:schemeClr val="hlink"/>
                </a:solidFill>
              </a:rPr>
              <a:t>A Daily Operator’s Log can:</a:t>
            </a:r>
          </a:p>
          <a:p>
            <a:pPr marL="609600" indent="-609600">
              <a:buFont typeface="Wingdings" pitchFamily="2" charset="2"/>
              <a:buNone/>
            </a:pPr>
            <a:r>
              <a:rPr lang="en-US"/>
              <a:t>	</a:t>
            </a:r>
            <a:r>
              <a:rPr lang="en-US" b="1"/>
              <a:t>a)</a:t>
            </a:r>
            <a:r>
              <a:rPr lang="en-US"/>
              <a:t> be a waste of time</a:t>
            </a:r>
          </a:p>
          <a:p>
            <a:pPr marL="609600" indent="-609600">
              <a:buFont typeface="Wingdings" pitchFamily="2" charset="2"/>
              <a:buNone/>
            </a:pPr>
            <a:r>
              <a:rPr lang="en-US"/>
              <a:t>	</a:t>
            </a:r>
            <a:r>
              <a:rPr lang="en-US" b="1"/>
              <a:t>b)</a:t>
            </a:r>
            <a:r>
              <a:rPr lang="en-US"/>
              <a:t> help document trails groomed, unusual 	  events, and equipment use</a:t>
            </a:r>
          </a:p>
          <a:p>
            <a:pPr marL="609600" indent="-609600">
              <a:buFont typeface="Wingdings" pitchFamily="2" charset="2"/>
              <a:buNone/>
            </a:pPr>
            <a:r>
              <a:rPr lang="en-US"/>
              <a:t>	</a:t>
            </a:r>
            <a:r>
              <a:rPr lang="en-US" b="1"/>
              <a:t>c) </a:t>
            </a:r>
            <a:r>
              <a:rPr lang="en-US"/>
              <a:t>increase liability</a:t>
            </a:r>
          </a:p>
          <a:p>
            <a:pPr marL="609600" indent="-609600">
              <a:buFont typeface="Wingdings" pitchFamily="2" charset="2"/>
              <a:buNone/>
            </a:pPr>
            <a:r>
              <a:rPr lang="en-US"/>
              <a:t>	</a:t>
            </a:r>
            <a:r>
              <a:rPr lang="en-US" b="1"/>
              <a:t>d)</a:t>
            </a:r>
            <a:r>
              <a:rPr lang="en-US"/>
              <a:t> none of the above</a:t>
            </a:r>
            <a:r>
              <a:rPr lang="en-US" sz="200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63490" name="Rectangle 2"/>
          <p:cNvSpPr>
            <a:spLocks noGrp="1" noRot="1" noChangeArrowheads="1"/>
          </p:cNvSpPr>
          <p:nvPr>
            <p:ph type="title"/>
          </p:nvPr>
        </p:nvSpPr>
        <p:spPr>
          <a:xfrm>
            <a:off x="457200" y="274638"/>
            <a:ext cx="8229600" cy="792162"/>
          </a:xfrm>
        </p:spPr>
        <p:txBody>
          <a:bodyPr/>
          <a:lstStyle/>
          <a:p>
            <a:r>
              <a:rPr lang="en-US" sz="4000">
                <a:solidFill>
                  <a:schemeClr val="hlink"/>
                </a:solidFill>
              </a:rPr>
              <a:t>Chapter 6 Quiz</a:t>
            </a:r>
          </a:p>
        </p:txBody>
      </p:sp>
      <p:sp>
        <p:nvSpPr>
          <p:cNvPr id="63491" name="Rectangle 3"/>
          <p:cNvSpPr>
            <a:spLocks noGrp="1" noChangeArrowheads="1"/>
          </p:cNvSpPr>
          <p:nvPr>
            <p:ph type="body" idx="1"/>
          </p:nvPr>
        </p:nvSpPr>
        <p:spPr>
          <a:xfrm>
            <a:off x="457200" y="1295400"/>
            <a:ext cx="8229600" cy="4830763"/>
          </a:xfrm>
        </p:spPr>
        <p:txBody>
          <a:bodyPr/>
          <a:lstStyle/>
          <a:p>
            <a:pPr marL="609600" indent="-609600">
              <a:buSzTx/>
              <a:buFont typeface="Wingdings" pitchFamily="2" charset="2"/>
              <a:buAutoNum type="arabicPeriod" startAt="4"/>
            </a:pPr>
            <a:r>
              <a:rPr lang="en-US">
                <a:solidFill>
                  <a:schemeClr val="hlink"/>
                </a:solidFill>
              </a:rPr>
              <a:t>A Daily Operator’s Log can:</a:t>
            </a:r>
          </a:p>
          <a:p>
            <a:pPr marL="609600" indent="-609600">
              <a:buFont typeface="Wingdings" pitchFamily="2" charset="2"/>
              <a:buNone/>
            </a:pPr>
            <a:r>
              <a:rPr lang="en-US"/>
              <a:t>	</a:t>
            </a:r>
            <a:r>
              <a:rPr lang="en-US" b="1"/>
              <a:t>a)</a:t>
            </a:r>
            <a:r>
              <a:rPr lang="en-US"/>
              <a:t> be a waste of time</a:t>
            </a:r>
          </a:p>
          <a:p>
            <a:pPr marL="609600" indent="-609600">
              <a:buFont typeface="Wingdings" pitchFamily="2" charset="2"/>
              <a:buNone/>
            </a:pPr>
            <a:r>
              <a:rPr lang="en-US"/>
              <a:t>	</a:t>
            </a:r>
            <a:r>
              <a:rPr lang="en-US" b="1">
                <a:solidFill>
                  <a:schemeClr val="hlink"/>
                </a:solidFill>
              </a:rPr>
              <a:t>b) help document trails groomed, unusual 	  events, and equipment use</a:t>
            </a:r>
          </a:p>
          <a:p>
            <a:pPr marL="609600" indent="-609600">
              <a:buFont typeface="Wingdings" pitchFamily="2" charset="2"/>
              <a:buNone/>
            </a:pPr>
            <a:r>
              <a:rPr lang="en-US"/>
              <a:t>	</a:t>
            </a:r>
            <a:r>
              <a:rPr lang="en-US" b="1"/>
              <a:t>c) </a:t>
            </a:r>
            <a:r>
              <a:rPr lang="en-US"/>
              <a:t>increase liability</a:t>
            </a:r>
          </a:p>
          <a:p>
            <a:pPr marL="609600" indent="-609600">
              <a:buFont typeface="Wingdings" pitchFamily="2" charset="2"/>
              <a:buNone/>
            </a:pPr>
            <a:r>
              <a:rPr lang="en-US"/>
              <a:t>	</a:t>
            </a:r>
            <a:r>
              <a:rPr lang="en-US" b="1"/>
              <a:t>d)</a:t>
            </a:r>
            <a:r>
              <a:rPr lang="en-US"/>
              <a:t> none of the above</a:t>
            </a:r>
            <a:r>
              <a:rPr lang="en-US" sz="200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6"/>
          <p:cNvSpPr>
            <a:spLocks noGrp="1"/>
          </p:cNvSpPr>
          <p:nvPr>
            <p:ph type="ftr" sz="quarter" idx="12"/>
          </p:nvPr>
        </p:nvSpPr>
        <p:spPr/>
        <p:txBody>
          <a:bodyPr/>
          <a:lstStyle/>
          <a:p>
            <a:r>
              <a:rPr lang="en-US"/>
              <a:t>International Association of Snowmobile Administrators</a:t>
            </a:r>
          </a:p>
        </p:txBody>
      </p:sp>
      <p:sp>
        <p:nvSpPr>
          <p:cNvPr id="2052" name="Rectangle 4"/>
          <p:cNvSpPr>
            <a:spLocks noGrp="1" noRot="1" noChangeArrowheads="1"/>
          </p:cNvSpPr>
          <p:nvPr>
            <p:ph type="title"/>
          </p:nvPr>
        </p:nvSpPr>
        <p:spPr>
          <a:xfrm>
            <a:off x="457200" y="274638"/>
            <a:ext cx="8229600" cy="944562"/>
          </a:xfrm>
        </p:spPr>
        <p:txBody>
          <a:bodyPr/>
          <a:lstStyle/>
          <a:p>
            <a:r>
              <a:rPr lang="en-US">
                <a:solidFill>
                  <a:schemeClr val="hlink"/>
                </a:solidFill>
              </a:rPr>
              <a:t>Record Keeping</a:t>
            </a:r>
          </a:p>
        </p:txBody>
      </p:sp>
      <p:sp>
        <p:nvSpPr>
          <p:cNvPr id="2053" name="Rectangle 5"/>
          <p:cNvSpPr>
            <a:spLocks noGrp="1" noChangeArrowheads="1"/>
          </p:cNvSpPr>
          <p:nvPr>
            <p:ph type="body" sz="half" idx="1"/>
          </p:nvPr>
        </p:nvSpPr>
        <p:spPr>
          <a:xfrm>
            <a:off x="457200" y="1600200"/>
            <a:ext cx="4648200" cy="4525963"/>
          </a:xfrm>
        </p:spPr>
        <p:txBody>
          <a:bodyPr/>
          <a:lstStyle/>
          <a:p>
            <a:r>
              <a:rPr lang="en-US" sz="2800"/>
              <a:t>The importance of keeping accurate and complete records cannot be overemphasized.</a:t>
            </a:r>
          </a:p>
          <a:p>
            <a:r>
              <a:rPr lang="en-US" sz="2800"/>
              <a:t>Good records are an important management tool, promote adherence to procedures, and may help limit liability should problems occur.</a:t>
            </a:r>
          </a:p>
        </p:txBody>
      </p:sp>
      <p:pic>
        <p:nvPicPr>
          <p:cNvPr id="2055" name="Picture 7" descr="HPIM0818"/>
          <p:cNvPicPr>
            <a:picLocks noGrp="1" noChangeAspect="1" noChangeArrowheads="1"/>
          </p:cNvPicPr>
          <p:nvPr>
            <p:ph sz="half" idx="2"/>
          </p:nvPr>
        </p:nvPicPr>
        <p:blipFill>
          <a:blip r:embed="rId3" cstate="screen"/>
          <a:srcRect/>
          <a:stretch>
            <a:fillRect/>
          </a:stretch>
        </p:blipFill>
        <p:spPr>
          <a:xfrm>
            <a:off x="5181600" y="2286000"/>
            <a:ext cx="3657600" cy="2738438"/>
          </a:xfrm>
          <a:noFill/>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3"/>
          <p:cNvSpPr>
            <a:spLocks noGrp="1"/>
          </p:cNvSpPr>
          <p:nvPr>
            <p:ph type="ftr" sz="quarter" idx="12"/>
          </p:nvPr>
        </p:nvSpPr>
        <p:spPr/>
        <p:txBody>
          <a:bodyPr/>
          <a:lstStyle/>
          <a:p>
            <a:r>
              <a:rPr lang="en-US"/>
              <a:t>International Association of Snowmobile Administrators</a:t>
            </a:r>
          </a:p>
        </p:txBody>
      </p:sp>
      <p:sp>
        <p:nvSpPr>
          <p:cNvPr id="66562" name="Rectangle 2"/>
          <p:cNvSpPr>
            <a:spLocks noGrp="1" noRot="1" noChangeArrowheads="1"/>
          </p:cNvSpPr>
          <p:nvPr>
            <p:ph type="ctrTitle" idx="4294967295"/>
          </p:nvPr>
        </p:nvSpPr>
        <p:spPr>
          <a:xfrm>
            <a:off x="457200" y="304800"/>
            <a:ext cx="8305800" cy="6096000"/>
          </a:xfrm>
        </p:spPr>
        <p:txBody>
          <a:bodyPr/>
          <a:lstStyle/>
          <a:p>
            <a:r>
              <a:rPr lang="en-US" sz="2000">
                <a:solidFill>
                  <a:schemeClr val="hlink"/>
                </a:solidFill>
                <a:latin typeface="Arial" charset="0"/>
              </a:rPr>
              <a:t>Chapter 6 – Training Program Photo &amp; Illustration Credits</a:t>
            </a:r>
            <a:r>
              <a:rPr lang="en-US" sz="2000" b="0" i="1">
                <a:latin typeface="Arial" charset="0"/>
              </a:rPr>
              <a:t> </a:t>
            </a:r>
            <a:r>
              <a:rPr lang="en-US" sz="2000">
                <a:latin typeface="Arial" charset="0"/>
              </a:rPr>
              <a:t/>
            </a:r>
            <a:br>
              <a:rPr lang="en-US" sz="2000">
                <a:latin typeface="Arial" charset="0"/>
              </a:rPr>
            </a:br>
            <a:r>
              <a:rPr lang="en-US" sz="2000">
                <a:latin typeface="Arial" charset="0"/>
              </a:rPr>
              <a:t/>
            </a:r>
            <a:br>
              <a:rPr lang="en-US" sz="2000">
                <a:latin typeface="Arial" charset="0"/>
              </a:rPr>
            </a:br>
            <a:r>
              <a:rPr lang="en-US" sz="2000">
                <a:latin typeface="Arial" charset="0"/>
              </a:rPr>
              <a:t/>
            </a:r>
            <a:br>
              <a:rPr lang="en-US" sz="2000">
                <a:latin typeface="Arial" charset="0"/>
              </a:rPr>
            </a:br>
            <a:r>
              <a:rPr lang="en-US" sz="1800" b="0">
                <a:latin typeface="Arial" charset="0"/>
              </a:rPr>
              <a:t>Kim Raap – Trails Work Consulting</a:t>
            </a:r>
            <a:r>
              <a:rPr lang="en-US" sz="2000">
                <a:latin typeface="Arial" charset="0"/>
              </a:rPr>
              <a:t/>
            </a:r>
            <a:br>
              <a:rPr lang="en-US" sz="2000">
                <a:latin typeface="Arial" charset="0"/>
              </a:rPr>
            </a:br>
            <a:r>
              <a:rPr lang="en-US" sz="2000">
                <a:latin typeface="Arial" charset="0"/>
              </a:rPr>
              <a:t/>
            </a:r>
            <a:br>
              <a:rPr lang="en-US" sz="2000">
                <a:latin typeface="Arial" charset="0"/>
              </a:rPr>
            </a:br>
            <a:r>
              <a:rPr lang="en-US" sz="2000">
                <a:latin typeface="Arial" charset="0"/>
              </a:rPr>
              <a:t/>
            </a:r>
            <a:br>
              <a:rPr lang="en-US" sz="2000">
                <a:latin typeface="Arial" charset="0"/>
              </a:rPr>
            </a:br>
            <a:r>
              <a:rPr lang="en-US" sz="2000">
                <a:latin typeface="Arial" charset="0"/>
              </a:rPr>
              <a:t/>
            </a:r>
            <a:br>
              <a:rPr lang="en-US" sz="2000">
                <a:latin typeface="Arial" charset="0"/>
              </a:rPr>
            </a:br>
            <a:r>
              <a:rPr lang="en-US" sz="2000" b="0">
                <a:solidFill>
                  <a:schemeClr val="hlink"/>
                </a:solidFill>
                <a:latin typeface="Arial" charset="0"/>
              </a:rPr>
              <a:t>Project Manager</a:t>
            </a:r>
            <a:br>
              <a:rPr lang="en-US" sz="2000" b="0">
                <a:solidFill>
                  <a:schemeClr val="hlink"/>
                </a:solidFill>
                <a:latin typeface="Arial" charset="0"/>
              </a:rPr>
            </a:br>
            <a:r>
              <a:rPr lang="en-US" sz="1800" b="0">
                <a:latin typeface="Arial" charset="0"/>
              </a:rPr>
              <a:t>Kim Raap – Trails Work Consulting</a:t>
            </a:r>
            <a:br>
              <a:rPr lang="en-US" sz="1800" b="0">
                <a:latin typeface="Arial" charset="0"/>
              </a:rPr>
            </a:br>
            <a:r>
              <a:rPr lang="en-US" sz="1800" b="0">
                <a:latin typeface="Arial" charset="0"/>
              </a:rPr>
              <a:t>4015 S. Brady Court – Sioux Falls, SD 57103</a:t>
            </a:r>
            <a:br>
              <a:rPr lang="en-US" sz="1800" b="0">
                <a:latin typeface="Arial" charset="0"/>
              </a:rPr>
            </a:br>
            <a:r>
              <a:rPr lang="en-US" sz="1800" b="0">
                <a:latin typeface="Arial" charset="0"/>
              </a:rPr>
              <a:t>(605) 371-9799  </a:t>
            </a:r>
            <a:r>
              <a:rPr lang="en-US" sz="1800" b="0">
                <a:latin typeface="Arial" charset="0"/>
                <a:hlinkClick r:id="rId3"/>
              </a:rPr>
              <a:t>Trailswork@aol.com</a:t>
            </a:r>
            <a:r>
              <a:rPr lang="en-US" sz="1800" b="0">
                <a:latin typeface="Arial" charset="0"/>
              </a:rPr>
              <a:t> </a:t>
            </a:r>
            <a:br>
              <a:rPr lang="en-US" sz="1800" b="0">
                <a:latin typeface="Arial" charset="0"/>
              </a:rPr>
            </a:br>
            <a:r>
              <a:rPr lang="en-US" sz="1800" b="0">
                <a:latin typeface="Arial" charset="0"/>
              </a:rPr>
              <a:t/>
            </a:r>
            <a:br>
              <a:rPr lang="en-US" sz="1800" b="0">
                <a:latin typeface="Arial" charset="0"/>
              </a:rPr>
            </a:br>
            <a:r>
              <a:rPr lang="en-US" sz="1800" b="0">
                <a:latin typeface="Arial" charset="0"/>
              </a:rPr>
              <a:t/>
            </a:r>
            <a:br>
              <a:rPr lang="en-US" sz="1800" b="0">
                <a:latin typeface="Arial" charset="0"/>
              </a:rPr>
            </a:br>
            <a:r>
              <a:rPr lang="en-US" sz="1800" b="0">
                <a:latin typeface="Arial" charset="0"/>
              </a:rPr>
              <a:t> Contact IASA at  </a:t>
            </a:r>
            <a:r>
              <a:rPr lang="en-US" sz="1800" b="0">
                <a:latin typeface="Arial" charset="0"/>
                <a:hlinkClick r:id="rId4"/>
              </a:rPr>
              <a:t>www.snowiasa.org</a:t>
            </a:r>
            <a:r>
              <a:rPr lang="en-US" sz="2000"/>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3"/>
          <p:cNvSpPr>
            <a:spLocks noGrp="1"/>
          </p:cNvSpPr>
          <p:nvPr>
            <p:ph type="ftr" sz="quarter" idx="12"/>
          </p:nvPr>
        </p:nvSpPr>
        <p:spPr/>
        <p:txBody>
          <a:bodyPr/>
          <a:lstStyle/>
          <a:p>
            <a:r>
              <a:rPr lang="en-US"/>
              <a:t>International Association of Snowmobile Administrators</a:t>
            </a:r>
          </a:p>
        </p:txBody>
      </p:sp>
      <p:sp>
        <p:nvSpPr>
          <p:cNvPr id="67586" name="Rectangle 2"/>
          <p:cNvSpPr>
            <a:spLocks noGrp="1" noRot="1" noChangeArrowheads="1"/>
          </p:cNvSpPr>
          <p:nvPr>
            <p:ph type="ctrTitle" idx="4294967295"/>
          </p:nvPr>
        </p:nvSpPr>
        <p:spPr>
          <a:xfrm>
            <a:off x="152400" y="304800"/>
            <a:ext cx="8839200" cy="6019800"/>
          </a:xfrm>
        </p:spPr>
        <p:txBody>
          <a:bodyPr/>
          <a:lstStyle/>
          <a:p>
            <a:r>
              <a:rPr lang="en-US" sz="2000">
                <a:solidFill>
                  <a:schemeClr val="hlink"/>
                </a:solidFill>
                <a:latin typeface="Arial" charset="0"/>
              </a:rPr>
              <a:t>ACKNOWLEDGEMENT &amp; DISCLAIMER</a:t>
            </a:r>
            <a:r>
              <a:rPr lang="en-US" sz="1800">
                <a:solidFill>
                  <a:schemeClr val="hlink"/>
                </a:solidFill>
                <a:latin typeface="Arial" charset="0"/>
              </a:rPr>
              <a:t/>
            </a:r>
            <a:br>
              <a:rPr lang="en-US" sz="1800">
                <a:solidFill>
                  <a:schemeClr val="hlink"/>
                </a:solidFill>
                <a:latin typeface="Arial" charset="0"/>
              </a:rPr>
            </a:br>
            <a:r>
              <a:rPr lang="en-US" sz="1000">
                <a:solidFill>
                  <a:schemeClr val="tx1"/>
                </a:solidFill>
                <a:latin typeface="Arial" charset="0"/>
              </a:rPr>
              <a:t/>
            </a:r>
            <a:br>
              <a:rPr lang="en-US" sz="1000">
                <a:solidFill>
                  <a:schemeClr val="tx1"/>
                </a:solidFill>
                <a:latin typeface="Arial" charset="0"/>
              </a:rPr>
            </a:br>
            <a:r>
              <a:rPr lang="en-US" sz="1800" b="0">
                <a:solidFill>
                  <a:schemeClr val="tx1"/>
                </a:solidFill>
                <a:effectLst/>
                <a:latin typeface="Arial" charset="0"/>
              </a:rPr>
              <a:t>This series of Power Point training slides has been produced to accompany Chapters 1 – 6 of </a:t>
            </a:r>
            <a:r>
              <a:rPr lang="en-US" sz="1800" b="0" i="1">
                <a:solidFill>
                  <a:schemeClr val="hlink"/>
                </a:solidFill>
                <a:effectLst/>
                <a:latin typeface="Arial" charset="0"/>
              </a:rPr>
              <a:t>Guidelines for Snowmobile Trail Groomer Operator Training – A Resource Guide for Trail Grooming Managers and Equipment Operators</a:t>
            </a:r>
            <a:r>
              <a:rPr lang="en-US" sz="1800" b="0">
                <a:solidFill>
                  <a:schemeClr val="tx1"/>
                </a:solidFill>
                <a:effectLst/>
                <a:latin typeface="Arial" charset="0"/>
              </a:rPr>
              <a:t> which was produced by the International Association of Snowmobile Administrators (IASA) in 2005. This project has been produced by IASA, with financial assistance from the Recreational Trails Program administered by the U.S. Federal Highway Administration (FHWA), to aid local operator training. </a:t>
            </a:r>
            <a:br>
              <a:rPr lang="en-US" sz="1800" b="0">
                <a:solidFill>
                  <a:schemeClr val="tx1"/>
                </a:solidFill>
                <a:effectLst/>
                <a:latin typeface="Arial" charset="0"/>
              </a:rPr>
            </a:br>
            <a:r>
              <a:rPr lang="en-US" sz="1000" b="0">
                <a:solidFill>
                  <a:schemeClr val="tx1"/>
                </a:solidFill>
                <a:effectLst/>
                <a:latin typeface="Arial" charset="0"/>
              </a:rPr>
              <a:t/>
            </a:r>
            <a:br>
              <a:rPr lang="en-US" sz="1000" b="0">
                <a:solidFill>
                  <a:schemeClr val="tx1"/>
                </a:solidFill>
                <a:effectLst/>
                <a:latin typeface="Arial" charset="0"/>
              </a:rPr>
            </a:br>
            <a:r>
              <a:rPr lang="en-US" sz="1800" b="0" i="1">
                <a:solidFill>
                  <a:schemeClr val="tx1"/>
                </a:solidFill>
                <a:effectLst/>
                <a:latin typeface="Arial" charset="0"/>
              </a:rPr>
              <a:t>This training program is disseminated under the sponsorship of the Department of Transportation in the interest of information exchange. The United States Government assumes no liability for the contents or use thereof. The contents of this program do not constitute a standard, specification, or regulation.</a:t>
            </a:r>
            <a:r>
              <a:rPr lang="en-US" sz="1800" b="0">
                <a:solidFill>
                  <a:schemeClr val="tx1"/>
                </a:solidFill>
                <a:effectLst/>
                <a:latin typeface="Arial" charset="0"/>
              </a:rPr>
              <a:t> </a:t>
            </a:r>
            <a:br>
              <a:rPr lang="en-US" sz="1800" b="0">
                <a:solidFill>
                  <a:schemeClr val="tx1"/>
                </a:solidFill>
                <a:effectLst/>
                <a:latin typeface="Arial" charset="0"/>
              </a:rPr>
            </a:br>
            <a:r>
              <a:rPr lang="en-US" sz="1000" b="0">
                <a:solidFill>
                  <a:schemeClr val="tx1"/>
                </a:solidFill>
                <a:effectLst/>
                <a:latin typeface="Arial" charset="0"/>
              </a:rPr>
              <a:t/>
            </a:r>
            <a:br>
              <a:rPr lang="en-US" sz="1000" b="0">
                <a:solidFill>
                  <a:schemeClr val="tx1"/>
                </a:solidFill>
                <a:effectLst/>
                <a:latin typeface="Arial" charset="0"/>
              </a:rPr>
            </a:br>
            <a:r>
              <a:rPr lang="en-US" sz="1800" b="0">
                <a:solidFill>
                  <a:schemeClr val="tx1"/>
                </a:solidFill>
                <a:effectLst/>
                <a:latin typeface="Arial" charset="0"/>
              </a:rPr>
              <a:t>Special recognition is given to the many agencies, companies, and individuals whose photos have been used for demonstration purposes in this project. Sponsors of this project do not endorse products or manufacturers. Trade and manufacturer’s names appear in this training program only because they are considered essential to the object of these training slides.</a:t>
            </a:r>
            <a:br>
              <a:rPr lang="en-US" sz="1800" b="0">
                <a:solidFill>
                  <a:schemeClr val="tx1"/>
                </a:solidFill>
                <a:effectLst/>
                <a:latin typeface="Arial" charset="0"/>
              </a:rPr>
            </a:br>
            <a:r>
              <a:rPr lang="en-US" sz="1000" b="0">
                <a:solidFill>
                  <a:schemeClr val="tx1"/>
                </a:solidFill>
                <a:effectLst/>
                <a:latin typeface="Arial" charset="0"/>
              </a:rPr>
              <a:t/>
            </a:r>
            <a:br>
              <a:rPr lang="en-US" sz="1000" b="0">
                <a:solidFill>
                  <a:schemeClr val="tx1"/>
                </a:solidFill>
                <a:effectLst/>
                <a:latin typeface="Arial" charset="0"/>
              </a:rPr>
            </a:br>
            <a:r>
              <a:rPr lang="en-US" sz="1600" b="0">
                <a:solidFill>
                  <a:schemeClr val="tx1"/>
                </a:solidFill>
                <a:effectLst/>
                <a:latin typeface="Arial" charset="0"/>
              </a:rPr>
              <a:t>Copyright © 2007 Owned by the International Association of Snowmobile Administrators.</a:t>
            </a:r>
            <a:r>
              <a:rPr lang="en-US" sz="1800" b="0">
                <a:solidFill>
                  <a:schemeClr val="tx1"/>
                </a:solidFill>
                <a:effectLst/>
                <a:latin typeface="Arial" charset="0"/>
              </a:rPr>
              <a:t> </a:t>
            </a:r>
            <a:br>
              <a:rPr lang="en-US" sz="1800" b="0">
                <a:solidFill>
                  <a:schemeClr val="tx1"/>
                </a:solidFill>
                <a:effectLst/>
                <a:latin typeface="Arial" charset="0"/>
              </a:rPr>
            </a:br>
            <a:r>
              <a:rPr lang="en-US" sz="1600" b="0">
                <a:solidFill>
                  <a:schemeClr val="tx1"/>
                </a:solidFill>
                <a:effectLst/>
                <a:latin typeface="Arial" charset="0"/>
              </a:rPr>
              <a:t>All Rights Reserved.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11266" name="Rectangle 2"/>
          <p:cNvSpPr>
            <a:spLocks noGrp="1" noRot="1" noChangeArrowheads="1"/>
          </p:cNvSpPr>
          <p:nvPr>
            <p:ph type="title"/>
          </p:nvPr>
        </p:nvSpPr>
        <p:spPr>
          <a:xfrm>
            <a:off x="457200" y="274638"/>
            <a:ext cx="8229600" cy="792162"/>
          </a:xfrm>
        </p:spPr>
        <p:txBody>
          <a:bodyPr/>
          <a:lstStyle/>
          <a:p>
            <a:r>
              <a:rPr lang="en-US">
                <a:solidFill>
                  <a:schemeClr val="hlink"/>
                </a:solidFill>
              </a:rPr>
              <a:t>Record Keeping</a:t>
            </a:r>
          </a:p>
        </p:txBody>
      </p:sp>
      <p:sp>
        <p:nvSpPr>
          <p:cNvPr id="11267" name="Rectangle 3"/>
          <p:cNvSpPr>
            <a:spLocks noGrp="1" noChangeArrowheads="1"/>
          </p:cNvSpPr>
          <p:nvPr>
            <p:ph type="body" idx="1"/>
          </p:nvPr>
        </p:nvSpPr>
        <p:spPr>
          <a:xfrm>
            <a:off x="457200" y="1295400"/>
            <a:ext cx="8229600" cy="4830763"/>
          </a:xfrm>
        </p:spPr>
        <p:txBody>
          <a:bodyPr/>
          <a:lstStyle/>
          <a:p>
            <a:r>
              <a:rPr lang="en-US"/>
              <a:t>It is the responsibility of </a:t>
            </a:r>
            <a:r>
              <a:rPr lang="en-US" b="1" i="1"/>
              <a:t>everyone</a:t>
            </a:r>
            <a:r>
              <a:rPr lang="en-US"/>
              <a:t> to keep good records, particularly in respect to preventative maintenance and safety management.</a:t>
            </a:r>
          </a:p>
          <a:p>
            <a:r>
              <a:rPr lang="en-US"/>
              <a:t>But if records are kept, they should be used. Don’t just file’em &amp; forget’em. Rather, use them to analyze performance and measure improvements.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14338" name="Rectangle 2"/>
          <p:cNvSpPr>
            <a:spLocks noGrp="1" noRot="1" noChangeArrowheads="1"/>
          </p:cNvSpPr>
          <p:nvPr>
            <p:ph type="title"/>
          </p:nvPr>
        </p:nvSpPr>
        <p:spPr>
          <a:xfrm>
            <a:off x="457200" y="274638"/>
            <a:ext cx="8229600" cy="792162"/>
          </a:xfrm>
        </p:spPr>
        <p:txBody>
          <a:bodyPr/>
          <a:lstStyle/>
          <a:p>
            <a:r>
              <a:rPr lang="en-US">
                <a:solidFill>
                  <a:schemeClr val="hlink"/>
                </a:solidFill>
              </a:rPr>
              <a:t>Recommended Forms</a:t>
            </a:r>
          </a:p>
        </p:txBody>
      </p:sp>
      <p:sp>
        <p:nvSpPr>
          <p:cNvPr id="14339" name="Rectangle 3"/>
          <p:cNvSpPr>
            <a:spLocks noGrp="1" noChangeArrowheads="1"/>
          </p:cNvSpPr>
          <p:nvPr>
            <p:ph type="body" idx="1"/>
          </p:nvPr>
        </p:nvSpPr>
        <p:spPr>
          <a:xfrm>
            <a:off x="457200" y="1219200"/>
            <a:ext cx="8229600" cy="4906963"/>
          </a:xfrm>
        </p:spPr>
        <p:txBody>
          <a:bodyPr/>
          <a:lstStyle/>
          <a:p>
            <a:pPr>
              <a:buFont typeface="Wingdings" pitchFamily="2" charset="2"/>
              <a:buNone/>
            </a:pPr>
            <a:r>
              <a:rPr lang="en-US" sz="3600" b="1"/>
              <a:t>   </a:t>
            </a:r>
            <a:r>
              <a:rPr lang="en-US" b="1"/>
              <a:t>Grooming programs should develop forms to suit their needs. Various sample forms that can be important to the management of a successful grooming program include:</a:t>
            </a:r>
          </a:p>
          <a:p>
            <a:r>
              <a:rPr lang="en-US"/>
              <a:t>Daily Groomer Operator’s Log</a:t>
            </a:r>
          </a:p>
          <a:p>
            <a:r>
              <a:rPr lang="en-US"/>
              <a:t>Grooming Equipment Maintenance Requests</a:t>
            </a:r>
          </a:p>
          <a:p>
            <a:r>
              <a:rPr lang="en-US"/>
              <a:t>Vehicle Reports and Maintenance Records</a:t>
            </a:r>
          </a:p>
          <a:p>
            <a:r>
              <a:rPr lang="en-US"/>
              <a:t>Corrective Action Form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16386" name="Rectangle 2"/>
          <p:cNvSpPr>
            <a:spLocks noGrp="1" noRot="1" noChangeArrowheads="1"/>
          </p:cNvSpPr>
          <p:nvPr>
            <p:ph type="title"/>
          </p:nvPr>
        </p:nvSpPr>
        <p:spPr>
          <a:xfrm>
            <a:off x="457200" y="274638"/>
            <a:ext cx="8229600" cy="792162"/>
          </a:xfrm>
        </p:spPr>
        <p:txBody>
          <a:bodyPr/>
          <a:lstStyle/>
          <a:p>
            <a:r>
              <a:rPr lang="en-US" sz="4000">
                <a:solidFill>
                  <a:schemeClr val="hlink"/>
                </a:solidFill>
              </a:rPr>
              <a:t>Daily Groomer Operator’s Log Form</a:t>
            </a:r>
          </a:p>
        </p:txBody>
      </p:sp>
      <p:sp>
        <p:nvSpPr>
          <p:cNvPr id="16387" name="Rectangle 3"/>
          <p:cNvSpPr>
            <a:spLocks noGrp="1" noChangeArrowheads="1"/>
          </p:cNvSpPr>
          <p:nvPr>
            <p:ph type="body" idx="1"/>
          </p:nvPr>
        </p:nvSpPr>
        <p:spPr>
          <a:xfrm>
            <a:off x="457200" y="1295400"/>
            <a:ext cx="8229600" cy="4830763"/>
          </a:xfrm>
        </p:spPr>
        <p:txBody>
          <a:bodyPr/>
          <a:lstStyle/>
          <a:p>
            <a:r>
              <a:rPr lang="en-US"/>
              <a:t>Important to document with a running log </a:t>
            </a:r>
            <a:r>
              <a:rPr lang="en-US" b="1">
                <a:solidFill>
                  <a:schemeClr val="hlink"/>
                </a:solidFill>
              </a:rPr>
              <a:t>where and when</a:t>
            </a:r>
            <a:r>
              <a:rPr lang="en-US"/>
              <a:t> each vehicle was used.</a:t>
            </a:r>
          </a:p>
          <a:p>
            <a:r>
              <a:rPr lang="en-US"/>
              <a:t>Document hours and odometer readings. Also record remarks about unusual events.</a:t>
            </a:r>
          </a:p>
          <a:p>
            <a:r>
              <a:rPr lang="en-US"/>
              <a:t>Some incorporate daily pre- and post-operation checklists.</a:t>
            </a:r>
          </a:p>
          <a:p>
            <a:r>
              <a:rPr lang="en-US"/>
              <a:t>Recommend attaching maps with ‘highlights’ to mark segments which were groomed. This helps to visually document the work that was done.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3"/>
          <p:cNvSpPr>
            <a:spLocks noGrp="1"/>
          </p:cNvSpPr>
          <p:nvPr>
            <p:ph type="ftr" sz="quarter" idx="12"/>
          </p:nvPr>
        </p:nvSpPr>
        <p:spPr/>
        <p:txBody>
          <a:bodyPr/>
          <a:lstStyle/>
          <a:p>
            <a:r>
              <a:rPr lang="en-US"/>
              <a:t>International Association of Snowmobile Administrators</a:t>
            </a:r>
          </a:p>
        </p:txBody>
      </p:sp>
      <p:sp>
        <p:nvSpPr>
          <p:cNvPr id="19461" name="Rectangle 5"/>
          <p:cNvSpPr>
            <a:spLocks noChangeArrowheads="1"/>
          </p:cNvSpPr>
          <p:nvPr/>
        </p:nvSpPr>
        <p:spPr bwMode="auto">
          <a:xfrm>
            <a:off x="82550" y="68263"/>
            <a:ext cx="8975725" cy="6723062"/>
          </a:xfrm>
          <a:prstGeom prst="rect">
            <a:avLst/>
          </a:prstGeom>
          <a:noFill/>
          <a:ln w="9525">
            <a:noFill/>
            <a:miter lim="800000"/>
            <a:headEnd/>
            <a:tailEnd/>
          </a:ln>
          <a:effectLst/>
        </p:spPr>
        <p:txBody>
          <a:bodyPr wrap="none" anchor="ctr">
            <a:spAutoFit/>
          </a:bodyPr>
          <a:lstStyle/>
          <a:p>
            <a:pPr algn="ctr"/>
            <a:r>
              <a:rPr lang="en-US" b="1">
                <a:solidFill>
                  <a:schemeClr val="hlink"/>
                </a:solidFill>
              </a:rPr>
              <a:t>SAMPLE</a:t>
            </a:r>
            <a:r>
              <a:rPr lang="en-US" b="1"/>
              <a:t> DAILY GROOMING LOG</a:t>
            </a:r>
            <a:endParaRPr lang="en-US"/>
          </a:p>
          <a:p>
            <a:pPr algn="ctr"/>
            <a:r>
              <a:rPr lang="en-US" sz="1600"/>
              <a:t>Date ______________  Area ___________________________ Operator __________________</a:t>
            </a:r>
          </a:p>
          <a:p>
            <a:pPr algn="ctr"/>
            <a:r>
              <a:rPr lang="en-US" sz="1600"/>
              <a:t>Sequence of Trails Groomed ______________________________________________________</a:t>
            </a:r>
          </a:p>
          <a:p>
            <a:pPr algn="ctr"/>
            <a:r>
              <a:rPr lang="en-US" sz="1600"/>
              <a:t>Tractor __________________	Implements ____________________________ Width _______</a:t>
            </a:r>
          </a:p>
          <a:p>
            <a:pPr algn="ctr"/>
            <a:r>
              <a:rPr lang="en-US" sz="1600"/>
              <a:t>Operator’s Time:  In _______  Out _______	Total Operator Hours _____________________</a:t>
            </a:r>
          </a:p>
          <a:p>
            <a:pPr algn="ctr"/>
            <a:r>
              <a:rPr lang="en-US" sz="1600"/>
              <a:t>Odometer Begin ________ Odometer End ________ Total Miles Groomed ________</a:t>
            </a:r>
          </a:p>
          <a:p>
            <a:pPr algn="ctr"/>
            <a:r>
              <a:rPr lang="en-US" sz="1600"/>
              <a:t>Hour Meter Begin ________ Hour Meter End ________	Total Tractor Hours _________</a:t>
            </a:r>
          </a:p>
          <a:p>
            <a:pPr algn="ctr"/>
            <a:r>
              <a:rPr lang="en-US" sz="1600"/>
              <a:t>Temperature Range _______________  Inches of New Snow _______ Traffic _____________</a:t>
            </a:r>
          </a:p>
          <a:p>
            <a:pPr algn="ctr"/>
            <a:r>
              <a:rPr lang="en-US" sz="1600"/>
              <a:t>Weather (circle all that apply): Clear Cloudy Sunny Windy Snowing Raining Other: __________</a:t>
            </a:r>
          </a:p>
          <a:p>
            <a:pPr algn="ctr"/>
            <a:r>
              <a:rPr lang="en-US" sz="1600"/>
              <a:t>Remarks: ______________________________________________________________________</a:t>
            </a:r>
          </a:p>
          <a:p>
            <a:pPr algn="ctr"/>
            <a:r>
              <a:rPr lang="en-US" sz="1600" b="1"/>
              <a:t>Pre-Shift Check List </a:t>
            </a:r>
            <a:r>
              <a:rPr lang="en-US" sz="1600"/>
              <a:t>(Warm Up tractor for a minimum of 10 minutes)</a:t>
            </a:r>
          </a:p>
          <a:p>
            <a:pPr algn="ctr"/>
            <a:r>
              <a:rPr lang="en-US" sz="1600"/>
              <a:t>___ Fuel Tank Full ________ amt. added  ___ Belts  ___ Gauges  ___ Track Grousers	</a:t>
            </a:r>
          </a:p>
          <a:p>
            <a:pPr algn="ctr"/>
            <a:r>
              <a:rPr lang="en-US" sz="1600"/>
              <a:t>___ Engine Oil_____ amt. added	___ Lights	___ Wipers	___ Track Belts</a:t>
            </a:r>
          </a:p>
          <a:p>
            <a:pPr algn="ctr"/>
            <a:r>
              <a:rPr lang="en-US" sz="1600"/>
              <a:t>___ Hydraulic Oil _____ amt. added   ___ Battery ___ Mirrors ___ Track Tension</a:t>
            </a:r>
          </a:p>
          <a:p>
            <a:pPr algn="ctr"/>
            <a:r>
              <a:rPr lang="en-US" sz="1600"/>
              <a:t>___ Anti-Freeze _____ amt. added  ___ Beacon ___ Radio/Phone ___ Track Wheels</a:t>
            </a:r>
          </a:p>
          <a:p>
            <a:pPr algn="ctr"/>
            <a:r>
              <a:rPr lang="en-US" sz="1600"/>
              <a:t>___ Wiper Fluid _____ amt. added  ___ Tools ___ Shovel ___ Hydraulic Hoses</a:t>
            </a:r>
          </a:p>
          <a:p>
            <a:pPr algn="ctr"/>
            <a:r>
              <a:rPr lang="en-US" sz="1600"/>
              <a:t>___ Fire Extinguisher ___ Ice Scraper ___ Flashlight ___ Implements ___ Survival Gear</a:t>
            </a:r>
          </a:p>
          <a:p>
            <a:pPr algn="ctr"/>
            <a:r>
              <a:rPr lang="en-US" sz="1600"/>
              <a:t>Checked Out By: ____________________________________</a:t>
            </a:r>
          </a:p>
          <a:p>
            <a:pPr algn="ctr"/>
            <a:r>
              <a:rPr lang="en-US" sz="1600" b="1"/>
              <a:t>End of Shift / Shut-Down Checklist </a:t>
            </a:r>
            <a:r>
              <a:rPr lang="en-US" sz="1600"/>
              <a:t>(Idle tractor for a minimum of 10 minutes)</a:t>
            </a:r>
          </a:p>
          <a:p>
            <a:pPr algn="ctr"/>
            <a:r>
              <a:rPr lang="en-US" sz="1600"/>
              <a:t>___ Fill Fuel Tank _________ amt. added ___ Water Separator Checked ___ Shoveled Off</a:t>
            </a:r>
          </a:p>
          <a:p>
            <a:pPr algn="ctr"/>
            <a:r>
              <a:rPr lang="en-US" sz="1600"/>
              <a:t>___ Implements in Down Position ___ Brake On ___ Plugged In ___ Key Off</a:t>
            </a:r>
          </a:p>
          <a:p>
            <a:pPr algn="ctr"/>
            <a:r>
              <a:rPr lang="en-US" sz="1600"/>
              <a:t>___ Radio/Phone Off	___ Maintenance Needs Recorded	___ Daily Log Completed</a:t>
            </a:r>
          </a:p>
          <a:p>
            <a:pPr algn="ctr"/>
            <a:r>
              <a:rPr lang="en-US" sz="1600"/>
              <a:t>Average Gauge Readings During Run: Engine RPM _________  Engine Temperature ________</a:t>
            </a:r>
          </a:p>
          <a:p>
            <a:pPr algn="ctr"/>
            <a:r>
              <a:rPr lang="en-US" sz="1600"/>
              <a:t>			Oil Pressure __________ Hydraulic Temperature _________</a:t>
            </a:r>
          </a:p>
          <a:p>
            <a:pPr algn="ctr"/>
            <a:r>
              <a:rPr lang="en-US" sz="1600"/>
              <a:t>Checked In By: _________________________________</a:t>
            </a:r>
          </a:p>
          <a:p>
            <a:pPr algn="ctr"/>
            <a:r>
              <a:rPr lang="en-US" sz="1600" b="1"/>
              <a:t>Special Notes, General Comments, Repair Work Needed, Explain Any Downtime, etc. in space below:</a:t>
            </a:r>
            <a:endParaRPr lang="en-US" sz="1600"/>
          </a:p>
          <a:p>
            <a:pPr algn="ctr"/>
            <a:endParaRPr lang="en-US" sz="16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22530" name="Rectangle 2"/>
          <p:cNvSpPr>
            <a:spLocks noGrp="1" noRot="1" noChangeArrowheads="1"/>
          </p:cNvSpPr>
          <p:nvPr>
            <p:ph type="title"/>
          </p:nvPr>
        </p:nvSpPr>
        <p:spPr>
          <a:xfrm>
            <a:off x="457200" y="274638"/>
            <a:ext cx="8229600" cy="639762"/>
          </a:xfrm>
        </p:spPr>
        <p:txBody>
          <a:bodyPr/>
          <a:lstStyle/>
          <a:p>
            <a:r>
              <a:rPr lang="en-US" sz="3200">
                <a:solidFill>
                  <a:schemeClr val="hlink"/>
                </a:solidFill>
              </a:rPr>
              <a:t>Grooming Equipment Maintenance Requests</a:t>
            </a:r>
          </a:p>
        </p:txBody>
      </p:sp>
      <p:sp>
        <p:nvSpPr>
          <p:cNvPr id="22531" name="Rectangle 3"/>
          <p:cNvSpPr>
            <a:spLocks noGrp="1" noChangeArrowheads="1"/>
          </p:cNvSpPr>
          <p:nvPr>
            <p:ph type="body" idx="1"/>
          </p:nvPr>
        </p:nvSpPr>
        <p:spPr>
          <a:xfrm>
            <a:off x="457200" y="1143000"/>
            <a:ext cx="8229600" cy="4983163"/>
          </a:xfrm>
        </p:spPr>
        <p:txBody>
          <a:bodyPr/>
          <a:lstStyle/>
          <a:p>
            <a:pPr>
              <a:lnSpc>
                <a:spcPct val="90000"/>
              </a:lnSpc>
            </a:pPr>
            <a:r>
              <a:rPr lang="en-US" sz="3600"/>
              <a:t>The groomer operator has an important role in overall preventive maintenance of the equipment. But they may not be a “mechanic,” so they need clear instructions as to what to check and how to tell if it’s good or bad.</a:t>
            </a:r>
          </a:p>
          <a:p>
            <a:pPr>
              <a:lnSpc>
                <a:spcPct val="90000"/>
              </a:lnSpc>
            </a:pPr>
            <a:r>
              <a:rPr lang="en-US" sz="3600"/>
              <a:t>Checklists provide an easy format to help communicate maintenance needs to the grooming manager and to mechanics.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Footer Placeholder 4"/>
          <p:cNvSpPr>
            <a:spLocks noGrp="1"/>
          </p:cNvSpPr>
          <p:nvPr>
            <p:ph type="ftr" sz="quarter" idx="12"/>
          </p:nvPr>
        </p:nvSpPr>
        <p:spPr/>
        <p:txBody>
          <a:bodyPr/>
          <a:lstStyle/>
          <a:p>
            <a:r>
              <a:rPr lang="en-US"/>
              <a:t>International Association of Snowmobile Administrators</a:t>
            </a:r>
          </a:p>
        </p:txBody>
      </p:sp>
      <p:graphicFrame>
        <p:nvGraphicFramePr>
          <p:cNvPr id="26923" name="Group 299"/>
          <p:cNvGraphicFramePr>
            <a:graphicFrameLocks noGrp="1"/>
          </p:cNvGraphicFramePr>
          <p:nvPr>
            <p:ph/>
          </p:nvPr>
        </p:nvGraphicFramePr>
        <p:xfrm>
          <a:off x="457200" y="304800"/>
          <a:ext cx="8229600" cy="6400800"/>
        </p:xfrm>
        <a:graphic>
          <a:graphicData uri="http://schemas.openxmlformats.org/drawingml/2006/table">
            <a:tbl>
              <a:tblPr/>
              <a:tblGrid>
                <a:gridCol w="1600200"/>
                <a:gridCol w="533400"/>
                <a:gridCol w="533400"/>
                <a:gridCol w="1447800"/>
                <a:gridCol w="1600200"/>
                <a:gridCol w="533400"/>
                <a:gridCol w="533400"/>
                <a:gridCol w="1447800"/>
              </a:tblGrid>
              <a:tr h="203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ITEM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OK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COMMENTS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ITEM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OK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COMMENTS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9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Fuel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hlink"/>
                          </a:solidFill>
                          <a:effectLst>
                            <a:outerShdw blurRad="38100" dist="38100" dir="2700000" algn="tl">
                              <a:srgbClr val="000000"/>
                            </a:outerShdw>
                          </a:effectLst>
                          <a:latin typeface="Garamond" pitchFamily="18" charset="0"/>
                        </a:rPr>
                        <a:t>SAMPLE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Steering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3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Motor Oil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hlink"/>
                          </a:solidFill>
                          <a:effectLst>
                            <a:outerShdw blurRad="38100" dist="38100" dir="2700000" algn="tl">
                              <a:srgbClr val="000000"/>
                            </a:outerShdw>
                          </a:effectLst>
                          <a:latin typeface="Garamond" pitchFamily="18" charset="0"/>
                        </a:rPr>
                        <a:t>CHECKLIST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Brakes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9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Hydraulic Oil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Controls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3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Transmission Oil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Heater/AC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9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Anti-Freeze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Mirrors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3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Washer Fluid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Wipers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9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Brake Fluid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Beacon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3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Hydraulics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Backup Alarm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3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Transmission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Windows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9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Rear End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Engine Temp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3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Tracks/Tires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Hydraulic Temp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9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Front Blade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Transmission Temp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3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Drive Belts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Gauges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9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Alternator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Radio/Phone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3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Hoses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Air Filter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3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Exhaust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Horn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9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Leaks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SMV Sign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3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Loose Bolts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Linkage/Tie Rods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9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Loose Objects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Hitch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3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Teeth/Edges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Lights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2"/>
          </p:nvPr>
        </p:nvSpPr>
        <p:spPr/>
        <p:txBody>
          <a:bodyPr/>
          <a:lstStyle/>
          <a:p>
            <a:r>
              <a:rPr lang="en-US"/>
              <a:t>International Association of Snowmobile Administrators</a:t>
            </a:r>
          </a:p>
        </p:txBody>
      </p:sp>
      <p:sp>
        <p:nvSpPr>
          <p:cNvPr id="33794" name="Rectangle 2"/>
          <p:cNvSpPr>
            <a:spLocks noGrp="1" noRot="1" noChangeArrowheads="1"/>
          </p:cNvSpPr>
          <p:nvPr>
            <p:ph type="title"/>
          </p:nvPr>
        </p:nvSpPr>
        <p:spPr>
          <a:xfrm>
            <a:off x="457200" y="274638"/>
            <a:ext cx="8229600" cy="1249362"/>
          </a:xfrm>
        </p:spPr>
        <p:txBody>
          <a:bodyPr/>
          <a:lstStyle/>
          <a:p>
            <a:r>
              <a:rPr lang="en-US">
                <a:solidFill>
                  <a:schemeClr val="hlink"/>
                </a:solidFill>
              </a:rPr>
              <a:t>Vehicle/Equipment Reports and</a:t>
            </a:r>
            <a:br>
              <a:rPr lang="en-US">
                <a:solidFill>
                  <a:schemeClr val="hlink"/>
                </a:solidFill>
              </a:rPr>
            </a:br>
            <a:r>
              <a:rPr lang="en-US">
                <a:solidFill>
                  <a:schemeClr val="hlink"/>
                </a:solidFill>
              </a:rPr>
              <a:t>Maintenance Records</a:t>
            </a:r>
          </a:p>
        </p:txBody>
      </p:sp>
      <p:sp>
        <p:nvSpPr>
          <p:cNvPr id="33795" name="Rectangle 3"/>
          <p:cNvSpPr>
            <a:spLocks noGrp="1" noChangeArrowheads="1"/>
          </p:cNvSpPr>
          <p:nvPr>
            <p:ph type="body" idx="1"/>
          </p:nvPr>
        </p:nvSpPr>
        <p:spPr>
          <a:xfrm>
            <a:off x="457200" y="1752600"/>
            <a:ext cx="8229600" cy="4373563"/>
          </a:xfrm>
        </p:spPr>
        <p:txBody>
          <a:bodyPr/>
          <a:lstStyle/>
          <a:p>
            <a:r>
              <a:rPr lang="en-US" sz="3600"/>
              <a:t>Every vehicle or piece of equipment should have its own log to track daily hours, miles (km), fuel consumption, maintenance, and repairs.</a:t>
            </a:r>
          </a:p>
          <a:p>
            <a:r>
              <a:rPr lang="en-US" sz="3600"/>
              <a:t>Monthly logs can easily combine use and maintenance records on the front and back of the same pages.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172</TotalTime>
  <Words>1038</Words>
  <Application>Microsoft Office PowerPoint</Application>
  <PresentationFormat>On-screen Show (4:3)</PresentationFormat>
  <Paragraphs>255</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Stream</vt:lpstr>
      <vt:lpstr>Groomer Operator Training Resource Guide</vt:lpstr>
      <vt:lpstr>Record Keeping</vt:lpstr>
      <vt:lpstr>Record Keeping</vt:lpstr>
      <vt:lpstr>Recommended Forms</vt:lpstr>
      <vt:lpstr>Daily Groomer Operator’s Log Form</vt:lpstr>
      <vt:lpstr>Slide 6</vt:lpstr>
      <vt:lpstr>Grooming Equipment Maintenance Requests</vt:lpstr>
      <vt:lpstr>Slide 8</vt:lpstr>
      <vt:lpstr>Vehicle/Equipment Reports and Maintenance Records</vt:lpstr>
      <vt:lpstr>Slide 10</vt:lpstr>
      <vt:lpstr>Slide 11</vt:lpstr>
      <vt:lpstr>Corrective Action Form</vt:lpstr>
      <vt:lpstr>Slide 13</vt:lpstr>
      <vt:lpstr>Chapter 6 Quiz</vt:lpstr>
      <vt:lpstr>Chapter 6 Quiz</vt:lpstr>
      <vt:lpstr>Chapter 6 Quiz</vt:lpstr>
      <vt:lpstr>Chapter 6 Quiz</vt:lpstr>
      <vt:lpstr>Chapter 6 Quiz</vt:lpstr>
      <vt:lpstr>Chapter 6 Quiz</vt:lpstr>
      <vt:lpstr>Chapter 6 – Training Program Photo &amp; Illustration Credits    Kim Raap – Trails Work Consulting    Project Manager Kim Raap – Trails Work Consulting 4015 S. Brady Court – Sioux Falls, SD 57103 (605) 371-9799  Trailswork@aol.com     Contact IASA at  www.snowiasa.org </vt:lpstr>
      <vt:lpstr>ACKNOWLEDGEMENT &amp; DISCLAIMER  This series of Power Point training slides has been produced to accompany Chapters 1 – 6 of Guidelines for Snowmobile Trail Groomer Operator Training – A Resource Guide for Trail Grooming Managers and Equipment Operators which was produced by the International Association of Snowmobile Administrators (IASA) in 2005. This project has been produced by IASA, with financial assistance from the Recreational Trails Program administered by the U.S. Federal Highway Administration (FHWA), to aid local operator training.   This training program is disseminated under the sponsorship of the Department of Transportation in the interest of information exchange. The United States Government assumes no liability for the contents or use thereof. The contents of this program do not constitute a standard, specification, or regulation.   Special recognition is given to the many agencies, companies, and individuals whose photos have been used for demonstration purposes in this project. Sponsors of this project do not endorse products or manufacturers. Trade and manufacturer’s names appear in this training program only because they are considered essential to the object of these training slides.  Copyright © 2007 Owned by the International Association of Snowmobile Administrators.  All Rights Reserved.</vt:lpstr>
    </vt:vector>
  </TitlesOfParts>
  <Company> Trailswork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Groomer Operator Training Resource Guide</dc:title>
  <dc:creator>Kim Raap</dc:creator>
  <cp:lastModifiedBy>Kim</cp:lastModifiedBy>
  <cp:revision>32</cp:revision>
  <dcterms:created xsi:type="dcterms:W3CDTF">2007-01-11T21:12:42Z</dcterms:created>
  <dcterms:modified xsi:type="dcterms:W3CDTF">2012-08-07T19:49:06Z</dcterms:modified>
</cp:coreProperties>
</file>