
<file path=[Content_Types].xml><?xml version="1.0" encoding="utf-8"?>
<Types xmlns="http://schemas.openxmlformats.org/package/2006/content-types">
  <Override PartName="/ppt/slides/slide47.xml" ContentType="application/vnd.openxmlformats-officedocument.presentationml.slide+xml"/>
  <Override PartName="/ppt/theme/theme5.xml" ContentType="application/vnd.openxmlformats-officedocument.them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193.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Override PartName="/ppt/slideLayouts/slideLayout269.xml" ContentType="application/vnd.openxmlformats-officedocument.presentationml.slide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slideLayouts/slideLayout247.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Layouts/slideLayout102.xml" ContentType="application/vnd.openxmlformats-officedocument.presentationml.slideLayout+xml"/>
  <Override PartName="/ppt/notesSlides/notesSlide41.xml" ContentType="application/vnd.openxmlformats-officedocument.presentationml.notesSlide+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225.xml" ContentType="application/vnd.openxmlformats-officedocument.presentationml.slideLayout+xml"/>
  <Override PartName="/ppt/slideLayouts/slideLayout203.xml" ContentType="application/vnd.openxmlformats-officedocument.presentationml.slideLayout+xml"/>
  <Override PartName="/ppt/slideLayouts/slideLayout250.xml" ContentType="application/vnd.openxmlformats-officedocument.presentationml.slideLayout+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s/slide19.xml" ContentType="application/vnd.openxmlformats-officedocument.presentationml.slide+xml"/>
  <Override PartName="/ppt/slides/slide66.xml" ContentType="application/vnd.openxmlformats-officedocument.presentationml.slide+xml"/>
  <Override PartName="/ppt/slideLayouts/slideLayout118.xml" ContentType="application/vnd.openxmlformats-officedocument.presentationml.slideLayout+xml"/>
  <Override PartName="/ppt/slideLayouts/slideLayout165.xml" ContentType="application/vnd.openxmlformats-officedocument.presentationml.slideLayout+xml"/>
  <Default Extension="png" ContentType="image/png"/>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notesSlides/notesSlide57.xml" ContentType="application/vnd.openxmlformats-officedocument.presentationml.notes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Default Extension="emf" ContentType="image/x-emf"/>
  <Override PartName="/ppt/slides/slide22.xml" ContentType="application/vnd.openxmlformats-officedocument.presentationml.slide+xml"/>
  <Override PartName="/ppt/slideLayouts/slideLayout219.xml" ContentType="application/vnd.openxmlformats-officedocument.presentationml.slideLayout+xml"/>
  <Override PartName="/ppt/slideLayouts/slideLayout266.xml" ContentType="application/vnd.openxmlformats-officedocument.presentationml.slideLayout+xml"/>
  <Override PartName="/ppt/notesSlides/notesSlide35.xml" ContentType="application/vnd.openxmlformats-officedocument.presentationml.notesSlide+xml"/>
  <Override PartName="/ppt/slideLayouts/slideLayout21.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Layouts/slideLayout244.xml" ContentType="application/vnd.openxmlformats-officedocument.presentationml.slideLayout+xml"/>
  <Override PartName="/ppt/slideLayouts/slideLayout222.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slideLayouts/slideLayout159.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84.xml" ContentType="application/vnd.openxmlformats-officedocument.presentationml.slideLayout+xml"/>
  <Override PartName="/ppt/slideLayouts/slideLayout195.xml" ContentType="application/vnd.openxmlformats-officedocument.presentationml.slideLayout+xml"/>
  <Override PartName="/ppt/slideLayouts/slideLayout200.xml" ContentType="application/vnd.openxmlformats-officedocument.presentationml.slideLayout+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Layouts/slideLayout249.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Default Extension="wmf" ContentType="image/x-wmf"/>
  <Override PartName="/ppt/slides/slide41.xml" ContentType="application/vnd.openxmlformats-officedocument.presentationml.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Layouts/slideLayout238.xml" ContentType="application/vnd.openxmlformats-officedocument.presentationml.slideLayout+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30.xml" ContentType="application/vnd.openxmlformats-officedocument.presentationml.slide+xml"/>
  <Override PartName="/ppt/slideLayouts/slideLayout40.xml" ContentType="application/vnd.openxmlformats-officedocument.presentationml.slideLayout+xml"/>
  <Override PartName="/ppt/slideLayouts/slideLayout227.xml" ContentType="application/vnd.openxmlformats-officedocument.presentationml.slideLayout+xml"/>
  <Override PartName="/ppt/notesSlides/notesSlide32.xml" ContentType="application/vnd.openxmlformats-officedocument.presentationml.notesSlide+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16.xml" ContentType="application/vnd.openxmlformats-officedocument.presentationml.slideLayout+xml"/>
  <Override PartName="/ppt/slideLayouts/slideLayout252.xml" ContentType="application/vnd.openxmlformats-officedocument.presentationml.slideLayout+xml"/>
  <Override PartName="/ppt/slideLayouts/slideLayout263.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Layouts/slideLayout89.xml" ContentType="application/vnd.openxmlformats-officedocument.presentationml.slideLayout+xml"/>
  <Override PartName="/ppt/slideLayouts/slideLayout189.xml" ContentType="application/vnd.openxmlformats-officedocument.presentationml.slideLayout+xml"/>
  <Override PartName="/ppt/theme/theme12.xml" ContentType="application/vnd.openxmlformats-officedocument.theme+xml"/>
  <Override PartName="/ppt/slideLayouts/slideLayout241.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Layouts/slideLayout230.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Layouts/slideLayout67.xml" ContentType="application/vnd.openxmlformats-officedocument.presentationml.slideLayout+xml"/>
  <Override PartName="/ppt/theme/theme4.xml" ContentType="application/vnd.openxmlformats-officedocument.theme+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46.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slideLayouts/slideLayout268.xml" ContentType="application/vnd.openxmlformats-officedocument.presentationml.slideLayout+xml"/>
  <Override PartName="/ppt/notesSlides/notesSlide3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slideLayouts/slideLayout257.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Layouts/slideLayout12.xml" ContentType="application/vnd.openxmlformats-officedocument.presentationml.slideLayout+xml"/>
  <Override PartName="/ppt/slideLayouts/slideLayout101.xml" ContentType="application/vnd.openxmlformats-officedocument.presentationml.slideLayout+xml"/>
  <Override PartName="/ppt/slideLayouts/slideLayout235.xml" ContentType="application/vnd.openxmlformats-officedocument.presentationml.slideLayout+xml"/>
  <Override PartName="/ppt/slideLayouts/slideLayout246.xml" ContentType="application/vnd.openxmlformats-officedocument.presentationml.slideLayout+xml"/>
  <Override PartName="/ppt/theme/theme17.xml" ContentType="application/vnd.openxmlformats-officedocument.theme+xml"/>
  <Override PartName="/ppt/notesSlides/notesSlide51.xml" ContentType="application/vnd.openxmlformats-officedocument.presentationml.notesSlide+xml"/>
  <Override PartName="/ppt/slideLayouts/slideLayout224.xml" ContentType="application/vnd.openxmlformats-officedocument.presentationml.slideLayout+xml"/>
  <Override PartName="/ppt/slideLayouts/slideLayout271.xml" ContentType="application/vnd.openxmlformats-officedocument.presentationml.slideLayout+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Layouts/slideLayout213.xml" ContentType="application/vnd.openxmlformats-officedocument.presentationml.slideLayout+xml"/>
  <Override PartName="/ppt/slideLayouts/slideLayout260.xml" ContentType="application/vnd.openxmlformats-officedocument.presentationml.slideLayout+xml"/>
  <Override PartName="/ppt/notesSlides/notesSlide6.xml" ContentType="application/vnd.openxmlformats-officedocument.presentationml.notesSlide+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197.xml" ContentType="application/vnd.openxmlformats-officedocument.presentationml.slideLayout+xml"/>
  <Override PartName="/ppt/slideLayouts/slideLayout202.xml" ContentType="application/vnd.openxmlformats-officedocument.presentationml.slideLayout+xml"/>
  <Default Extension="mp4" ContentType="video/mp4"/>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Layouts/slideLayout229.xml" ContentType="application/vnd.openxmlformats-officedocument.presentationml.slideLayout+xml"/>
  <Override PartName="/ppt/notesSlides/notesSlide34.xml" ContentType="application/vnd.openxmlformats-officedocument.presentationml.notesSlide+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slideLayouts/slideLayout254.xml" ContentType="application/vnd.openxmlformats-officedocument.presentationml.slideLayout+xml"/>
  <Override PartName="/ppt/slideLayouts/slideLayout265.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theme/theme14.xml" ContentType="application/vnd.openxmlformats-officedocument.theme+xml"/>
  <Override PartName="/ppt/slideLayouts/slideLayout243.xml" ContentType="application/vnd.openxmlformats-officedocument.presentationml.slideLayout+xml"/>
  <Override PartName="/ppt/notesSlides/notesSlide12.xml" ContentType="application/vnd.openxmlformats-officedocument.presentationml.notesSlide+xml"/>
  <Override PartName="/ppt/slideLayouts/slideLayout232.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s/slide48.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259.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slideLayouts/slideLayout248.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Layouts/slideLayout50.xml" ContentType="application/vnd.openxmlformats-officedocument.presentationml.slideLayout+xml"/>
  <Override PartName="/ppt/slideLayouts/slideLayout226.xml" ContentType="application/vnd.openxmlformats-officedocument.presentationml.slideLayout+xml"/>
  <Override PartName="/ppt/slideLayouts/slideLayout237.xml" ContentType="application/vnd.openxmlformats-officedocument.presentationml.slideLayout+xml"/>
  <Override PartName="/ppt/notesSlides/notesSlide42.xml" ContentType="application/vnd.openxmlformats-officedocument.presentationml.notesSlid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Override PartName="/ppt/slideLayouts/slideLayout262.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slideLayouts/slideLayout251.xml" ContentType="application/vnd.openxmlformats-officedocument.presentationml.slideLayout+xml"/>
  <Override PartName="/ppt/slides/slide78.xml" ContentType="application/vnd.openxmlformats-officedocument.presentationml.slide+xml"/>
  <Override PartName="/ppt/handoutMasters/handoutMaster1.xml" ContentType="application/vnd.openxmlformats-officedocument.presentationml.handoutMaster+xml"/>
  <Override PartName="/ppt/slideLayouts/slideLayout88.xml" ContentType="application/vnd.openxmlformats-officedocument.presentationml.slideLayout+xml"/>
  <Override PartName="/ppt/slideLayouts/slideLayout177.xml" ContentType="application/vnd.openxmlformats-officedocument.presentationml.slideLayout+xml"/>
  <Override PartName="/ppt/theme/theme11.xml" ContentType="application/vnd.openxmlformats-officedocument.theme+xml"/>
  <Override PartName="/ppt/slideLayouts/slideLayout240.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slideLayouts/slideLayout267.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slideLayouts/slideLayout245.xml" ContentType="application/vnd.openxmlformats-officedocument.presentationml.slideLayout+xml"/>
  <Override PartName="/ppt/theme/theme16.xml" ContentType="application/vnd.openxmlformats-officedocument.them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Layouts/slideLayout100.xml" ContentType="application/vnd.openxmlformats-officedocument.presentationml.slideLayout+xml"/>
  <Override PartName="/ppt/slideLayouts/slideLayout234.xml" ContentType="application/vnd.openxmlformats-officedocument.presentationml.slideLayout+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slideLayouts/slideLayout223.xml" ContentType="application/vnd.openxmlformats-officedocument.presentationml.slideLayout+xml"/>
  <Override PartName="/ppt/slideLayouts/slideLayout270.xml" ContentType="application/vnd.openxmlformats-officedocument.presentationml.slideLayout+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Default Extension="jpeg" ContentType="image/jpeg"/>
  <Override PartName="/ppt/notesSlides/notesSlide5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Layouts/slideLayout228.xml" ContentType="application/vnd.openxmlformats-officedocument.presentationml.slideLayout+xml"/>
  <Override PartName="/ppt/slideLayouts/slideLayout239.xml" ContentType="application/vnd.openxmlformats-officedocument.presentationml.slideLayout+xml"/>
  <Override PartName="/ppt/notesSlides/notesSlide44.xml" ContentType="application/vnd.openxmlformats-officedocument.presentationml.notesSlide+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slideLayouts/slideLayout264.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notesSlides/notesSlide11.xml" ContentType="application/vnd.openxmlformats-officedocument.presentationml.notesSlide+xml"/>
  <Override PartName="/ppt/slideLayouts/slideLayout179.xml" ContentType="application/vnd.openxmlformats-officedocument.presentationml.slideLayout+xml"/>
  <Override PartName="/ppt/theme/theme13.xml" ContentType="application/vnd.openxmlformats-officedocument.theme+xml"/>
  <Override PartName="/ppt/slideLayouts/slideLayout231.xml" ContentType="application/vnd.openxmlformats-officedocument.presentationml.slideLayout+xml"/>
  <Override PartName="/ppt/slideLayouts/slideLayout242.xml" ContentType="application/vnd.openxmlformats-officedocument.presentationml.slideLayout+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Layouts/slideLayout220.xml" ContentType="application/vnd.openxmlformats-officedocument.presentationml.slideLayout+xml"/>
  <Override PartName="/ppt/slideMasters/slideMaster3.xml" ContentType="application/vnd.openxmlformats-officedocument.presentationml.slideMaster+xml"/>
  <Override PartName="/ppt/slides/slide58.xml" ContentType="application/vnd.openxmlformats-officedocument.presentationml.slid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notesSlides/notesSlide49.xml" ContentType="application/vnd.openxmlformats-officedocument.presentationml.notesSlide+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258.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tableStyles.xml" ContentType="application/vnd.openxmlformats-officedocument.presentationml.tableStyles+xml"/>
  <Override PartName="/ppt/slideLayouts/slideLayout236.xml" ContentType="application/vnd.openxmlformats-officedocument.presentationml.slideLayout+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Layouts/slideLayout198.xml" ContentType="application/vnd.openxmlformats-officedocument.presentationml.slideLayout+xml"/>
  <Override PartName="/ppt/slideLayouts/slideLayout214.xml" ContentType="application/vnd.openxmlformats-officedocument.presentationml.slideLayout+xml"/>
  <Override PartName="/ppt/slideLayouts/slideLayout261.xml" ContentType="application/vnd.openxmlformats-officedocument.presentationml.slideLayout+xml"/>
  <Override PartName="/ppt/slides/slide77.xml" ContentType="application/vnd.openxmlformats-officedocument.presentationml.slide+xml"/>
  <Override PartName="/ppt/slideLayouts/slideLayout98.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176.xml" ContentType="application/vnd.openxmlformats-officedocument.presentationml.slideLayout+xml"/>
  <Override PartName="/ppt/notesSlides/notesSlide68.xml" ContentType="application/vnd.openxmlformats-officedocument.presentationml.notesSlide+xml"/>
  <Override PartName="/ppt/slides/slide55.xml" ContentType="application/vnd.openxmlformats-officedocument.presentationml.slide+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s/slide33.xml" ContentType="application/vnd.openxmlformats-officedocument.presentationml.slide+xml"/>
  <Override PartName="/ppt/slides/slide80.xml" ContentType="application/vnd.openxmlformats-officedocument.presentationml.slide+xml"/>
  <Override PartName="/ppt/slideLayouts/slideLayout54.xml" ContentType="application/vnd.openxmlformats-officedocument.presentationml.slideLayout+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10.xml" ContentType="application/vnd.openxmlformats-officedocument.presentationml.slideLayout+xml"/>
  <Override PartName="/ppt/slideLayouts/slideLayout208.xml" ContentType="application/vnd.openxmlformats-officedocument.presentationml.slideLayout+xml"/>
  <Override PartName="/ppt/slideLayouts/slideLayout255.xml" ContentType="application/vnd.openxmlformats-officedocument.presentationml.slideLayout+xml"/>
  <Override PartName="/ppt/slideLayouts/slideLayout10.xml" ContentType="application/vnd.openxmlformats-officedocument.presentationml.slideLayout+xml"/>
  <Override PartName="/ppt/slideLayouts/slideLayout233.xml" ContentType="application/vnd.openxmlformats-officedocument.presentationml.slideLayout+xml"/>
  <Override PartName="/ppt/theme/theme15.xml" ContentType="application/vnd.openxmlformats-officedocument.theme+xml"/>
  <Override PartName="/ppt/slides/slide49.xml" ContentType="application/vnd.openxmlformats-officedocument.presentationml.slide+xml"/>
  <Override PartName="/ppt/theme/theme7.xml" ContentType="application/vnd.openxmlformats-officedocument.theme+xml"/>
  <Override PartName="/ppt/slideLayouts/slideLayout2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3" r:id="rId1"/>
    <p:sldMasterId id="2147483929" r:id="rId2"/>
    <p:sldMasterId id="2147483947" r:id="rId3"/>
    <p:sldMasterId id="2147483965" r:id="rId4"/>
    <p:sldMasterId id="2147483983" r:id="rId5"/>
    <p:sldMasterId id="2147484001" r:id="rId6"/>
    <p:sldMasterId id="2147484019" r:id="rId7"/>
    <p:sldMasterId id="2147484037" r:id="rId8"/>
    <p:sldMasterId id="2147484055" r:id="rId9"/>
    <p:sldMasterId id="2147484073" r:id="rId10"/>
    <p:sldMasterId id="2147484091" r:id="rId11"/>
    <p:sldMasterId id="2147484109" r:id="rId12"/>
    <p:sldMasterId id="2147484127" r:id="rId13"/>
    <p:sldMasterId id="2147484145" r:id="rId14"/>
    <p:sldMasterId id="2147484163" r:id="rId15"/>
    <p:sldMasterId id="2147484181" r:id="rId16"/>
  </p:sldMasterIdLst>
  <p:notesMasterIdLst>
    <p:notesMasterId r:id="rId98"/>
  </p:notesMasterIdLst>
  <p:handoutMasterIdLst>
    <p:handoutMasterId r:id="rId99"/>
  </p:handoutMasterIdLst>
  <p:sldIdLst>
    <p:sldId id="988" r:id="rId17"/>
    <p:sldId id="934" r:id="rId18"/>
    <p:sldId id="977" r:id="rId19"/>
    <p:sldId id="931" r:id="rId20"/>
    <p:sldId id="932" r:id="rId21"/>
    <p:sldId id="933" r:id="rId22"/>
    <p:sldId id="946" r:id="rId23"/>
    <p:sldId id="947" r:id="rId24"/>
    <p:sldId id="948" r:id="rId25"/>
    <p:sldId id="991" r:id="rId26"/>
    <p:sldId id="990" r:id="rId27"/>
    <p:sldId id="954" r:id="rId28"/>
    <p:sldId id="992" r:id="rId29"/>
    <p:sldId id="993" r:id="rId30"/>
    <p:sldId id="787" r:id="rId31"/>
    <p:sldId id="935" r:id="rId32"/>
    <p:sldId id="936" r:id="rId33"/>
    <p:sldId id="937" r:id="rId34"/>
    <p:sldId id="938" r:id="rId35"/>
    <p:sldId id="939" r:id="rId36"/>
    <p:sldId id="941" r:id="rId37"/>
    <p:sldId id="951" r:id="rId38"/>
    <p:sldId id="942" r:id="rId39"/>
    <p:sldId id="943" r:id="rId40"/>
    <p:sldId id="944" r:id="rId41"/>
    <p:sldId id="945" r:id="rId42"/>
    <p:sldId id="839" r:id="rId43"/>
    <p:sldId id="840" r:id="rId44"/>
    <p:sldId id="680" r:id="rId45"/>
    <p:sldId id="804" r:id="rId46"/>
    <p:sldId id="673" r:id="rId47"/>
    <p:sldId id="952" r:id="rId48"/>
    <p:sldId id="291" r:id="rId49"/>
    <p:sldId id="292" r:id="rId50"/>
    <p:sldId id="749" r:id="rId51"/>
    <p:sldId id="647" r:id="rId52"/>
    <p:sldId id="293" r:id="rId53"/>
    <p:sldId id="683" r:id="rId54"/>
    <p:sldId id="675" r:id="rId55"/>
    <p:sldId id="676" r:id="rId56"/>
    <p:sldId id="677" r:id="rId57"/>
    <p:sldId id="889" r:id="rId58"/>
    <p:sldId id="912" r:id="rId59"/>
    <p:sldId id="916" r:id="rId60"/>
    <p:sldId id="914" r:id="rId61"/>
    <p:sldId id="915" r:id="rId62"/>
    <p:sldId id="432" r:id="rId63"/>
    <p:sldId id="843" r:id="rId64"/>
    <p:sldId id="929" r:id="rId65"/>
    <p:sldId id="917" r:id="rId66"/>
    <p:sldId id="918" r:id="rId67"/>
    <p:sldId id="919" r:id="rId68"/>
    <p:sldId id="920" r:id="rId69"/>
    <p:sldId id="890" r:id="rId70"/>
    <p:sldId id="958" r:id="rId71"/>
    <p:sldId id="957" r:id="rId72"/>
    <p:sldId id="959" r:id="rId73"/>
    <p:sldId id="729" r:id="rId74"/>
    <p:sldId id="466" r:id="rId75"/>
    <p:sldId id="962" r:id="rId76"/>
    <p:sldId id="965" r:id="rId77"/>
    <p:sldId id="966" r:id="rId78"/>
    <p:sldId id="967" r:id="rId79"/>
    <p:sldId id="969" r:id="rId80"/>
    <p:sldId id="987" r:id="rId81"/>
    <p:sldId id="985" r:id="rId82"/>
    <p:sldId id="986" r:id="rId83"/>
    <p:sldId id="741" r:id="rId84"/>
    <p:sldId id="861" r:id="rId85"/>
    <p:sldId id="972" r:id="rId86"/>
    <p:sldId id="922" r:id="rId87"/>
    <p:sldId id="971" r:id="rId88"/>
    <p:sldId id="970" r:id="rId89"/>
    <p:sldId id="994" r:id="rId90"/>
    <p:sldId id="870" r:id="rId91"/>
    <p:sldId id="903" r:id="rId92"/>
    <p:sldId id="921" r:id="rId93"/>
    <p:sldId id="983" r:id="rId94"/>
    <p:sldId id="978" r:id="rId95"/>
    <p:sldId id="980" r:id="rId96"/>
    <p:sldId id="981" r:id="rId9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CC3300"/>
    <a:srgbClr val="0099FF"/>
    <a:srgbClr val="00FF00"/>
    <a:srgbClr val="FF9933"/>
    <a:srgbClr val="FFFF00"/>
    <a:srgbClr val="FF9900"/>
    <a:srgbClr val="00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13" autoAdjust="0"/>
    <p:restoredTop sz="86486" autoAdjust="0"/>
  </p:normalViewPr>
  <p:slideViewPr>
    <p:cSldViewPr>
      <p:cViewPr varScale="1">
        <p:scale>
          <a:sx n="63" d="100"/>
          <a:sy n="63" d="100"/>
        </p:scale>
        <p:origin x="-1362"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83" d="100"/>
          <a:sy n="83" d="100"/>
        </p:scale>
        <p:origin x="106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10.xml"/><Relationship Id="rId21" Type="http://schemas.openxmlformats.org/officeDocument/2006/relationships/slide" Target="slides/slide5.xml"/><Relationship Id="rId42" Type="http://schemas.openxmlformats.org/officeDocument/2006/relationships/slide" Target="slides/slide26.xml"/><Relationship Id="rId47" Type="http://schemas.openxmlformats.org/officeDocument/2006/relationships/slide" Target="slides/slide31.xml"/><Relationship Id="rId63" Type="http://schemas.openxmlformats.org/officeDocument/2006/relationships/slide" Target="slides/slide47.xml"/><Relationship Id="rId68" Type="http://schemas.openxmlformats.org/officeDocument/2006/relationships/slide" Target="slides/slide52.xml"/><Relationship Id="rId84" Type="http://schemas.openxmlformats.org/officeDocument/2006/relationships/slide" Target="slides/slide68.xml"/><Relationship Id="rId89" Type="http://schemas.openxmlformats.org/officeDocument/2006/relationships/slide" Target="slides/slide73.xml"/><Relationship Id="rId7" Type="http://schemas.openxmlformats.org/officeDocument/2006/relationships/slideMaster" Target="slideMasters/slideMaster7.xml"/><Relationship Id="rId71" Type="http://schemas.openxmlformats.org/officeDocument/2006/relationships/slide" Target="slides/slide55.xml"/><Relationship Id="rId92" Type="http://schemas.openxmlformats.org/officeDocument/2006/relationships/slide" Target="slides/slide76.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3.xml"/><Relationship Id="rId11" Type="http://schemas.openxmlformats.org/officeDocument/2006/relationships/slideMaster" Target="slideMasters/slideMaster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slide" Target="slides/slide24.xml"/><Relationship Id="rId45" Type="http://schemas.openxmlformats.org/officeDocument/2006/relationships/slide" Target="slides/slide29.xml"/><Relationship Id="rId53" Type="http://schemas.openxmlformats.org/officeDocument/2006/relationships/slide" Target="slides/slide37.xml"/><Relationship Id="rId58" Type="http://schemas.openxmlformats.org/officeDocument/2006/relationships/slide" Target="slides/slide42.xml"/><Relationship Id="rId66" Type="http://schemas.openxmlformats.org/officeDocument/2006/relationships/slide" Target="slides/slide50.xml"/><Relationship Id="rId74" Type="http://schemas.openxmlformats.org/officeDocument/2006/relationships/slide" Target="slides/slide58.xml"/><Relationship Id="rId79" Type="http://schemas.openxmlformats.org/officeDocument/2006/relationships/slide" Target="slides/slide63.xml"/><Relationship Id="rId87" Type="http://schemas.openxmlformats.org/officeDocument/2006/relationships/slide" Target="slides/slide71.xml"/><Relationship Id="rId102"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45.xml"/><Relationship Id="rId82" Type="http://schemas.openxmlformats.org/officeDocument/2006/relationships/slide" Target="slides/slide66.xml"/><Relationship Id="rId90" Type="http://schemas.openxmlformats.org/officeDocument/2006/relationships/slide" Target="slides/slide74.xml"/><Relationship Id="rId95" Type="http://schemas.openxmlformats.org/officeDocument/2006/relationships/slide" Target="slides/slide79.xml"/><Relationship Id="rId19" Type="http://schemas.openxmlformats.org/officeDocument/2006/relationships/slide" Target="slides/slide3.xml"/><Relationship Id="rId14" Type="http://schemas.openxmlformats.org/officeDocument/2006/relationships/slideMaster" Target="slideMasters/slideMaster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slide" Target="slides/slide27.xml"/><Relationship Id="rId48" Type="http://schemas.openxmlformats.org/officeDocument/2006/relationships/slide" Target="slides/slide32.xml"/><Relationship Id="rId56" Type="http://schemas.openxmlformats.org/officeDocument/2006/relationships/slide" Target="slides/slide40.xml"/><Relationship Id="rId64" Type="http://schemas.openxmlformats.org/officeDocument/2006/relationships/slide" Target="slides/slide48.xml"/><Relationship Id="rId69" Type="http://schemas.openxmlformats.org/officeDocument/2006/relationships/slide" Target="slides/slide53.xml"/><Relationship Id="rId77" Type="http://schemas.openxmlformats.org/officeDocument/2006/relationships/slide" Target="slides/slide61.xml"/><Relationship Id="rId100"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5.xml"/><Relationship Id="rId72" Type="http://schemas.openxmlformats.org/officeDocument/2006/relationships/slide" Target="slides/slide56.xml"/><Relationship Id="rId80" Type="http://schemas.openxmlformats.org/officeDocument/2006/relationships/slide" Target="slides/slide64.xml"/><Relationship Id="rId85" Type="http://schemas.openxmlformats.org/officeDocument/2006/relationships/slide" Target="slides/slide69.xml"/><Relationship Id="rId93" Type="http://schemas.openxmlformats.org/officeDocument/2006/relationships/slide" Target="slides/slide77.xml"/><Relationship Id="rId98"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59" Type="http://schemas.openxmlformats.org/officeDocument/2006/relationships/slide" Target="slides/slide43.xml"/><Relationship Id="rId67" Type="http://schemas.openxmlformats.org/officeDocument/2006/relationships/slide" Target="slides/slide51.xml"/><Relationship Id="rId103" Type="http://schemas.openxmlformats.org/officeDocument/2006/relationships/tableStyles" Target="tableStyles.xml"/><Relationship Id="rId20" Type="http://schemas.openxmlformats.org/officeDocument/2006/relationships/slide" Target="slides/slide4.xml"/><Relationship Id="rId41" Type="http://schemas.openxmlformats.org/officeDocument/2006/relationships/slide" Target="slides/slide25.xml"/><Relationship Id="rId54" Type="http://schemas.openxmlformats.org/officeDocument/2006/relationships/slide" Target="slides/slide38.xml"/><Relationship Id="rId62" Type="http://schemas.openxmlformats.org/officeDocument/2006/relationships/slide" Target="slides/slide46.xml"/><Relationship Id="rId70" Type="http://schemas.openxmlformats.org/officeDocument/2006/relationships/slide" Target="slides/slide54.xml"/><Relationship Id="rId75" Type="http://schemas.openxmlformats.org/officeDocument/2006/relationships/slide" Target="slides/slide59.xml"/><Relationship Id="rId83" Type="http://schemas.openxmlformats.org/officeDocument/2006/relationships/slide" Target="slides/slide67.xml"/><Relationship Id="rId88" Type="http://schemas.openxmlformats.org/officeDocument/2006/relationships/slide" Target="slides/slide72.xml"/><Relationship Id="rId91" Type="http://schemas.openxmlformats.org/officeDocument/2006/relationships/slide" Target="slides/slide75.xml"/><Relationship Id="rId96" Type="http://schemas.openxmlformats.org/officeDocument/2006/relationships/slide" Target="slides/slide8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slide" Target="slides/slide33.xml"/><Relationship Id="rId57" Type="http://schemas.openxmlformats.org/officeDocument/2006/relationships/slide" Target="slides/slide41.xml"/><Relationship Id="rId10" Type="http://schemas.openxmlformats.org/officeDocument/2006/relationships/slideMaster" Target="slideMasters/slideMaster10.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slide" Target="slides/slide36.xml"/><Relationship Id="rId60" Type="http://schemas.openxmlformats.org/officeDocument/2006/relationships/slide" Target="slides/slide44.xml"/><Relationship Id="rId65" Type="http://schemas.openxmlformats.org/officeDocument/2006/relationships/slide" Target="slides/slide49.xml"/><Relationship Id="rId73" Type="http://schemas.openxmlformats.org/officeDocument/2006/relationships/slide" Target="slides/slide57.xml"/><Relationship Id="rId78" Type="http://schemas.openxmlformats.org/officeDocument/2006/relationships/slide" Target="slides/slide62.xml"/><Relationship Id="rId81" Type="http://schemas.openxmlformats.org/officeDocument/2006/relationships/slide" Target="slides/slide65.xml"/><Relationship Id="rId86" Type="http://schemas.openxmlformats.org/officeDocument/2006/relationships/slide" Target="slides/slide70.xml"/><Relationship Id="rId94" Type="http://schemas.openxmlformats.org/officeDocument/2006/relationships/slide" Target="slides/slide78.xml"/><Relationship Id="rId99" Type="http://schemas.openxmlformats.org/officeDocument/2006/relationships/handoutMaster" Target="handoutMasters/handoutMaster1.xml"/><Relationship Id="rId10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2.xml"/><Relationship Id="rId39" Type="http://schemas.openxmlformats.org/officeDocument/2006/relationships/slide" Target="slides/slide23.xml"/><Relationship Id="rId34" Type="http://schemas.openxmlformats.org/officeDocument/2006/relationships/slide" Target="slides/slide18.xml"/><Relationship Id="rId50" Type="http://schemas.openxmlformats.org/officeDocument/2006/relationships/slide" Target="slides/slide34.xml"/><Relationship Id="rId55" Type="http://schemas.openxmlformats.org/officeDocument/2006/relationships/slide" Target="slides/slide39.xml"/><Relationship Id="rId76" Type="http://schemas.openxmlformats.org/officeDocument/2006/relationships/slide" Target="slides/slide60.xml"/><Relationship Id="rId97"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71306B-D559-468B-9F81-A3BA6C7DF914}" type="slidenum">
              <a:rPr lang="en-US" smtClean="0"/>
              <a:pPr/>
              <a:t>‹#›</a:t>
            </a:fld>
            <a:endParaRPr lang="en-US"/>
          </a:p>
        </p:txBody>
      </p:sp>
    </p:spTree>
    <p:extLst>
      <p:ext uri="{BB962C8B-B14F-4D97-AF65-F5344CB8AC3E}">
        <p14:creationId xmlns:p14="http://schemas.microsoft.com/office/powerpoint/2010/main" xmlns="" val="1774844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C56BAA0-1FA0-448E-A19E-B6AC4BF3F1DA}" type="slidenum">
              <a:rPr lang="en-US"/>
              <a:pPr>
                <a:defRPr/>
              </a:pPr>
              <a:t>‹#›</a:t>
            </a:fld>
            <a:endParaRPr lang="en-US"/>
          </a:p>
        </p:txBody>
      </p:sp>
    </p:spTree>
    <p:extLst>
      <p:ext uri="{BB962C8B-B14F-4D97-AF65-F5344CB8AC3E}">
        <p14:creationId xmlns:p14="http://schemas.microsoft.com/office/powerpoint/2010/main" xmlns="" val="18240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Welcome to this short-course on </a:t>
            </a:r>
            <a:r>
              <a:rPr lang="en-US" b="1" dirty="0" smtClean="0"/>
              <a:t>Top Tips for Effective Trail Grooming </a:t>
            </a:r>
            <a:r>
              <a:rPr lang="en-US" b="0" dirty="0" smtClean="0"/>
              <a:t>which</a:t>
            </a:r>
            <a:r>
              <a:rPr lang="en-US" b="0" baseline="0" dirty="0" smtClean="0"/>
              <a:t> </a:t>
            </a:r>
            <a:r>
              <a:rPr lang="en-US" dirty="0" smtClean="0"/>
              <a:t>has been assembled by Trails Work Consulting and the American Council of Snowmobile Associations (ACSA) to help grooming managers and groomer operators be adaptive to changing snowmobile trail grooming needs.</a:t>
            </a:r>
          </a:p>
        </p:txBody>
      </p:sp>
      <p:sp>
        <p:nvSpPr>
          <p:cNvPr id="301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7046BD-250A-4BB0-A700-300CABD32E0E}" type="slidenum">
              <a:rPr lang="en-US" smtClean="0">
                <a:solidFill>
                  <a:prstClr val="black"/>
                </a:solidFill>
              </a:rPr>
              <a:pPr fontAlgn="base">
                <a:spcBef>
                  <a:spcPct val="0"/>
                </a:spcBef>
                <a:spcAft>
                  <a:spcPct val="0"/>
                </a:spcAft>
                <a:defRPr/>
              </a:pPr>
              <a:t>1</a:t>
            </a:fld>
            <a:endParaRPr lang="en-US" smtClean="0">
              <a:solidFill>
                <a:prstClr val="black"/>
              </a:solidFill>
            </a:endParaRP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xmlns="" val="265684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BEEDC4-5790-427F-B6E3-BC1C1405E507}" type="slidenum">
              <a:rPr lang="en-US" smtClean="0"/>
              <a:pPr fontAlgn="base">
                <a:spcBef>
                  <a:spcPct val="0"/>
                </a:spcBef>
                <a:spcAft>
                  <a:spcPct val="0"/>
                </a:spcAft>
                <a:defRPr/>
              </a:pPr>
              <a:t>10</a:t>
            </a:fld>
            <a:endParaRPr lang="en-US" smtClean="0"/>
          </a:p>
        </p:txBody>
      </p:sp>
      <p:sp>
        <p:nvSpPr>
          <p:cNvPr id="306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61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There are generally four different grooming situations that all require different approaches and grooming techniques. The first and most important is establishing the groomed trail at the beginning of the season. This creates the base layer which serves as the foundation for the entire winter. The trail must be in the correct location and it must be compacted to a sufficient width that will work</a:t>
            </a:r>
            <a:r>
              <a:rPr lang="en-US" baseline="0" dirty="0" smtClean="0"/>
              <a:t> for the entire season. If you start with a trail width that’s too narrow, you’ll have difficulty widening it (firm from the ground up) later in the season. Consequently it’s extremely important that a firm, uniformly compacted, dense layer is built from the ground up, as early as possible, to ensure better trail quality throughout the season.</a:t>
            </a:r>
            <a:endParaRPr lang="en-US" dirty="0" smtClean="0"/>
          </a:p>
        </p:txBody>
      </p:sp>
    </p:spTree>
    <p:extLst>
      <p:ext uri="{BB962C8B-B14F-4D97-AF65-F5344CB8AC3E}">
        <p14:creationId xmlns:p14="http://schemas.microsoft.com/office/powerpoint/2010/main" xmlns="" val="493951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0B19B7C-EFCE-4549-88FA-08AB708B2BB6}" type="slidenum">
              <a:rPr lang="en-US" smtClean="0">
                <a:solidFill>
                  <a:prstClr val="black"/>
                </a:solidFill>
              </a:rPr>
              <a:pPr fontAlgn="base">
                <a:spcBef>
                  <a:spcPct val="0"/>
                </a:spcBef>
                <a:spcAft>
                  <a:spcPct val="0"/>
                </a:spcAft>
                <a:defRPr/>
              </a:pPr>
              <a:t>11</a:t>
            </a:fld>
            <a:endParaRPr lang="en-US" smtClean="0">
              <a:solidFill>
                <a:prstClr val="black"/>
              </a:solidFill>
            </a:endParaRPr>
          </a:p>
        </p:txBody>
      </p:sp>
      <p:sp>
        <p:nvSpPr>
          <p:cNvPr id="406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65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Grooming start-up at the beginning of the season often requires extra caution – and</a:t>
            </a:r>
            <a:r>
              <a:rPr lang="en-US" baseline="0" dirty="0" smtClean="0"/>
              <a:t> reduced speeds due to potential hidden hazards beneath the uncompacted snow base. If there is low snowfall, it may be better to ‘ride the pan’ by keeping the drag’s blades up of the trail and not try to cut much, if anything, on initial passes in early or low snow conditions. </a:t>
            </a:r>
            <a:endParaRPr lang="en-US" dirty="0" smtClean="0"/>
          </a:p>
        </p:txBody>
      </p:sp>
    </p:spTree>
    <p:extLst>
      <p:ext uri="{BB962C8B-B14F-4D97-AF65-F5344CB8AC3E}">
        <p14:creationId xmlns:p14="http://schemas.microsoft.com/office/powerpoint/2010/main" xmlns="" val="2731076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BEEDC4-5790-427F-B6E3-BC1C1405E507}" type="slidenum">
              <a:rPr lang="en-US" smtClean="0"/>
              <a:pPr fontAlgn="base">
                <a:spcBef>
                  <a:spcPct val="0"/>
                </a:spcBef>
                <a:spcAft>
                  <a:spcPct val="0"/>
                </a:spcAft>
                <a:defRPr/>
              </a:pPr>
              <a:t>12</a:t>
            </a:fld>
            <a:endParaRPr lang="en-US" smtClean="0"/>
          </a:p>
        </p:txBody>
      </p:sp>
      <p:sp>
        <p:nvSpPr>
          <p:cNvPr id="306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61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 second grooming situation can occur any time during the season after deep,</a:t>
            </a:r>
            <a:r>
              <a:rPr lang="en-US" baseline="0" dirty="0" smtClean="0"/>
              <a:t> new snowfall and/or high winds obliterate the previous trail. This can sometimes be like starting over at the beginning of the season. It’s extremely important that the groomer operator know exactly where the trail is supposed to be to take advantage of previously compacted base, to the extent possible – and does not depend upon snowmobile tracks to help locate the exact location of where the groomed trail is supposed to be. It is also critical that a new firmly compacted layer is created – which may actually need to ‘cap’ the old trail profile if the new snow is extremely deep. In this case the newly compacted / capped snow layer becomes the new ‘base layer’ which will affect trail quality from then on-ward. In this situation it’s important that the operator slow down and take the time to properly process and compact the new snow layer. </a:t>
            </a:r>
            <a:endParaRPr lang="en-US" dirty="0" smtClean="0"/>
          </a:p>
        </p:txBody>
      </p:sp>
    </p:spTree>
    <p:extLst>
      <p:ext uri="{BB962C8B-B14F-4D97-AF65-F5344CB8AC3E}">
        <p14:creationId xmlns:p14="http://schemas.microsoft.com/office/powerpoint/2010/main" xmlns="" val="5998322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BEEDC4-5790-427F-B6E3-BC1C1405E507}" type="slidenum">
              <a:rPr lang="en-US" smtClean="0"/>
              <a:pPr fontAlgn="base">
                <a:spcBef>
                  <a:spcPct val="0"/>
                </a:spcBef>
                <a:spcAft>
                  <a:spcPct val="0"/>
                </a:spcAft>
                <a:defRPr/>
              </a:pPr>
              <a:t>13</a:t>
            </a:fld>
            <a:endParaRPr lang="en-US" smtClean="0"/>
          </a:p>
        </p:txBody>
      </p:sp>
      <p:sp>
        <p:nvSpPr>
          <p:cNvPr id="306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61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This is the most common grooming situation, particularly in high traffic areas, and one of the primary reasons that trail grooming programs exist. Snowmobile traffic will wear snow out and create moguls – the only question is how deep will they get and what are you going to do about trying to keep them under control.</a:t>
            </a:r>
            <a:r>
              <a:rPr lang="en-US" baseline="0" dirty="0" smtClean="0"/>
              <a:t> It is extremely important that groomer operators slow down when grooming in these conditions – something that we’ll cover more in-depth in a bit.</a:t>
            </a:r>
            <a:endParaRPr lang="en-US" dirty="0" smtClean="0"/>
          </a:p>
        </p:txBody>
      </p:sp>
    </p:spTree>
    <p:extLst>
      <p:ext uri="{BB962C8B-B14F-4D97-AF65-F5344CB8AC3E}">
        <p14:creationId xmlns:p14="http://schemas.microsoft.com/office/powerpoint/2010/main" xmlns="" val="3408834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BEEDC4-5790-427F-B6E3-BC1C1405E507}" type="slidenum">
              <a:rPr lang="en-US" smtClean="0"/>
              <a:pPr fontAlgn="base">
                <a:spcBef>
                  <a:spcPct val="0"/>
                </a:spcBef>
                <a:spcAft>
                  <a:spcPct val="0"/>
                </a:spcAft>
                <a:defRPr/>
              </a:pPr>
              <a:t>14</a:t>
            </a:fld>
            <a:endParaRPr lang="en-US" smtClean="0"/>
          </a:p>
        </p:txBody>
      </p:sp>
      <p:sp>
        <p:nvSpPr>
          <p:cNvPr id="306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61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 fourth grooming situation is when</a:t>
            </a:r>
            <a:r>
              <a:rPr lang="en-US" baseline="0" dirty="0" smtClean="0"/>
              <a:t> trails are generally smooth or lightly moguled and  require only light maintenance.</a:t>
            </a:r>
            <a:r>
              <a:rPr lang="en-US" dirty="0" smtClean="0"/>
              <a:t> Only minimal cutting is required, so ‘skim’ the</a:t>
            </a:r>
            <a:r>
              <a:rPr lang="en-US" baseline="0" dirty="0" smtClean="0"/>
              <a:t> trail surface using only the rear set of blades. Be careful to not cut any deeper than needed to avoid destroying the compacted trail base. Even though the trail may be smooth, some snow is required to be working within the drag to repair the surface chew created by the churning of the groomer’s track as it travels over the trail. Having snow in the drag also helps increase the trail’s base with every pass with a drag. This is the only situation where an increased grooming speed may be acceptable – BUT be aware that increased speed will result in more snow being churned by the tracks, more snow potentially being sprayed out of the drag, and increased potential for the drag to begin rocking and duck-walking which leads to a wash-board trail surface that was smooth before the operator high-balled across it.</a:t>
            </a:r>
            <a:endParaRPr lang="en-US" dirty="0" smtClean="0"/>
          </a:p>
        </p:txBody>
      </p:sp>
    </p:spTree>
    <p:extLst>
      <p:ext uri="{BB962C8B-B14F-4D97-AF65-F5344CB8AC3E}">
        <p14:creationId xmlns:p14="http://schemas.microsoft.com/office/powerpoint/2010/main" xmlns="" val="20477510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D043E3-5418-417B-8DA5-12524D4DA961}" type="slidenum">
              <a:rPr lang="en-US"/>
              <a:pPr/>
              <a:t>15</a:t>
            </a:fld>
            <a:endParaRPr lang="en-US"/>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r>
              <a:rPr lang="en-US" dirty="0" smtClean="0"/>
              <a:t>Grooming equipment must fit the needs of the local area and be able to be adaptive to changing grooming conditions throughout the season. Proper equipment selection is one of the most important ingredients in a successful grooming program and should be based upon the following factors:</a:t>
            </a:r>
            <a:endParaRPr lang="en-US" dirty="0"/>
          </a:p>
        </p:txBody>
      </p:sp>
    </p:spTree>
    <p:extLst>
      <p:ext uri="{BB962C8B-B14F-4D97-AF65-F5344CB8AC3E}">
        <p14:creationId xmlns:p14="http://schemas.microsoft.com/office/powerpoint/2010/main" xmlns="" val="861306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D043E3-5418-417B-8DA5-12524D4DA961}" type="slidenum">
              <a:rPr lang="en-US">
                <a:solidFill>
                  <a:prstClr val="black"/>
                </a:solidFill>
              </a:rPr>
              <a:pPr/>
              <a:t>16</a:t>
            </a:fld>
            <a:endParaRPr lang="en-US">
              <a:solidFill>
                <a:prstClr val="black"/>
              </a:solidFill>
            </a:endParaRPr>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r>
              <a:rPr lang="en-US" dirty="0" smtClean="0"/>
              <a:t>The process of ‘grooming’ is primarily performed by the rear implement – not by the grooming tractor – so a good tractor-drag or tractor-tiller</a:t>
            </a:r>
            <a:r>
              <a:rPr lang="en-US" baseline="0" dirty="0" smtClean="0"/>
              <a:t> </a:t>
            </a:r>
            <a:r>
              <a:rPr lang="en-US" dirty="0" smtClean="0"/>
              <a:t>combo is critical. The grooming equipment must properly fit the job</a:t>
            </a:r>
            <a:r>
              <a:rPr lang="en-US" baseline="0" dirty="0" smtClean="0"/>
              <a:t> or it will not be effective in fulfilling local grooming needs or be cost efficient to operate.</a:t>
            </a:r>
            <a:endParaRPr lang="en-US" dirty="0"/>
          </a:p>
        </p:txBody>
      </p:sp>
    </p:spTree>
    <p:extLst>
      <p:ext uri="{BB962C8B-B14F-4D97-AF65-F5344CB8AC3E}">
        <p14:creationId xmlns:p14="http://schemas.microsoft.com/office/powerpoint/2010/main" xmlns="" val="27625632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E8CBFED9-3FAF-44D4-9614-314C90BC61D9}" type="slidenum">
              <a:rPr lang="en-US">
                <a:solidFill>
                  <a:prstClr val="black"/>
                </a:solidFill>
              </a:rPr>
              <a:pPr/>
              <a:t>17</a:t>
            </a:fld>
            <a:endParaRPr lang="en-US">
              <a:solidFill>
                <a:prstClr val="black"/>
              </a:solidFill>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normAutofit fontScale="92500" lnSpcReduction="20000"/>
          </a:bodyPr>
          <a:lstStyle/>
          <a:p>
            <a:pPr lvl="0"/>
            <a:r>
              <a:rPr lang="en-US" dirty="0" smtClean="0"/>
              <a:t>The following questions must all be considered to help make the right grooming tractor choice</a:t>
            </a:r>
            <a:r>
              <a:rPr lang="en-US" baseline="0" dirty="0" smtClean="0"/>
              <a:t> for your local area:</a:t>
            </a:r>
            <a:r>
              <a:rPr lang="en-US" dirty="0" smtClean="0"/>
              <a:t> </a:t>
            </a:r>
            <a:r>
              <a:rPr lang="en-US" b="1" dirty="0" smtClean="0"/>
              <a:t>1)</a:t>
            </a:r>
            <a:r>
              <a:rPr lang="en-US" dirty="0" smtClean="0"/>
              <a:t> </a:t>
            </a:r>
            <a:r>
              <a:rPr lang="en-US" sz="1200" b="1" kern="1200" dirty="0" smtClean="0">
                <a:solidFill>
                  <a:schemeClr val="tx1"/>
                </a:solidFill>
                <a:effectLst/>
                <a:latin typeface="+mn-lt"/>
                <a:ea typeface="+mn-ea"/>
                <a:cs typeface="+mn-cs"/>
              </a:rPr>
              <a:t>Power to pull the right size drag:</a:t>
            </a:r>
            <a:r>
              <a:rPr lang="en-US" sz="1200" kern="1200" dirty="0" smtClean="0">
                <a:solidFill>
                  <a:schemeClr val="tx1"/>
                </a:solidFill>
                <a:effectLst/>
                <a:latin typeface="+mn-lt"/>
                <a:ea typeface="+mn-ea"/>
                <a:cs typeface="+mn-cs"/>
              </a:rPr>
              <a:t> underpowered units struggle to do the job while increasing operating costs due to over-working the vehicle; overpowered units can cost more than what is needed to do the job while also having higher than necessary operating costs. Groomers with low horsepower need to be matched with narrower grooming drags. </a:t>
            </a:r>
            <a:r>
              <a:rPr lang="en-US" sz="1200" b="1"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a:t>
            </a:r>
            <a:r>
              <a:rPr lang="en-US" sz="1200" b="1" kern="1200" dirty="0" smtClean="0">
                <a:solidFill>
                  <a:schemeClr val="tx1"/>
                </a:solidFill>
                <a:effectLst/>
                <a:latin typeface="+mn-lt"/>
                <a:ea typeface="+mn-ea"/>
                <a:cs typeface="+mn-cs"/>
              </a:rPr>
              <a:t>Width, Height and Weight limitations</a:t>
            </a:r>
            <a:r>
              <a:rPr lang="en-US" sz="1200" kern="1200" dirty="0" smtClean="0">
                <a:solidFill>
                  <a:schemeClr val="tx1"/>
                </a:solidFill>
                <a:effectLst/>
                <a:latin typeface="+mn-lt"/>
                <a:ea typeface="+mn-ea"/>
                <a:cs typeface="+mn-cs"/>
              </a:rPr>
              <a:t>: the unit needs to be able to fit through the narrowest and lowest clearing widths along the trail system while not being too heavy for bridge weight limits. The unit’s track width should never be wider than the grooming drag it pulls since this creates poor trails. </a:t>
            </a:r>
            <a:r>
              <a:rPr lang="en-US" sz="1200" b="1" kern="1200" dirty="0" smtClean="0">
                <a:solidFill>
                  <a:schemeClr val="tx1"/>
                </a:solidFill>
                <a:effectLst/>
                <a:latin typeface="+mn-lt"/>
                <a:ea typeface="+mn-ea"/>
                <a:cs typeface="+mn-cs"/>
              </a:rPr>
              <a:t>3) Flotation in snow:</a:t>
            </a:r>
            <a:r>
              <a:rPr lang="en-US" sz="1200" kern="1200" dirty="0" smtClean="0">
                <a:solidFill>
                  <a:schemeClr val="tx1"/>
                </a:solidFill>
                <a:effectLst/>
                <a:latin typeface="+mn-lt"/>
                <a:ea typeface="+mn-ea"/>
                <a:cs typeface="+mn-cs"/>
              </a:rPr>
              <a:t> the unit needs to have a low PSI to ensure it can stay on top of snow rather than having so much weight and poor flotation that it burrows through snow. Heavy groomers with high PSI unfortunately tend to disperse snow off the trail where it is wasted by the unit’s burrowing action. </a:t>
            </a:r>
            <a:r>
              <a:rPr lang="en-US" sz="1200" b="1" kern="1200" dirty="0" smtClean="0">
                <a:solidFill>
                  <a:schemeClr val="tx1"/>
                </a:solidFill>
                <a:effectLst/>
                <a:latin typeface="+mn-lt"/>
                <a:ea typeface="+mn-ea"/>
                <a:cs typeface="+mn-cs"/>
              </a:rPr>
              <a:t>4) Ability to turn and climb while pulling heavy loads:</a:t>
            </a:r>
            <a:r>
              <a:rPr lang="en-US" sz="1200" kern="1200" dirty="0" smtClean="0">
                <a:solidFill>
                  <a:schemeClr val="tx1"/>
                </a:solidFill>
                <a:effectLst/>
                <a:latin typeface="+mn-lt"/>
                <a:ea typeface="+mn-ea"/>
                <a:cs typeface="+mn-cs"/>
              </a:rPr>
              <a:t> this is especially critical if the trail system is not entirely flat and straight. Hills and curves typically need the most grooming work to repair moguls and cover bare spots so the groomer must be able to maneuver well while staying under full power. </a:t>
            </a:r>
            <a:r>
              <a:rPr lang="en-US" sz="1200" b="1" kern="1200" dirty="0" smtClean="0">
                <a:solidFill>
                  <a:schemeClr val="tx1"/>
                </a:solidFill>
                <a:effectLst/>
                <a:latin typeface="+mn-lt"/>
                <a:ea typeface="+mn-ea"/>
                <a:cs typeface="+mn-cs"/>
              </a:rPr>
              <a:t>5) Front Blade:</a:t>
            </a:r>
            <a:r>
              <a:rPr lang="en-US" sz="1200" kern="1200" dirty="0" smtClean="0">
                <a:solidFill>
                  <a:schemeClr val="tx1"/>
                </a:solidFill>
                <a:effectLst/>
                <a:latin typeface="+mn-lt"/>
                <a:ea typeface="+mn-ea"/>
                <a:cs typeface="+mn-cs"/>
              </a:rPr>
              <a:t> a groomer should always have a front blade to properly keep snow piles cleared from road and driveway crossings, for dozing snow drifts, working down curves, filling creeks and depressions, and working new snow into the trail from along outside trail edges. </a:t>
            </a:r>
            <a:r>
              <a:rPr lang="en-US" sz="1200" b="1" kern="1200" dirty="0" smtClean="0">
                <a:solidFill>
                  <a:schemeClr val="tx1"/>
                </a:solidFill>
                <a:effectLst/>
                <a:latin typeface="+mn-lt"/>
                <a:ea typeface="+mn-ea"/>
                <a:cs typeface="+mn-cs"/>
              </a:rPr>
              <a:t>6) Ease of Operation:</a:t>
            </a:r>
            <a:r>
              <a:rPr lang="en-US" sz="1200" kern="1200" dirty="0" smtClean="0">
                <a:solidFill>
                  <a:schemeClr val="tx1"/>
                </a:solidFill>
                <a:effectLst/>
                <a:latin typeface="+mn-lt"/>
                <a:ea typeface="+mn-ea"/>
                <a:cs typeface="+mn-cs"/>
              </a:rPr>
              <a:t> the unit should be easily operated by authorized volunteers or employees. </a:t>
            </a:r>
            <a:r>
              <a:rPr lang="en-US" sz="1200" b="1" kern="1200" dirty="0" smtClean="0">
                <a:solidFill>
                  <a:schemeClr val="tx1"/>
                </a:solidFill>
                <a:effectLst/>
                <a:latin typeface="+mn-lt"/>
                <a:ea typeface="+mn-ea"/>
                <a:cs typeface="+mn-cs"/>
              </a:rPr>
              <a:t>7) Maintenance needs:</a:t>
            </a:r>
            <a:r>
              <a:rPr lang="en-US" sz="1200" kern="1200" dirty="0" smtClean="0">
                <a:solidFill>
                  <a:schemeClr val="tx1"/>
                </a:solidFill>
                <a:effectLst/>
                <a:latin typeface="+mn-lt"/>
                <a:ea typeface="+mn-ea"/>
                <a:cs typeface="+mn-cs"/>
              </a:rPr>
              <a:t> can the unit be easily maintained and/or repaired by volunteers or employees, or does it require most work to be done by authorized service technicians? </a:t>
            </a:r>
            <a:r>
              <a:rPr lang="en-US" sz="1200" b="1" kern="1200" dirty="0" smtClean="0">
                <a:solidFill>
                  <a:schemeClr val="tx1"/>
                </a:solidFill>
                <a:effectLst/>
                <a:latin typeface="+mn-lt"/>
                <a:ea typeface="+mn-ea"/>
                <a:cs typeface="+mn-cs"/>
              </a:rPr>
              <a:t>8) Parts Availability:</a:t>
            </a:r>
            <a:r>
              <a:rPr lang="en-US" sz="1200" kern="1200" dirty="0" smtClean="0">
                <a:solidFill>
                  <a:schemeClr val="tx1"/>
                </a:solidFill>
                <a:effectLst/>
                <a:latin typeface="+mn-lt"/>
                <a:ea typeface="+mn-ea"/>
                <a:cs typeface="+mn-cs"/>
              </a:rPr>
              <a:t> Are replacement parts readily available in the local use area to minimize downtime, and at a reasonable cost? </a:t>
            </a:r>
            <a:r>
              <a:rPr lang="en-US" sz="1200" b="1" kern="1200" dirty="0" smtClean="0">
                <a:solidFill>
                  <a:schemeClr val="tx1"/>
                </a:solidFill>
                <a:effectLst/>
                <a:latin typeface="+mn-lt"/>
                <a:ea typeface="+mn-ea"/>
                <a:cs typeface="+mn-cs"/>
              </a:rPr>
              <a:t>9) Purchase Cost:</a:t>
            </a:r>
            <a:r>
              <a:rPr lang="en-US" sz="1200" kern="1200" dirty="0" smtClean="0">
                <a:solidFill>
                  <a:schemeClr val="tx1"/>
                </a:solidFill>
                <a:effectLst/>
                <a:latin typeface="+mn-lt"/>
                <a:ea typeface="+mn-ea"/>
                <a:cs typeface="+mn-cs"/>
              </a:rPr>
              <a:t> this should be the least important factor since improper equipment can ultimately drive operating costs up and result in poor grooming dependability and performance. The answers to factors 1 through 8 above are ultimately what determine whether the unit can properly cover the area’s grooming needs, or not. If cost precludes buying the right groomer, opt for used versus new or ‘older used’ versus ‘newer used’ to get the right equipment for the area rather than buying the wrong groomer.</a:t>
            </a:r>
          </a:p>
          <a:p>
            <a:pPr eaLnBrk="1" hangingPunct="1"/>
            <a:endParaRPr lang="en-US" dirty="0" smtClean="0"/>
          </a:p>
        </p:txBody>
      </p:sp>
    </p:spTree>
    <p:extLst>
      <p:ext uri="{BB962C8B-B14F-4D97-AF65-F5344CB8AC3E}">
        <p14:creationId xmlns:p14="http://schemas.microsoft.com/office/powerpoint/2010/main" xmlns="" val="2786337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comparison comes from a handout provided by four</a:t>
            </a:r>
            <a:r>
              <a:rPr lang="en-US" baseline="0" dirty="0" smtClean="0"/>
              <a:t> groomer equipment manufacturers who were displaying their 2013 model grooming tractors at the Minnesota Great Show. It provides an example snapshot of some of the differences between the various models, in respect to the six Factors listed in the left column. The Pisten Bully, Prinoth and Tucker tractors are all original equipment manufactured (OEM) tracked over-snow vehicles while the Sur </a:t>
            </a:r>
            <a:r>
              <a:rPr lang="en-US" baseline="0" dirty="0" err="1" smtClean="0"/>
              <a:t>Trac</a:t>
            </a:r>
            <a:r>
              <a:rPr lang="en-US" baseline="0" dirty="0" smtClean="0"/>
              <a:t> is an agricultural/farm tractor which has been retrofitted with tracks versus its OEM wheels. There are many similarities between OEM groomers whereas Ag tractor conversions often differ from OEM units in height, horsepower, weight and PSI/flotation comparisons.  </a:t>
            </a:r>
            <a:endParaRPr lang="en-US" dirty="0"/>
          </a:p>
        </p:txBody>
      </p:sp>
      <p:sp>
        <p:nvSpPr>
          <p:cNvPr id="4" name="Slide Number Placeholder 3"/>
          <p:cNvSpPr>
            <a:spLocks noGrp="1"/>
          </p:cNvSpPr>
          <p:nvPr>
            <p:ph type="sldNum" sz="quarter" idx="10"/>
          </p:nvPr>
        </p:nvSpPr>
        <p:spPr/>
        <p:txBody>
          <a:bodyPr/>
          <a:lstStyle/>
          <a:p>
            <a:pPr>
              <a:defRPr/>
            </a:pPr>
            <a:fld id="{EC56BAA0-1FA0-448E-A19E-B6AC4BF3F1DA}" type="slidenum">
              <a:rPr lang="en-US" smtClean="0">
                <a:solidFill>
                  <a:prstClr val="black"/>
                </a:solidFill>
              </a:rPr>
              <a:pPr>
                <a:defRPr/>
              </a:pPr>
              <a:t>18</a:t>
            </a:fld>
            <a:endParaRPr lang="en-US">
              <a:solidFill>
                <a:prstClr val="black"/>
              </a:solidFill>
            </a:endParaRPr>
          </a:p>
        </p:txBody>
      </p:sp>
    </p:spTree>
    <p:extLst>
      <p:ext uri="{BB962C8B-B14F-4D97-AF65-F5344CB8AC3E}">
        <p14:creationId xmlns:p14="http://schemas.microsoft.com/office/powerpoint/2010/main" xmlns="" val="3901787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E8CBFED9-3FAF-44D4-9614-314C90BC61D9}" type="slidenum">
              <a:rPr lang="en-US">
                <a:solidFill>
                  <a:prstClr val="black"/>
                </a:solidFill>
              </a:rPr>
              <a:pPr/>
              <a:t>19</a:t>
            </a:fld>
            <a:endParaRPr lang="en-US">
              <a:solidFill>
                <a:prstClr val="black"/>
              </a:solidFill>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normAutofit fontScale="92500"/>
          </a:bodyPr>
          <a:lstStyle/>
          <a:p>
            <a:pPr lvl="0"/>
            <a:r>
              <a:rPr lang="en-US" dirty="0" smtClean="0"/>
              <a:t>The following questions must all be considered to help make the right grooming drag choice</a:t>
            </a:r>
            <a:r>
              <a:rPr lang="en-US" baseline="0" dirty="0" smtClean="0"/>
              <a:t> for your local area:</a:t>
            </a:r>
            <a:r>
              <a:rPr lang="en-US" dirty="0" smtClean="0"/>
              <a:t> </a:t>
            </a:r>
            <a:r>
              <a:rPr lang="en-US" b="1" dirty="0" smtClean="0"/>
              <a:t>1) </a:t>
            </a:r>
            <a:r>
              <a:rPr lang="en-US" sz="1200" b="1" kern="1200" dirty="0" smtClean="0">
                <a:solidFill>
                  <a:schemeClr val="tx1"/>
                </a:solidFill>
                <a:effectLst/>
                <a:latin typeface="+mn-lt"/>
                <a:ea typeface="+mn-ea"/>
                <a:cs typeface="+mn-cs"/>
              </a:rPr>
              <a:t>Match the groomer’s size:</a:t>
            </a:r>
            <a:r>
              <a:rPr lang="en-US" sz="1200" kern="1200" dirty="0" smtClean="0">
                <a:solidFill>
                  <a:schemeClr val="tx1"/>
                </a:solidFill>
                <a:effectLst/>
                <a:latin typeface="+mn-lt"/>
                <a:ea typeface="+mn-ea"/>
                <a:cs typeface="+mn-cs"/>
              </a:rPr>
              <a:t> the drag size must match the groomer’s overall horsepower as well as its overall width. Wide and/or heavy drags require higher horsepower groomers, so they can quickly increase operating costs; safeguard against choosing larger groomers and drags than what are needed to properly maintain the area’s trails (larger does not necessarily mean proper or best). </a:t>
            </a:r>
            <a:r>
              <a:rPr lang="en-US" sz="1200" b="1" kern="1200" dirty="0" smtClean="0">
                <a:solidFill>
                  <a:schemeClr val="tx1"/>
                </a:solidFill>
                <a:effectLst/>
                <a:latin typeface="+mn-lt"/>
                <a:ea typeface="+mn-ea"/>
                <a:cs typeface="+mn-cs"/>
              </a:rPr>
              <a:t>2) Processing ability:</a:t>
            </a:r>
            <a:r>
              <a:rPr lang="en-US" sz="1200" kern="1200" dirty="0" smtClean="0">
                <a:solidFill>
                  <a:schemeClr val="tx1"/>
                </a:solidFill>
                <a:effectLst/>
                <a:latin typeface="+mn-lt"/>
                <a:ea typeface="+mn-ea"/>
                <a:cs typeface="+mn-cs"/>
              </a:rPr>
              <a:t> the unit should have multiple cutting blades for cutting and processing the snow trail. Snow must roll and churn within the drag for proper processing while also preventing snow spillage outside the drag – since the goal is to increase snow depth on the trail. Consequently beware of having too few or too many blades, improperly spaced cutting blades, or insufficient snow storage within the drag. The drag must be capable of working snow to the middle of the drag to address ‘hollowed out’ areas often caused by high traffic in the center of the trail. The drag frame must also be square and properly adjusted to ensure even cutting and compaction. </a:t>
            </a:r>
            <a:r>
              <a:rPr lang="en-US" sz="1200" b="1" kern="1200" dirty="0" smtClean="0">
                <a:solidFill>
                  <a:schemeClr val="tx1"/>
                </a:solidFill>
                <a:effectLst/>
                <a:latin typeface="+mn-lt"/>
                <a:ea typeface="+mn-ea"/>
                <a:cs typeface="+mn-cs"/>
              </a:rPr>
              <a:t>3) Width:</a:t>
            </a:r>
            <a:r>
              <a:rPr lang="en-US" sz="1200" kern="1200" dirty="0" smtClean="0">
                <a:solidFill>
                  <a:schemeClr val="tx1"/>
                </a:solidFill>
                <a:effectLst/>
                <a:latin typeface="+mn-lt"/>
                <a:ea typeface="+mn-ea"/>
                <a:cs typeface="+mn-cs"/>
              </a:rPr>
              <a:t> the drag’s minimum width must be at least as wide as the groomer’s outside track width without being so excessively wide that it unnecessarily increases operating costs and necessitates wider trail clearing widths; its maximum width is dictated by the narrowest clearing width along the trail. The wider you groom a trail, the more you invite higher snowmobile speeds. Generally 8-feet, 9-feet, or no more than 10-feet wide grooming drags produce the best quality snowmobile trails. </a:t>
            </a:r>
            <a:r>
              <a:rPr lang="en-US" sz="1200" b="1" kern="1200" dirty="0" smtClean="0">
                <a:solidFill>
                  <a:schemeClr val="tx1"/>
                </a:solidFill>
                <a:effectLst/>
                <a:latin typeface="+mn-lt"/>
                <a:ea typeface="+mn-ea"/>
                <a:cs typeface="+mn-cs"/>
              </a:rPr>
              <a:t>4) Length:</a:t>
            </a:r>
            <a:r>
              <a:rPr lang="en-US" sz="1200" kern="1200" dirty="0" smtClean="0">
                <a:solidFill>
                  <a:schemeClr val="tx1"/>
                </a:solidFill>
                <a:effectLst/>
                <a:latin typeface="+mn-lt"/>
                <a:ea typeface="+mn-ea"/>
                <a:cs typeface="+mn-cs"/>
              </a:rPr>
              <a:t> longer units generally produce smoother trails since this helps bridge high spots in the trail, but too long can limit the groomer’s ability to negotiate tight turns along the trail system. </a:t>
            </a:r>
            <a:r>
              <a:rPr lang="en-US" sz="1200" b="1" kern="1200" dirty="0" smtClean="0">
                <a:solidFill>
                  <a:schemeClr val="tx1"/>
                </a:solidFill>
                <a:effectLst/>
                <a:latin typeface="+mn-lt"/>
                <a:ea typeface="+mn-ea"/>
                <a:cs typeface="+mn-cs"/>
              </a:rPr>
              <a:t>5) Weight:</a:t>
            </a:r>
            <a:r>
              <a:rPr lang="en-US" sz="1200" kern="1200" dirty="0" smtClean="0">
                <a:solidFill>
                  <a:schemeClr val="tx1"/>
                </a:solidFill>
                <a:effectLst/>
                <a:latin typeface="+mn-lt"/>
                <a:ea typeface="+mn-ea"/>
                <a:cs typeface="+mn-cs"/>
              </a:rPr>
              <a:t> while drags must be heavy enough to cut deep moguls, excessively heavy grooming drags quickly overburden the groomer’s pulling ability as well as increase fuel consumption, maintenance issues, breakdowns, and total operating costs. </a:t>
            </a:r>
          </a:p>
          <a:p>
            <a:pPr eaLnBrk="1" hangingPunct="1"/>
            <a:endParaRPr lang="en-US" dirty="0" smtClean="0"/>
          </a:p>
        </p:txBody>
      </p:sp>
    </p:spTree>
    <p:extLst>
      <p:ext uri="{BB962C8B-B14F-4D97-AF65-F5344CB8AC3E}">
        <p14:creationId xmlns:p14="http://schemas.microsoft.com/office/powerpoint/2010/main" xmlns="" val="1332466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D043E3-5418-417B-8DA5-12524D4DA961}" type="slidenum">
              <a:rPr lang="en-US"/>
              <a:pPr/>
              <a:t>2</a:t>
            </a:fld>
            <a:endParaRPr lang="en-US"/>
          </a:p>
        </p:txBody>
      </p:sp>
      <p:sp>
        <p:nvSpPr>
          <p:cNvPr id="35842" name="Rectangle 2"/>
          <p:cNvSpPr>
            <a:spLocks noGrp="1" noRot="1" noChangeAspect="1" noChangeArrowheads="1" noTextEdit="1"/>
          </p:cNvSpPr>
          <p:nvPr>
            <p:ph type="sldImg"/>
          </p:nvPr>
        </p:nvSpPr>
        <p:spPr>
          <a:xfrm>
            <a:off x="990600" y="304800"/>
            <a:ext cx="4572000" cy="3429000"/>
          </a:xfrm>
          <a:ln/>
        </p:spPr>
      </p:sp>
      <p:sp>
        <p:nvSpPr>
          <p:cNvPr id="35843" name="Rectangle 3"/>
          <p:cNvSpPr>
            <a:spLocks noGrp="1" noChangeArrowheads="1"/>
          </p:cNvSpPr>
          <p:nvPr>
            <p:ph type="body" idx="1"/>
          </p:nvPr>
        </p:nvSpPr>
        <p:spPr/>
        <p:txBody>
          <a:bodyPr/>
          <a:lstStyle/>
          <a:p>
            <a:r>
              <a:rPr lang="en-US" dirty="0" smtClean="0"/>
              <a:t>The first and most important thing for a good grooming program actually occurs before the first snowflake falls. It’s extremely important to invest in off-season trail maintenance since the quality of the trail bed beneath the snow directly impacts the groomed trail quality. If the trail bed is rutted and rough, there will always be inconsistent compaction beneath the snow surface – resulting in the snowmobile trail being rough and moguled throughout the season. Try</a:t>
            </a:r>
            <a:r>
              <a:rPr lang="en-US" baseline="0" dirty="0" smtClean="0"/>
              <a:t> to remove holes, ruts, rocks and debris to the extent possible. Brushing and tree limb removal along the trail will help snow reach the trail surface, as well as improve the trail for riders and grooming equipment.</a:t>
            </a:r>
            <a:endParaRPr lang="en-US" dirty="0"/>
          </a:p>
        </p:txBody>
      </p:sp>
    </p:spTree>
    <p:extLst>
      <p:ext uri="{BB962C8B-B14F-4D97-AF65-F5344CB8AC3E}">
        <p14:creationId xmlns:p14="http://schemas.microsoft.com/office/powerpoint/2010/main" xmlns="" val="28287977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is critically important that the groomer</a:t>
            </a:r>
            <a:r>
              <a:rPr lang="en-US" baseline="0" dirty="0" smtClean="0"/>
              <a:t> tractor and drag are properly matched: 1) the tractor should have enough horsepower to easily pull the drag in deep snow or moguls, and 2) the drag should be at least as wide as the groomer’s tracks to ensure proper processing of the trail surface – otherwise the outside edges of the trail will never be worked by the drag, resulting in the center of the trail likely always being lower and dished out. Neither one of the examples shown here properly match the groomer tractor with the grooming drag.</a:t>
            </a:r>
            <a:endParaRPr lang="en-US" dirty="0"/>
          </a:p>
        </p:txBody>
      </p:sp>
      <p:sp>
        <p:nvSpPr>
          <p:cNvPr id="4" name="Slide Number Placeholder 3"/>
          <p:cNvSpPr>
            <a:spLocks noGrp="1"/>
          </p:cNvSpPr>
          <p:nvPr>
            <p:ph type="sldNum" sz="quarter" idx="10"/>
          </p:nvPr>
        </p:nvSpPr>
        <p:spPr/>
        <p:txBody>
          <a:bodyPr/>
          <a:lstStyle/>
          <a:p>
            <a:pPr>
              <a:defRPr/>
            </a:pPr>
            <a:fld id="{EC56BAA0-1FA0-448E-A19E-B6AC4BF3F1DA}" type="slidenum">
              <a:rPr lang="en-US" smtClean="0">
                <a:solidFill>
                  <a:prstClr val="black"/>
                </a:solidFill>
              </a:rPr>
              <a:pPr>
                <a:defRPr/>
              </a:pPr>
              <a:t>20</a:t>
            </a:fld>
            <a:endParaRPr lang="en-US">
              <a:solidFill>
                <a:prstClr val="black"/>
              </a:solidFill>
            </a:endParaRPr>
          </a:p>
        </p:txBody>
      </p:sp>
    </p:spTree>
    <p:extLst>
      <p:ext uri="{BB962C8B-B14F-4D97-AF65-F5344CB8AC3E}">
        <p14:creationId xmlns:p14="http://schemas.microsoft.com/office/powerpoint/2010/main" xmlns="" val="680386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4C3803-46C3-4563-8FFC-6575B714C2CA}" type="slidenum">
              <a:rPr lang="en-US" smtClean="0"/>
              <a:pPr fontAlgn="base">
                <a:spcBef>
                  <a:spcPct val="0"/>
                </a:spcBef>
                <a:spcAft>
                  <a:spcPct val="0"/>
                </a:spcAft>
                <a:defRPr/>
              </a:pPr>
              <a:t>21</a:t>
            </a:fld>
            <a:endParaRPr lang="en-US" smtClean="0"/>
          </a:p>
        </p:txBody>
      </p:sp>
      <p:sp>
        <p:nvSpPr>
          <p:cNvPr id="3584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Consider adding a Compactor (Packer) Bar to your tool box of grooming implements to help</a:t>
            </a:r>
            <a:r>
              <a:rPr lang="en-US" baseline="0" dirty="0" smtClean="0"/>
              <a:t> improve trail quality and reduce operating costs. It is much more maneuverable than pulling a drag in deep snow or during early season set-up – so can reduce time, effort and costs, as well as save wear and tear on the grooming drag. A packer bar can help drive frost into the ground and help freeze wet or swampy areas faster. It is a much more effective option for initial trail establishment or reestablishment after deep snowfalls than ‘track packing’ with no implement behind the tractor. </a:t>
            </a:r>
            <a:endParaRPr lang="en-US" dirty="0" smtClean="0"/>
          </a:p>
        </p:txBody>
      </p:sp>
    </p:spTree>
    <p:extLst>
      <p:ext uri="{BB962C8B-B14F-4D97-AF65-F5344CB8AC3E}">
        <p14:creationId xmlns:p14="http://schemas.microsoft.com/office/powerpoint/2010/main" xmlns="" val="25688725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1E32C7E-182D-4DFC-8267-F1ED3227D61C}" type="slidenum">
              <a:rPr lang="en-US" smtClean="0"/>
              <a:pPr fontAlgn="base">
                <a:spcBef>
                  <a:spcPct val="0"/>
                </a:spcBef>
                <a:spcAft>
                  <a:spcPct val="0"/>
                </a:spcAft>
                <a:defRPr/>
              </a:pPr>
              <a:t>22</a:t>
            </a:fld>
            <a:endParaRPr lang="en-US" smtClean="0"/>
          </a:p>
        </p:txBody>
      </p:sp>
      <p:sp>
        <p:nvSpPr>
          <p:cNvPr id="571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713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Managing the trail width often means </a:t>
            </a:r>
            <a:r>
              <a:rPr lang="en-US" u="sng" dirty="0" smtClean="0"/>
              <a:t>minimizing</a:t>
            </a:r>
            <a:r>
              <a:rPr lang="en-US" dirty="0" smtClean="0"/>
              <a:t> the trail width so that the groomed trail is no wider than what’s really needed to provide sufficient width for two-way traffic. Consequently managing the trail width is</a:t>
            </a:r>
            <a:r>
              <a:rPr lang="en-US" baseline="0" dirty="0" smtClean="0"/>
              <a:t> directly affected by managing the grooming equipment’s width. </a:t>
            </a:r>
            <a:endParaRPr lang="en-US" dirty="0" smtClean="0"/>
          </a:p>
        </p:txBody>
      </p:sp>
    </p:spTree>
    <p:extLst>
      <p:ext uri="{BB962C8B-B14F-4D97-AF65-F5344CB8AC3E}">
        <p14:creationId xmlns:p14="http://schemas.microsoft.com/office/powerpoint/2010/main" xmlns="" val="1216968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When the groomed width is managed so that the width is not wider than needed, there will generally be more focused and uniform compaction, which results in better quality trails. Minimizing the groomed trail width can also help lower grooming costs by reducing fuel consumption and wear and tear on the equipment. Keeping trails no wider than needed also helps reduce trail maintenance needs for tasks such as brushing, trimming, grading and rock or stump removal– which in turn can help reduce volunteer or paid labor costs for these tasks. When trails are groomed excessively wide, they can invite higher speeds. And finally, keeping trails only as wide as is really needed can help minimize environmental impacts and improve resource management – which in turn can help improve public relations and the public image of snowmobiling. Super wide trails are rarely necessary or a good idea.</a:t>
            </a:r>
            <a:endParaRPr lang="en-US" dirty="0"/>
          </a:p>
        </p:txBody>
      </p:sp>
      <p:sp>
        <p:nvSpPr>
          <p:cNvPr id="4" name="Slide Number Placeholder 3"/>
          <p:cNvSpPr>
            <a:spLocks noGrp="1"/>
          </p:cNvSpPr>
          <p:nvPr>
            <p:ph type="sldNum" sz="quarter" idx="10"/>
          </p:nvPr>
        </p:nvSpPr>
        <p:spPr/>
        <p:txBody>
          <a:bodyPr/>
          <a:lstStyle/>
          <a:p>
            <a:pPr>
              <a:defRPr/>
            </a:pPr>
            <a:fld id="{EC56BAA0-1FA0-448E-A19E-B6AC4BF3F1DA}" type="slidenum">
              <a:rPr lang="en-US" smtClean="0">
                <a:solidFill>
                  <a:prstClr val="black"/>
                </a:solidFill>
              </a:rPr>
              <a:pPr>
                <a:defRPr/>
              </a:pPr>
              <a:t>23</a:t>
            </a:fld>
            <a:endParaRPr lang="en-US">
              <a:solidFill>
                <a:prstClr val="black"/>
              </a:solidFill>
            </a:endParaRPr>
          </a:p>
        </p:txBody>
      </p:sp>
    </p:spTree>
    <p:extLst>
      <p:ext uri="{BB962C8B-B14F-4D97-AF65-F5344CB8AC3E}">
        <p14:creationId xmlns:p14="http://schemas.microsoft.com/office/powerpoint/2010/main" xmlns="" val="15866639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1C06AB-D486-4667-9B1E-671FB3E21F67}" type="slidenum">
              <a:rPr lang="en-US" smtClean="0">
                <a:solidFill>
                  <a:prstClr val="black"/>
                </a:solidFill>
              </a:rPr>
              <a:pPr fontAlgn="base">
                <a:spcBef>
                  <a:spcPct val="0"/>
                </a:spcBef>
                <a:spcAft>
                  <a:spcPct val="0"/>
                </a:spcAft>
                <a:defRPr/>
              </a:pPr>
              <a:t>24</a:t>
            </a:fld>
            <a:endParaRPr lang="en-US" smtClean="0">
              <a:solidFill>
                <a:prstClr val="black"/>
              </a:solidFill>
            </a:endParaRPr>
          </a:p>
        </p:txBody>
      </p:sp>
      <p:sp>
        <p:nvSpPr>
          <p:cNvPr id="420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208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If</a:t>
            </a:r>
            <a:r>
              <a:rPr lang="en-US" baseline="0" dirty="0" smtClean="0"/>
              <a:t> clearing space allows, the groomed trail should always be maintained wider than only one drag width since there is no ‘forgiveness’ if the outside track gets off the compacted trail base, particularly when the uncompacted snow beside the trail is deep. Grooming only one drag width wide is generally too narrow since it keeps snowmobile traffic more confined, resulting in more moguls and less enjoyable riding conditions. </a:t>
            </a:r>
            <a:endParaRPr lang="en-US" dirty="0" smtClean="0"/>
          </a:p>
        </p:txBody>
      </p:sp>
    </p:spTree>
    <p:extLst>
      <p:ext uri="{BB962C8B-B14F-4D97-AF65-F5344CB8AC3E}">
        <p14:creationId xmlns:p14="http://schemas.microsoft.com/office/powerpoint/2010/main" xmlns="" val="32095598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1C06AB-D486-4667-9B1E-671FB3E21F67}" type="slidenum">
              <a:rPr lang="en-US" smtClean="0">
                <a:solidFill>
                  <a:prstClr val="black"/>
                </a:solidFill>
              </a:rPr>
              <a:pPr fontAlgn="base">
                <a:spcBef>
                  <a:spcPct val="0"/>
                </a:spcBef>
                <a:spcAft>
                  <a:spcPct val="0"/>
                </a:spcAft>
                <a:defRPr/>
              </a:pPr>
              <a:t>25</a:t>
            </a:fld>
            <a:endParaRPr lang="en-US" smtClean="0">
              <a:solidFill>
                <a:prstClr val="black"/>
              </a:solidFill>
            </a:endParaRPr>
          </a:p>
        </p:txBody>
      </p:sp>
      <p:sp>
        <p:nvSpPr>
          <p:cNvPr id="420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208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 best maximum groomed trail width is 1 ½ to 2 times</a:t>
            </a:r>
            <a:r>
              <a:rPr lang="en-US" baseline="0" dirty="0" smtClean="0"/>
              <a:t> the drag width. It’s extremely important to control this groomed maximum width – particularly when the trail is located on wide roads or in open areas. The groomer operator needs to pick a route and stick to it throughout the season to ensure the compacted trail base is built from the ground up across the entire trail bed. Grooming wider the 2 times the drag width will absolutely result in soft pockets being created in the trail base – and a resulting rough trail – due to inconsistent processing and compaction of the snow surface.</a:t>
            </a:r>
            <a:r>
              <a:rPr lang="en-US" dirty="0" smtClean="0"/>
              <a:t>  </a:t>
            </a:r>
          </a:p>
        </p:txBody>
      </p:sp>
    </p:spTree>
    <p:extLst>
      <p:ext uri="{BB962C8B-B14F-4D97-AF65-F5344CB8AC3E}">
        <p14:creationId xmlns:p14="http://schemas.microsoft.com/office/powerpoint/2010/main" xmlns="" val="35926435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F6E9E7D-AE64-41B0-9561-34F5DD7C6EA4}" type="slidenum">
              <a:rPr lang="en-US" smtClean="0">
                <a:solidFill>
                  <a:prstClr val="black"/>
                </a:solidFill>
              </a:rPr>
              <a:pPr fontAlgn="base">
                <a:spcBef>
                  <a:spcPct val="0"/>
                </a:spcBef>
                <a:spcAft>
                  <a:spcPct val="0"/>
                </a:spcAft>
                <a:defRPr/>
              </a:pPr>
              <a:t>26</a:t>
            </a:fld>
            <a:endParaRPr lang="en-US" smtClean="0">
              <a:solidFill>
                <a:prstClr val="black"/>
              </a:solidFill>
            </a:endParaRPr>
          </a:p>
        </p:txBody>
      </p:sp>
      <p:sp>
        <p:nvSpPr>
          <p:cNvPr id="4218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218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Maintaining a groomed trail width that is 1 ½ times the drag width generally results in the best quality trails since the middle third of the trail (green arrow) – which</a:t>
            </a:r>
            <a:r>
              <a:rPr lang="en-US" baseline="0" dirty="0" smtClean="0"/>
              <a:t> is where many riders favor – is consistently groomed every grooming repetition. This also puts the groomer’s track in the middle of the trail every repetition, adding a bit of extra processing from the track’s churning and compaction from the weight of the tracks. While this approach clearly results in superior quality trails, it does require frequent/regular grooming repetitions (same day or within a day or two) versus long, extended periods (many days or a week plus) between grooming repetitions.</a:t>
            </a:r>
            <a:endParaRPr lang="en-US" dirty="0" smtClean="0"/>
          </a:p>
        </p:txBody>
      </p:sp>
    </p:spTree>
    <p:extLst>
      <p:ext uri="{BB962C8B-B14F-4D97-AF65-F5344CB8AC3E}">
        <p14:creationId xmlns:p14="http://schemas.microsoft.com/office/powerpoint/2010/main" xmlns="" val="4730424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300EBA-3C29-4751-B56F-27E647872AD2}" type="slidenum">
              <a:rPr lang="en-US" smtClean="0"/>
              <a:pPr fontAlgn="base">
                <a:spcBef>
                  <a:spcPct val="0"/>
                </a:spcBef>
                <a:spcAft>
                  <a:spcPct val="0"/>
                </a:spcAft>
                <a:defRPr/>
              </a:pPr>
              <a:t>27</a:t>
            </a:fld>
            <a:endParaRPr lang="en-US" smtClean="0"/>
          </a:p>
        </p:txBody>
      </p:sp>
      <p:sp>
        <p:nvSpPr>
          <p:cNvPr id="3102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02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a:t>
            </a:r>
            <a:r>
              <a:rPr lang="en-US" baseline="0" dirty="0" smtClean="0"/>
              <a:t> vast majority of trail grooming is done with a drag, so it’s extremely important that groomer operators understand the four tasks or ‘steps’ involved with drag grooming – and all which occur or are initiated over a matter of only one or two seconds when the drag is passing over any particular section of trail. </a:t>
            </a:r>
            <a:endParaRPr lang="en-US" dirty="0" smtClean="0"/>
          </a:p>
        </p:txBody>
      </p:sp>
    </p:spTree>
    <p:extLst>
      <p:ext uri="{BB962C8B-B14F-4D97-AF65-F5344CB8AC3E}">
        <p14:creationId xmlns:p14="http://schemas.microsoft.com/office/powerpoint/2010/main" xmlns="" val="874876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8B9F92C-E7A7-4755-96D7-D92BC755687D}" type="slidenum">
              <a:rPr lang="en-US" smtClean="0"/>
              <a:pPr fontAlgn="base">
                <a:spcBef>
                  <a:spcPct val="0"/>
                </a:spcBef>
                <a:spcAft>
                  <a:spcPct val="0"/>
                </a:spcAft>
                <a:defRPr/>
              </a:pPr>
              <a:t>28</a:t>
            </a:fld>
            <a:endParaRPr lang="en-US" smtClean="0"/>
          </a:p>
        </p:txBody>
      </p:sp>
      <p:sp>
        <p:nvSpPr>
          <p:cNvPr id="311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1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Step 1 involves the removal of moguls from</a:t>
            </a:r>
            <a:r>
              <a:rPr lang="en-US" baseline="0" dirty="0" smtClean="0"/>
              <a:t> the trail bed. It is critical that the entire mogul profile – from the bottom of the mogul dip to the top of the mogul mound – is removed, but at the same time it’s important that the planer (cutting) blades of the drag not cut into the trail base below the mogul dips to help protect the lower, compacted base layer. This requires that the operator pay close attention to mogul conditions and may require frequent manipulation of the drag’s cutting depth. If only the tops of the moguls are cut off, depositing the cut off snow into the remaining portion of the mogul dips – a ‘cut and fill’ situation results in a different snow density where the remaining portion of the mogul mound is likely hard and dense while the ‘filled’ portion of the mogul dip will be less dense and much softer. The end result is that the ‘filled’ portion of the mogul dip does not firm up / freeze up well enough to prevent the soft ‘fill’ snow being quickly displaced by snowmobiles – leaving a ‘memory’ of the rough moguls which quickly reappear in the trail bed.</a:t>
            </a:r>
            <a:endParaRPr lang="en-US" dirty="0" smtClean="0"/>
          </a:p>
        </p:txBody>
      </p:sp>
    </p:spTree>
    <p:extLst>
      <p:ext uri="{BB962C8B-B14F-4D97-AF65-F5344CB8AC3E}">
        <p14:creationId xmlns:p14="http://schemas.microsoft.com/office/powerpoint/2010/main" xmlns="" val="22452936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70FE574-5D35-421E-A28F-CE1CD0873151}" type="slidenum">
              <a:rPr lang="en-US" smtClean="0"/>
              <a:pPr fontAlgn="base">
                <a:spcBef>
                  <a:spcPct val="0"/>
                </a:spcBef>
                <a:spcAft>
                  <a:spcPct val="0"/>
                </a:spcAft>
                <a:defRPr/>
              </a:pPr>
              <a:t>29</a:t>
            </a:fld>
            <a:endParaRPr lang="en-US" smtClean="0"/>
          </a:p>
        </p:txBody>
      </p:sp>
      <p:sp>
        <p:nvSpPr>
          <p:cNvPr id="312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23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There can potentially be four conditions that limit the groomer operator’s ability to effectively remove the entire profile of a mogul. Number one is if there</a:t>
            </a:r>
            <a:r>
              <a:rPr lang="en-US" baseline="0" dirty="0" smtClean="0"/>
              <a:t> are bare spots in the trail, don’t cut deep or try to remove the entire mogul mound since it could damage equipment and also destroy whatever hardened trail base there is. In this case raise the drag’s cutting height, perhaps to the point where you’re just ‘panning’ or you may even need to put the wheels down until conditions improve.</a:t>
            </a:r>
            <a:endParaRPr lang="en-US" dirty="0" smtClean="0"/>
          </a:p>
        </p:txBody>
      </p:sp>
    </p:spTree>
    <p:extLst>
      <p:ext uri="{BB962C8B-B14F-4D97-AF65-F5344CB8AC3E}">
        <p14:creationId xmlns:p14="http://schemas.microsoft.com/office/powerpoint/2010/main" xmlns="" val="3381680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D043E3-5418-417B-8DA5-12524D4DA961}" type="slidenum">
              <a:rPr lang="en-US"/>
              <a:pPr/>
              <a:t>3</a:t>
            </a:fld>
            <a:endParaRPr lang="en-US"/>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r>
              <a:rPr lang="en-US" dirty="0" smtClean="0"/>
              <a:t>There are a wide range of variables that influence the approach to snowmobile trail grooming in local areas, as well</a:t>
            </a:r>
            <a:r>
              <a:rPr lang="en-US" baseline="0" dirty="0" smtClean="0"/>
              <a:t> as the quality of the finished grooming product. The better groomer operators understand the purpose and mechanics of grooming, along with the many variables – the better the quality of their trails will be.</a:t>
            </a:r>
            <a:endParaRPr lang="en-US" dirty="0"/>
          </a:p>
        </p:txBody>
      </p:sp>
    </p:spTree>
    <p:extLst>
      <p:ext uri="{BB962C8B-B14F-4D97-AF65-F5344CB8AC3E}">
        <p14:creationId xmlns:p14="http://schemas.microsoft.com/office/powerpoint/2010/main" xmlns="" val="25686030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F62402-2D43-4F18-A9B4-EC8762E29EB3}" type="slidenum">
              <a:rPr lang="en-US" smtClean="0"/>
              <a:pPr fontAlgn="base">
                <a:spcBef>
                  <a:spcPct val="0"/>
                </a:spcBef>
                <a:spcAft>
                  <a:spcPct val="0"/>
                </a:spcAft>
                <a:defRPr/>
              </a:pPr>
              <a:t>30</a:t>
            </a:fld>
            <a:endParaRPr lang="en-US" smtClean="0"/>
          </a:p>
        </p:txBody>
      </p:sp>
      <p:sp>
        <p:nvSpPr>
          <p:cNvPr id="3133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33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Many multi-blade drags are limited in the depth their blades can cut below the drag’s side rails. Unless</a:t>
            </a:r>
            <a:r>
              <a:rPr lang="en-US" baseline="0" dirty="0" smtClean="0"/>
              <a:t> the drag’s cutting blades extend clear to the outside below the side rails, the side rails will ride on top of hard trails and consequently limit the cutting depth to the distance the blades can be lowered below the side rails. In this case the only way to fully remove the entire mogul mound is to make multiple passes with the groomer. The operator may also try to cut some of the mogul height with the tractor’s front blade (but this requires extreme caution to not damage equipment and to not remove excessive trail base!).</a:t>
            </a:r>
            <a:endParaRPr lang="en-US" dirty="0" smtClean="0"/>
          </a:p>
        </p:txBody>
      </p:sp>
    </p:spTree>
    <p:extLst>
      <p:ext uri="{BB962C8B-B14F-4D97-AF65-F5344CB8AC3E}">
        <p14:creationId xmlns:p14="http://schemas.microsoft.com/office/powerpoint/2010/main" xmlns="" val="27627700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577628-507D-496F-90AD-C0854BB5A8CC}" type="slidenum">
              <a:rPr lang="en-US"/>
              <a:pPr/>
              <a:t>31</a:t>
            </a:fld>
            <a:endParaRPr lang="en-US"/>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r>
              <a:rPr lang="en-US" dirty="0" smtClean="0"/>
              <a:t>Since single</a:t>
            </a:r>
            <a:r>
              <a:rPr lang="en-US" baseline="0" dirty="0" smtClean="0"/>
              <a:t> blade drags don’t have side rails to help keep snow contained within the drag, trying to cut deep moguls can result in spilling snow outside the ends of the drag – wasting it from being able to be used to effectively build up a firm trail base. Consequently it’s often better to not cut so deep, leaving some of the mogul profile, rather than wasting it off the trail. This factor is a prime reason why multi-blade drags are often superior to single blade drags for grooming trails with heavy traffic and moguls. </a:t>
            </a:r>
            <a:endParaRPr lang="en-US" dirty="0"/>
          </a:p>
        </p:txBody>
      </p:sp>
    </p:spTree>
    <p:extLst>
      <p:ext uri="{BB962C8B-B14F-4D97-AF65-F5344CB8AC3E}">
        <p14:creationId xmlns:p14="http://schemas.microsoft.com/office/powerpoint/2010/main" xmlns="" val="16690123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03168BB-F276-4A85-A495-CF4C0E76D619}" type="slidenum">
              <a:rPr lang="en-US" smtClean="0"/>
              <a:pPr fontAlgn="base">
                <a:spcBef>
                  <a:spcPct val="0"/>
                </a:spcBef>
                <a:spcAft>
                  <a:spcPct val="0"/>
                </a:spcAft>
                <a:defRPr/>
              </a:pPr>
              <a:t>32</a:t>
            </a:fld>
            <a:endParaRPr lang="en-US" smtClean="0"/>
          </a:p>
        </p:txBody>
      </p:sp>
      <p:sp>
        <p:nvSpPr>
          <p:cNvPr id="314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43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And finally, when deep, fresh snowfall covers up moguls on</a:t>
            </a:r>
            <a:r>
              <a:rPr lang="en-US" baseline="0" dirty="0" smtClean="0"/>
              <a:t> the trail, it may not be possible or practical to completely remove the moguls. In this case you must re-establish the trail base, so it’s critical that extra attention be paid to compacting a new, hardened trail base that effectively ‘caps’ the profile of the old moguls below the new layer of snow.</a:t>
            </a:r>
            <a:endParaRPr lang="en-US" dirty="0" smtClean="0"/>
          </a:p>
        </p:txBody>
      </p:sp>
    </p:spTree>
    <p:extLst>
      <p:ext uri="{BB962C8B-B14F-4D97-AF65-F5344CB8AC3E}">
        <p14:creationId xmlns:p14="http://schemas.microsoft.com/office/powerpoint/2010/main" xmlns="" val="682812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677BE6C-9041-4343-ACFC-E04F8595F633}" type="slidenum">
              <a:rPr lang="en-US" smtClean="0"/>
              <a:pPr fontAlgn="base">
                <a:spcBef>
                  <a:spcPct val="0"/>
                </a:spcBef>
                <a:spcAft>
                  <a:spcPct val="0"/>
                </a:spcAft>
                <a:defRPr/>
              </a:pPr>
              <a:t>33</a:t>
            </a:fld>
            <a:endParaRPr lang="en-US" smtClean="0"/>
          </a:p>
        </p:txBody>
      </p:sp>
      <p:sp>
        <p:nvSpPr>
          <p:cNvPr id="315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53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After moguls have been cut and removed, the drag ‘processes’ the snow when</a:t>
            </a:r>
            <a:r>
              <a:rPr lang="en-US" baseline="0" dirty="0" smtClean="0"/>
              <a:t> the cut off snow is rolled and ‘churned’ through the series of blades in front of the spreader / compaction pan. If the snow is not freely rolling and churning within the drag – it is not processing properly, so adjusting the drag upward may be required to get snow flowing freely through the blades. This processing helps de-aerate the snow, break away points on snowflakes, and ultimately makes the snow denser. </a:t>
            </a:r>
            <a:endParaRPr lang="en-US" dirty="0" smtClean="0"/>
          </a:p>
        </p:txBody>
      </p:sp>
    </p:spTree>
    <p:extLst>
      <p:ext uri="{BB962C8B-B14F-4D97-AF65-F5344CB8AC3E}">
        <p14:creationId xmlns:p14="http://schemas.microsoft.com/office/powerpoint/2010/main" xmlns="" val="12050529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D4E9861-E72C-415F-82EE-722D78CD52DC}" type="slidenum">
              <a:rPr lang="en-US" smtClean="0"/>
              <a:pPr fontAlgn="base">
                <a:spcBef>
                  <a:spcPct val="0"/>
                </a:spcBef>
                <a:spcAft>
                  <a:spcPct val="0"/>
                </a:spcAft>
                <a:defRPr/>
              </a:pPr>
              <a:t>34</a:t>
            </a:fld>
            <a:endParaRPr lang="en-US" smtClean="0"/>
          </a:p>
        </p:txBody>
      </p:sp>
      <p:sp>
        <p:nvSpPr>
          <p:cNvPr id="3164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64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If there are moguls to be cut and snow to be processed – it’s absolutely critical that operators slow down and work in the range of 5 to 7 miles per hour. This equates to 7.3 to</a:t>
            </a:r>
            <a:r>
              <a:rPr lang="en-US" baseline="0" dirty="0" smtClean="0"/>
              <a:t> 10.3 feet per second. So when considering that common drags like a Mogul Master 18-09 is 18 feet long – that allows about 2 seconds to cut and process one drag length of trail. A drag is not a magic machine and needs time to properly work the snow. Increasing grooming speed to just 10 miles per hour equates to 16.7 feet per second – cutting processing time almost in half to just a bit over 1 second to cover one drag length. Grooming too fast is a huge waste of money since snow doesn’t have time to roll and properly process. It sprays snow out the side of the drag, wasting it from helping build the snow base. Grooming too fast can also prematurely wear the snow out and cause rough trails due to a rocking motion created by the drag duck-walking along the trail rather than staying flat on the trail surface. Too much speed is a leading cause of poorly groomed trails and should not be an acceptable practice. </a:t>
            </a:r>
            <a:endParaRPr lang="en-US" dirty="0" smtClean="0"/>
          </a:p>
        </p:txBody>
      </p:sp>
    </p:spTree>
    <p:extLst>
      <p:ext uri="{BB962C8B-B14F-4D97-AF65-F5344CB8AC3E}">
        <p14:creationId xmlns:p14="http://schemas.microsoft.com/office/powerpoint/2010/main" xmlns="" val="15947609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677BE6C-9041-4343-ACFC-E04F8595F633}" type="slidenum">
              <a:rPr lang="en-US" smtClean="0"/>
              <a:pPr fontAlgn="base">
                <a:spcBef>
                  <a:spcPct val="0"/>
                </a:spcBef>
                <a:spcAft>
                  <a:spcPct val="0"/>
                </a:spcAft>
                <a:defRPr/>
              </a:pPr>
              <a:t>35</a:t>
            </a:fld>
            <a:endParaRPr lang="en-US" smtClean="0"/>
          </a:p>
        </p:txBody>
      </p:sp>
      <p:sp>
        <p:nvSpPr>
          <p:cNvPr id="315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53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Video clip showing drag processing snow on a relatively smooth trail: the clip shows how snow is cut and works its way back and forth within the drag. Since this is a relatively smooth trail, </a:t>
            </a:r>
            <a:r>
              <a:rPr lang="en-US" baseline="0" dirty="0" smtClean="0"/>
              <a:t>the operator is traveling at a faster rate of speed than would be advisable if the trail was rough and moguled.</a:t>
            </a:r>
            <a:endParaRPr lang="en-US" dirty="0" smtClean="0"/>
          </a:p>
        </p:txBody>
      </p:sp>
    </p:spTree>
    <p:extLst>
      <p:ext uri="{BB962C8B-B14F-4D97-AF65-F5344CB8AC3E}">
        <p14:creationId xmlns:p14="http://schemas.microsoft.com/office/powerpoint/2010/main" xmlns="" val="13317731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677BE6C-9041-4343-ACFC-E04F8595F633}" type="slidenum">
              <a:rPr lang="en-US" smtClean="0"/>
              <a:pPr fontAlgn="base">
                <a:spcBef>
                  <a:spcPct val="0"/>
                </a:spcBef>
                <a:spcAft>
                  <a:spcPct val="0"/>
                </a:spcAft>
                <a:defRPr/>
              </a:pPr>
              <a:t>36</a:t>
            </a:fld>
            <a:endParaRPr lang="en-US" smtClean="0"/>
          </a:p>
        </p:txBody>
      </p:sp>
      <p:sp>
        <p:nvSpPr>
          <p:cNvPr id="315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53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Video clip showing drag that has been plugged with snow: first, it’s obvious from all the excess snow built up on top of the drag that the operator had been too aggressive with the cutting blades and plugged the drag – he should have stopped and cleaned all the excessive snow build up off the drag. The drag is still set improperly for the conditions, causing</a:t>
            </a:r>
            <a:r>
              <a:rPr lang="en-US" baseline="0" dirty="0" smtClean="0"/>
              <a:t> snow to plug and ball up around the rear blades. The drag should be raised to ensure the snow is flowing freely and processing correctly the entire length of the drag.</a:t>
            </a:r>
            <a:endParaRPr lang="en-US" dirty="0" smtClean="0"/>
          </a:p>
        </p:txBody>
      </p:sp>
    </p:spTree>
    <p:extLst>
      <p:ext uri="{BB962C8B-B14F-4D97-AF65-F5344CB8AC3E}">
        <p14:creationId xmlns:p14="http://schemas.microsoft.com/office/powerpoint/2010/main" xmlns="" val="7539927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25B4D6A-9308-4999-81AF-343F7E141248}" type="slidenum">
              <a:rPr lang="en-US" smtClean="0"/>
              <a:pPr fontAlgn="base">
                <a:spcBef>
                  <a:spcPct val="0"/>
                </a:spcBef>
                <a:spcAft>
                  <a:spcPct val="0"/>
                </a:spcAft>
                <a:defRPr/>
              </a:pPr>
              <a:t>37</a:t>
            </a:fld>
            <a:endParaRPr lang="en-US" smtClean="0"/>
          </a:p>
        </p:txBody>
      </p:sp>
      <p:sp>
        <p:nvSpPr>
          <p:cNvPr id="3174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 third step involves the loose snow created by cutting and then churning through the drag’s blades being distributed and compressed under the spreader pan. Every time a multi-blade drag works the trail (and has snow being</a:t>
            </a:r>
            <a:r>
              <a:rPr lang="en-US" baseline="0" dirty="0" smtClean="0"/>
              <a:t> processed through the blades) the trail’s depth is increased by a new layer of compacted snow. If snow is all balled up or plugged in front of the spreader pan, the snow will not flow evenly beneath the rear pan – resulting in an uneven or pitted trail surface.</a:t>
            </a:r>
            <a:endParaRPr lang="en-US" dirty="0" smtClean="0"/>
          </a:p>
        </p:txBody>
      </p:sp>
    </p:spTree>
    <p:extLst>
      <p:ext uri="{BB962C8B-B14F-4D97-AF65-F5344CB8AC3E}">
        <p14:creationId xmlns:p14="http://schemas.microsoft.com/office/powerpoint/2010/main" xmlns="" val="20340519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4E9D38-CCFB-4051-9C89-71A9AF0310F8}" type="slidenum">
              <a:rPr lang="en-US" smtClean="0"/>
              <a:pPr fontAlgn="base">
                <a:spcBef>
                  <a:spcPct val="0"/>
                </a:spcBef>
                <a:spcAft>
                  <a:spcPct val="0"/>
                </a:spcAft>
                <a:defRPr/>
              </a:pPr>
              <a:t>38</a:t>
            </a:fld>
            <a:endParaRPr lang="en-US" smtClean="0"/>
          </a:p>
        </p:txBody>
      </p:sp>
      <p:sp>
        <p:nvSpPr>
          <p:cNvPr id="3184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84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 compression step helps to further de-aerate the snow, provide a denser, more uniform smooth trail surface while also increasing the trail base depth. If cutting and processing were done improperly or too fast, it’s often results</a:t>
            </a:r>
            <a:r>
              <a:rPr lang="en-US" baseline="0" dirty="0" smtClean="0"/>
              <a:t> in a compressed snow surface (after step 3) that is not smooth or a uniform density. </a:t>
            </a:r>
            <a:r>
              <a:rPr lang="en-US" dirty="0" smtClean="0"/>
              <a:t>  </a:t>
            </a:r>
          </a:p>
        </p:txBody>
      </p:sp>
    </p:spTree>
    <p:extLst>
      <p:ext uri="{BB962C8B-B14F-4D97-AF65-F5344CB8AC3E}">
        <p14:creationId xmlns:p14="http://schemas.microsoft.com/office/powerpoint/2010/main" xmlns="" val="20583755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clip showing compressed trail behind the spreader pan: while the drag has processed and compressed the snow, the trail surface is pitted and not entirely smooth.</a:t>
            </a:r>
            <a:r>
              <a:rPr lang="en-US" baseline="0" dirty="0" smtClean="0"/>
              <a:t> This is a result of the snow not flowing freely within the drag, snow build-up sticking to the blades and pan, and chunking of snow during the cutting and processing steps.</a:t>
            </a:r>
            <a:endParaRPr lang="en-US" dirty="0"/>
          </a:p>
        </p:txBody>
      </p:sp>
      <p:sp>
        <p:nvSpPr>
          <p:cNvPr id="4" name="Slide Number Placeholder 3"/>
          <p:cNvSpPr>
            <a:spLocks noGrp="1"/>
          </p:cNvSpPr>
          <p:nvPr>
            <p:ph type="sldNum" sz="quarter" idx="10"/>
          </p:nvPr>
        </p:nvSpPr>
        <p:spPr/>
        <p:txBody>
          <a:bodyPr/>
          <a:lstStyle/>
          <a:p>
            <a:fld id="{42275C10-C935-46D5-9FCD-772C142C56AE}" type="slidenum">
              <a:rPr lang="en-US" smtClean="0"/>
              <a:pPr/>
              <a:t>39</a:t>
            </a:fld>
            <a:endParaRPr lang="en-US"/>
          </a:p>
        </p:txBody>
      </p:sp>
    </p:spTree>
    <p:extLst>
      <p:ext uri="{BB962C8B-B14F-4D97-AF65-F5344CB8AC3E}">
        <p14:creationId xmlns:p14="http://schemas.microsoft.com/office/powerpoint/2010/main" xmlns="" val="1380337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C43346-6CE1-4206-9C7A-F1B423BD8211}" type="slidenum">
              <a:rPr lang="en-US" smtClean="0">
                <a:solidFill>
                  <a:prstClr val="black"/>
                </a:solidFill>
              </a:rPr>
              <a:pPr fontAlgn="base">
                <a:spcBef>
                  <a:spcPct val="0"/>
                </a:spcBef>
                <a:spcAft>
                  <a:spcPct val="0"/>
                </a:spcAft>
                <a:defRPr/>
              </a:pPr>
              <a:t>4</a:t>
            </a:fld>
            <a:endParaRPr lang="en-US" smtClean="0">
              <a:solidFill>
                <a:prstClr val="black"/>
              </a:solidFill>
            </a:endParaRPr>
          </a:p>
        </p:txBody>
      </p:sp>
      <p:sp>
        <p:nvSpPr>
          <p:cNvPr id="304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4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Trail grooming is accomplished through the use of mechanical equipment (grooming tractor and drag or tiller) and is not just ‘driving the groomer down the trail’ – it requires constant attention to conditions and continual manipulation of the controls. The goal is to create a smooth surface with a uniform high (firm) density.</a:t>
            </a:r>
          </a:p>
        </p:txBody>
      </p:sp>
    </p:spTree>
    <p:extLst>
      <p:ext uri="{BB962C8B-B14F-4D97-AF65-F5344CB8AC3E}">
        <p14:creationId xmlns:p14="http://schemas.microsoft.com/office/powerpoint/2010/main" xmlns="" val="35633872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56F7DA-D6FB-4A37-B9AF-5C874FE174FB}" type="slidenum">
              <a:rPr lang="en-US"/>
              <a:pPr/>
              <a:t>40</a:t>
            </a:fld>
            <a:endParaRPr lang="en-US"/>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p:txBody>
          <a:bodyPr/>
          <a:lstStyle/>
          <a:p>
            <a:r>
              <a:rPr lang="en-US" dirty="0" smtClean="0"/>
              <a:t>The trail must be allowed to set up and refreeze after the cutting, processing and compression steps. The longer the set up time before being</a:t>
            </a:r>
            <a:r>
              <a:rPr lang="en-US" baseline="0" dirty="0" smtClean="0"/>
              <a:t> disturbed by snowmobile traffic, generally, the more durable the trail will be.</a:t>
            </a:r>
            <a:endParaRPr lang="en-US" dirty="0"/>
          </a:p>
        </p:txBody>
      </p:sp>
    </p:spTree>
    <p:extLst>
      <p:ext uri="{BB962C8B-B14F-4D97-AF65-F5344CB8AC3E}">
        <p14:creationId xmlns:p14="http://schemas.microsoft.com/office/powerpoint/2010/main" xmlns="" val="21579819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835B4D-52D7-4929-805D-A2261622A8CC}" type="slidenum">
              <a:rPr lang="en-US"/>
              <a:pPr/>
              <a:t>41</a:t>
            </a:fld>
            <a:endParaRPr lang="en-US"/>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p:txBody>
          <a:bodyPr/>
          <a:lstStyle/>
          <a:p>
            <a:r>
              <a:rPr lang="en-US" dirty="0" smtClean="0"/>
              <a:t>It is important to maximize set up time to the greatest extent possible by adjusting grooming start and end times to the extent possible (start late afternoon or in the evening when snowmobile</a:t>
            </a:r>
            <a:r>
              <a:rPr lang="en-US" baseline="0" dirty="0" smtClean="0"/>
              <a:t> traffic volumes are the lowest – and then try to be done early enough to allow set up time before morning traffic resumes). Trail set up time will vary with weather, snow and moisture conditions – so can range from 2 hours to 6  hours to even 10 hours before the freshly groomed trail is frozen enough to withstand heavy traffic. Since set up time is critical to trail durability, night grooming is generally the best due to lower traffic volumes and lower temperatures.</a:t>
            </a:r>
            <a:endParaRPr lang="en-US" dirty="0"/>
          </a:p>
        </p:txBody>
      </p:sp>
    </p:spTree>
    <p:extLst>
      <p:ext uri="{BB962C8B-B14F-4D97-AF65-F5344CB8AC3E}">
        <p14:creationId xmlns:p14="http://schemas.microsoft.com/office/powerpoint/2010/main" xmlns="" val="16930793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415423-53EF-4470-8875-864298555532}" type="slidenum">
              <a:rPr lang="en-US" smtClean="0"/>
              <a:pPr fontAlgn="base">
                <a:spcBef>
                  <a:spcPct val="0"/>
                </a:spcBef>
                <a:spcAft>
                  <a:spcPct val="0"/>
                </a:spcAft>
                <a:defRPr/>
              </a:pPr>
              <a:t>42</a:t>
            </a:fld>
            <a:endParaRPr lang="en-US" smtClean="0"/>
          </a:p>
        </p:txBody>
      </p:sp>
      <p:sp>
        <p:nvSpPr>
          <p:cNvPr id="3225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25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One thing is absolutely certain: set up will NOT occur when riders are following the groomer! Consequently use adaptive scheduling to try to find windows of time when no riders – or at least a lower number of riders – will be present to destroy</a:t>
            </a:r>
            <a:r>
              <a:rPr lang="en-US" baseline="0" dirty="0" smtClean="0"/>
              <a:t> the freshly groomed trail.</a:t>
            </a:r>
            <a:endParaRPr lang="en-US" dirty="0" smtClean="0"/>
          </a:p>
        </p:txBody>
      </p:sp>
    </p:spTree>
    <p:extLst>
      <p:ext uri="{BB962C8B-B14F-4D97-AF65-F5344CB8AC3E}">
        <p14:creationId xmlns:p14="http://schemas.microsoft.com/office/powerpoint/2010/main" xmlns="" val="29418160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is extremely important that groomer operators know their trail well enough that they can anticipate needs for changing conditions and different grooming techniques. It important that operators anticipate needs for a wide variety of conditions that include grooming the top versus bottom of slopes; road and driveway approaches along with road and railroad crossings; low spots, swales or creeks which the drag length spans; curves; road ditches or other potentially</a:t>
            </a:r>
            <a:r>
              <a:rPr lang="en-US" baseline="0" dirty="0" smtClean="0"/>
              <a:t> deep snow locations; and bridge crossings. </a:t>
            </a:r>
            <a:endParaRPr lang="en-US" dirty="0"/>
          </a:p>
        </p:txBody>
      </p:sp>
      <p:sp>
        <p:nvSpPr>
          <p:cNvPr id="4" name="Slide Number Placeholder 3"/>
          <p:cNvSpPr>
            <a:spLocks noGrp="1"/>
          </p:cNvSpPr>
          <p:nvPr>
            <p:ph type="sldNum" sz="quarter" idx="10"/>
          </p:nvPr>
        </p:nvSpPr>
        <p:spPr/>
        <p:txBody>
          <a:bodyPr/>
          <a:lstStyle/>
          <a:p>
            <a:pPr>
              <a:defRPr/>
            </a:pPr>
            <a:fld id="{EC56BAA0-1FA0-448E-A19E-B6AC4BF3F1DA}" type="slidenum">
              <a:rPr lang="en-US" smtClean="0"/>
              <a:pPr>
                <a:defRPr/>
              </a:pPr>
              <a:t>43</a:t>
            </a:fld>
            <a:endParaRPr lang="en-US"/>
          </a:p>
        </p:txBody>
      </p:sp>
    </p:spTree>
    <p:extLst>
      <p:ext uri="{BB962C8B-B14F-4D97-AF65-F5344CB8AC3E}">
        <p14:creationId xmlns:p14="http://schemas.microsoft.com/office/powerpoint/2010/main" xmlns="" val="19202511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EDCA585-0418-457E-BFC1-B33D47E2BE62}" type="slidenum">
              <a:rPr lang="en-US" smtClean="0"/>
              <a:pPr fontAlgn="base">
                <a:spcBef>
                  <a:spcPct val="0"/>
                </a:spcBef>
                <a:spcAft>
                  <a:spcPct val="0"/>
                </a:spcAft>
                <a:defRPr/>
              </a:pPr>
              <a:t>44</a:t>
            </a:fld>
            <a:endParaRPr lang="en-US" smtClean="0"/>
          </a:p>
        </p:txBody>
      </p:sp>
      <p:sp>
        <p:nvSpPr>
          <p:cNvPr id="479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92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As much as anywhere, groomer operators must anticipate and plan ahead when grooming slopes. There</a:t>
            </a:r>
            <a:r>
              <a:rPr lang="en-US" baseline="0" dirty="0" smtClean="0"/>
              <a:t> is likely to be a lack of snow at the top of the slope and an abundance of snow at the bottom. Along with this, the hillside between the top and bottom may be icy or completely bare of snow cover. AND they must also keep the equipment to the right so that the groomer isn’t a hazard for potential on-coming riders.</a:t>
            </a:r>
            <a:endParaRPr lang="en-US" dirty="0" smtClean="0"/>
          </a:p>
        </p:txBody>
      </p:sp>
    </p:spTree>
    <p:extLst>
      <p:ext uri="{BB962C8B-B14F-4D97-AF65-F5344CB8AC3E}">
        <p14:creationId xmlns:p14="http://schemas.microsoft.com/office/powerpoint/2010/main" xmlns="" val="2208470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FFD8B1-CDFA-4484-8501-C21140F5E9DC}" type="slidenum">
              <a:rPr lang="en-US" smtClean="0"/>
              <a:pPr fontAlgn="base">
                <a:spcBef>
                  <a:spcPct val="0"/>
                </a:spcBef>
                <a:spcAft>
                  <a:spcPct val="0"/>
                </a:spcAft>
                <a:defRPr/>
              </a:pPr>
              <a:t>45</a:t>
            </a:fld>
            <a:endParaRPr lang="en-US" smtClean="0"/>
          </a:p>
        </p:txBody>
      </p:sp>
      <p:sp>
        <p:nvSpPr>
          <p:cNvPr id="481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2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When approaching the top of a slope, you’ll often need to anticipate a need to load up the drag and carry snow to where it can be spread at the crown of the slope – an area which typically can be bare or have</a:t>
            </a:r>
            <a:r>
              <a:rPr lang="en-US" baseline="0" dirty="0" smtClean="0"/>
              <a:t> a thin snow layer. Therefore lower the drag’s blades in advance of the crown and then begin raising as you reach the crown and start downward on the slope. And if you don’t raise the blades quick enough, you’ll potentially scrape too deep at the top of the slope and make the thin snow or bare issue worse. This same principle applies to when approaching a road or driveway approach. </a:t>
            </a:r>
            <a:endParaRPr lang="en-US" dirty="0" smtClean="0"/>
          </a:p>
        </p:txBody>
      </p:sp>
    </p:spTree>
    <p:extLst>
      <p:ext uri="{BB962C8B-B14F-4D97-AF65-F5344CB8AC3E}">
        <p14:creationId xmlns:p14="http://schemas.microsoft.com/office/powerpoint/2010/main" xmlns="" val="24924626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4602DE3-0F03-417B-8C93-91D624558D52}" type="slidenum">
              <a:rPr lang="en-US" smtClean="0"/>
              <a:pPr fontAlgn="base">
                <a:spcBef>
                  <a:spcPct val="0"/>
                </a:spcBef>
                <a:spcAft>
                  <a:spcPct val="0"/>
                </a:spcAft>
                <a:defRPr/>
              </a:pPr>
              <a:t>46</a:t>
            </a:fld>
            <a:endParaRPr lang="en-US" smtClean="0"/>
          </a:p>
        </p:txBody>
      </p:sp>
      <p:sp>
        <p:nvSpPr>
          <p:cNvPr id="483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33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When approaching a slope from the bottom, the opposite is true. You may likely need to raise the drag to lighten the load since 1) there is often deeper snow at the bottom of hills – so you don’t need to carry a lot with you, and 2) pulling a fully engaged (full) drag up a slope can often cause the groomer to spin out and get stuck. Unless the drag’s width is substantively wider than the tractor’s track, the side rails of the drag can fall into the trenches</a:t>
            </a:r>
            <a:r>
              <a:rPr lang="en-US" baseline="0" dirty="0" smtClean="0"/>
              <a:t> dug by the spinning tracks (above red arrow) and potentially result in getting stuck.</a:t>
            </a:r>
            <a:endParaRPr lang="en-US" dirty="0" smtClean="0"/>
          </a:p>
        </p:txBody>
      </p:sp>
    </p:spTree>
    <p:extLst>
      <p:ext uri="{BB962C8B-B14F-4D97-AF65-F5344CB8AC3E}">
        <p14:creationId xmlns:p14="http://schemas.microsoft.com/office/powerpoint/2010/main" xmlns="" val="8844934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AC3355-239B-496D-99EE-866DBB891EB2}" type="slidenum">
              <a:rPr lang="en-US" smtClean="0"/>
              <a:pPr fontAlgn="base">
                <a:spcBef>
                  <a:spcPct val="0"/>
                </a:spcBef>
                <a:spcAft>
                  <a:spcPct val="0"/>
                </a:spcAft>
                <a:defRPr/>
              </a:pPr>
              <a:t>47</a:t>
            </a:fld>
            <a:endParaRPr lang="en-US" smtClean="0"/>
          </a:p>
        </p:txBody>
      </p:sp>
      <p:sp>
        <p:nvSpPr>
          <p:cNvPr id="431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1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When grooming through a low spot in the trail</a:t>
            </a:r>
            <a:r>
              <a:rPr lang="en-US" baseline="0" dirty="0" smtClean="0"/>
              <a:t> – whether a small dip, swale, ditch, creek, etc. that the drag length spans – anticipate a need to lower the drag’s blades in advance of the depression – so that you can load up snow to carry with and then be dumped into the depression by raising the drag as you reach and cross the low spot. Following this process should eventually result in the depression being filled with enough of a snow base that the trail evens out and the low spot disappears after several grooming repetitions. </a:t>
            </a:r>
            <a:endParaRPr lang="en-US" dirty="0" smtClean="0"/>
          </a:p>
        </p:txBody>
      </p:sp>
    </p:spTree>
    <p:extLst>
      <p:ext uri="{BB962C8B-B14F-4D97-AF65-F5344CB8AC3E}">
        <p14:creationId xmlns:p14="http://schemas.microsoft.com/office/powerpoint/2010/main" xmlns="" val="11404910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EB79B0-C33E-4DF9-8234-C9874580E386}" type="slidenum">
              <a:rPr lang="en-US" smtClean="0"/>
              <a:pPr fontAlgn="base">
                <a:spcBef>
                  <a:spcPct val="0"/>
                </a:spcBef>
                <a:spcAft>
                  <a:spcPct val="0"/>
                </a:spcAft>
                <a:defRPr/>
              </a:pPr>
              <a:t>48</a:t>
            </a:fld>
            <a:endParaRPr lang="en-US" smtClean="0"/>
          </a:p>
        </p:txBody>
      </p:sp>
      <p:sp>
        <p:nvSpPr>
          <p:cNvPr id="432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2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When approaching a deeper snow area such as a full road ditch, a heavily drifted area, or other deep snow areas – anticipate a need to raise the drag blades as the groomer transitions from well compacted areas into deeper snow to avoid</a:t>
            </a:r>
            <a:r>
              <a:rPr lang="en-US" baseline="0" dirty="0" smtClean="0"/>
              <a:t> getting stuck. And if you’re unsure of the snow situation – throttle down a bit as you transition into the deep snow area to maintain better control of the groomer.</a:t>
            </a:r>
            <a:endParaRPr lang="en-US" dirty="0" smtClean="0"/>
          </a:p>
        </p:txBody>
      </p:sp>
    </p:spTree>
    <p:extLst>
      <p:ext uri="{BB962C8B-B14F-4D97-AF65-F5344CB8AC3E}">
        <p14:creationId xmlns:p14="http://schemas.microsoft.com/office/powerpoint/2010/main" xmlns="" val="38448003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EB79B0-C33E-4DF9-8234-C9874580E386}" type="slidenum">
              <a:rPr lang="en-US" smtClean="0"/>
              <a:pPr fontAlgn="base">
                <a:spcBef>
                  <a:spcPct val="0"/>
                </a:spcBef>
                <a:spcAft>
                  <a:spcPct val="0"/>
                </a:spcAft>
                <a:defRPr/>
              </a:pPr>
              <a:t>49</a:t>
            </a:fld>
            <a:endParaRPr lang="en-US" smtClean="0"/>
          </a:p>
        </p:txBody>
      </p:sp>
      <p:sp>
        <p:nvSpPr>
          <p:cNvPr id="432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2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In locations</a:t>
            </a:r>
            <a:r>
              <a:rPr lang="en-US" baseline="0" dirty="0" smtClean="0"/>
              <a:t> prone to reoccurring large drifts, it’s often better to work with the drifting rather than continually trying to fight them. Instead of trying to doze large drifts out every time the wind blows (as shown in this photo and which can often be a never-ending process), a better approach may be to try to ‘ramp up’ to the drift from each direction by using both the tractor’s front blade and a full drag of snow to build up approaches from each side. This oftentimes will allow you to eventually be simply ‘grooming over’ versus dozing the drifts, similar to how filling swales can eventually even out depressions. </a:t>
            </a:r>
            <a:endParaRPr lang="en-US" dirty="0" smtClean="0"/>
          </a:p>
        </p:txBody>
      </p:sp>
    </p:spTree>
    <p:extLst>
      <p:ext uri="{BB962C8B-B14F-4D97-AF65-F5344CB8AC3E}">
        <p14:creationId xmlns:p14="http://schemas.microsoft.com/office/powerpoint/2010/main" xmlns="" val="1431101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7AEAB3C-11E9-416E-9465-4A8A0D32AF18}" type="slidenum">
              <a:rPr lang="en-US" smtClean="0">
                <a:solidFill>
                  <a:prstClr val="black"/>
                </a:solidFill>
              </a:rPr>
              <a:pPr fontAlgn="base">
                <a:spcBef>
                  <a:spcPct val="0"/>
                </a:spcBef>
                <a:spcAft>
                  <a:spcPct val="0"/>
                </a:spcAft>
                <a:defRPr/>
              </a:pPr>
              <a:t>5</a:t>
            </a:fld>
            <a:endParaRPr lang="en-US" smtClean="0">
              <a:solidFill>
                <a:prstClr val="black"/>
              </a:solidFill>
            </a:endParaRPr>
          </a:p>
        </p:txBody>
      </p:sp>
      <p:sp>
        <p:nvSpPr>
          <p:cNvPr id="307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Snowmobile trail grooming management should focus on two primary objectives: 1) </a:t>
            </a:r>
            <a:r>
              <a:rPr lang="en-US" sz="1200" dirty="0" smtClean="0"/>
              <a:t>Provide a smooth trail surface that creates a more enjoyable experience for snowmobilers, and 2) Create &amp; maintain a firmly compacted trail base to help withstand heavy snowmobile traffic &amp; provide extended riding opportunities</a:t>
            </a:r>
            <a:endParaRPr lang="en-US" sz="1200" b="1" dirty="0" smtClean="0">
              <a:solidFill>
                <a:srgbClr val="FFCC00"/>
              </a:solidFill>
            </a:endParaRPr>
          </a:p>
          <a:p>
            <a:pPr marL="0" marR="0" indent="0" algn="l" defTabSz="914400" rtl="0" eaLnBrk="1" fontAlgn="base" latinLnBrk="0" hangingPunct="1">
              <a:lnSpc>
                <a:spcPct val="100000"/>
              </a:lnSpc>
              <a:spcBef>
                <a:spcPct val="0"/>
              </a:spcBef>
              <a:spcAft>
                <a:spcPct val="0"/>
              </a:spcAft>
              <a:buClrTx/>
              <a:buSzTx/>
              <a:buFontTx/>
              <a:buNone/>
              <a:tabLst/>
              <a:defRPr/>
            </a:pPr>
            <a:endParaRPr lang="en-US" sz="1200" dirty="0" smtClean="0"/>
          </a:p>
          <a:p>
            <a:pPr eaLnBrk="1" hangingPunct="1">
              <a:spcBef>
                <a:spcPct val="0"/>
              </a:spcBef>
            </a:pPr>
            <a:endParaRPr lang="en-US" dirty="0" smtClean="0"/>
          </a:p>
        </p:txBody>
      </p:sp>
    </p:spTree>
    <p:extLst>
      <p:ext uri="{BB962C8B-B14F-4D97-AF65-F5344CB8AC3E}">
        <p14:creationId xmlns:p14="http://schemas.microsoft.com/office/powerpoint/2010/main" xmlns="" val="37791982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3775A44-683C-4E39-B38C-505E377F64F1}" type="slidenum">
              <a:rPr lang="en-US" smtClean="0"/>
              <a:pPr fontAlgn="base">
                <a:spcBef>
                  <a:spcPct val="0"/>
                </a:spcBef>
                <a:spcAft>
                  <a:spcPct val="0"/>
                </a:spcAft>
                <a:defRPr/>
              </a:pPr>
              <a:t>50</a:t>
            </a:fld>
            <a:endParaRPr lang="en-US" smtClean="0"/>
          </a:p>
        </p:txBody>
      </p:sp>
      <p:sp>
        <p:nvSpPr>
          <p:cNvPr id="4843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43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Grooming curves can present special grooming challenges,</a:t>
            </a:r>
            <a:r>
              <a:rPr lang="en-US" baseline="0" dirty="0" smtClean="0"/>
              <a:t> so it’s important to know where they’re at along the trail well enough to be able to anticipate and prepare in advance for grooming maneuvers you’ll need as you work through curves. There is likely to be either low snow or no snow in the bottom of a sharp curve (yellow arrow). At the same time there may be a high berm around the outside edge of the curve (red arrow). This is the result of snowmobiles throwing snow outward with their tracks as they spin and power around corners. The goal should be to keep curves fairly flat – versus allowing them to become ‘banked’ – to help keep trail speeds down.</a:t>
            </a:r>
            <a:endParaRPr lang="en-US" dirty="0" smtClean="0"/>
          </a:p>
        </p:txBody>
      </p:sp>
    </p:spTree>
    <p:extLst>
      <p:ext uri="{BB962C8B-B14F-4D97-AF65-F5344CB8AC3E}">
        <p14:creationId xmlns:p14="http://schemas.microsoft.com/office/powerpoint/2010/main" xmlns="" val="6724546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EDDB1FE-7189-4376-B169-F5FD0CAA029E}" type="slidenum">
              <a:rPr lang="en-US" smtClean="0"/>
              <a:pPr fontAlgn="base">
                <a:spcBef>
                  <a:spcPct val="0"/>
                </a:spcBef>
                <a:spcAft>
                  <a:spcPct val="0"/>
                </a:spcAft>
                <a:defRPr/>
              </a:pPr>
              <a:t>51</a:t>
            </a:fld>
            <a:endParaRPr lang="en-US" smtClean="0"/>
          </a:p>
        </p:txBody>
      </p:sp>
      <p:sp>
        <p:nvSpPr>
          <p:cNvPr id="485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53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Always think ‘Safety First’ when grooming through curves. Beware that dropping too far down into the center of a sharp or blind curve can be very dangerous;</a:t>
            </a:r>
            <a:r>
              <a:rPr lang="en-US" baseline="0" dirty="0" smtClean="0"/>
              <a:t> never deviate over the imaginary centerline (yellow arrow) of the trail with the groomer by more than a couple of feet to ensure any potential on-coming traffic has a place to go.</a:t>
            </a:r>
            <a:endParaRPr lang="en-US" dirty="0" smtClean="0"/>
          </a:p>
        </p:txBody>
      </p:sp>
    </p:spTree>
    <p:extLst>
      <p:ext uri="{BB962C8B-B14F-4D97-AF65-F5344CB8AC3E}">
        <p14:creationId xmlns:p14="http://schemas.microsoft.com/office/powerpoint/2010/main" xmlns="" val="25647465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0018FA9-CA80-4642-8229-7DA675FCB1BA}" type="slidenum">
              <a:rPr lang="en-US" smtClean="0"/>
              <a:pPr fontAlgn="base">
                <a:spcBef>
                  <a:spcPct val="0"/>
                </a:spcBef>
                <a:spcAft>
                  <a:spcPct val="0"/>
                </a:spcAft>
                <a:defRPr/>
              </a:pPr>
              <a:t>52</a:t>
            </a:fld>
            <a:endParaRPr lang="en-US" smtClean="0"/>
          </a:p>
        </p:txBody>
      </p:sp>
      <p:sp>
        <p:nvSpPr>
          <p:cNvPr id="4864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64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Be cautious that the groomer could get high-centered and become stuck if the groomer is operated too high on the outside edge of the berm (yellow arrow). Use the front blade on the groomer to help pull snow from the outside edge of the trail into the bottom of the curve.</a:t>
            </a:r>
          </a:p>
        </p:txBody>
      </p:sp>
    </p:spTree>
    <p:extLst>
      <p:ext uri="{BB962C8B-B14F-4D97-AF65-F5344CB8AC3E}">
        <p14:creationId xmlns:p14="http://schemas.microsoft.com/office/powerpoint/2010/main" xmlns="" val="28568665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AC1B4F-5A39-4072-955A-302C00886BC4}" type="slidenum">
              <a:rPr lang="en-US"/>
              <a:pPr/>
              <a:t>53</a:t>
            </a:fld>
            <a:endParaRPr lang="en-US"/>
          </a:p>
        </p:txBody>
      </p:sp>
      <p:sp>
        <p:nvSpPr>
          <p:cNvPr id="153602" name="Rectangle 2"/>
          <p:cNvSpPr>
            <a:spLocks noGrp="1" noRot="1" noChangeAspect="1" noChangeArrowheads="1" noTextEdit="1"/>
          </p:cNvSpPr>
          <p:nvPr>
            <p:ph type="sldImg"/>
          </p:nvPr>
        </p:nvSpPr>
        <p:spPr>
          <a:ln/>
        </p:spPr>
      </p:sp>
      <p:sp>
        <p:nvSpPr>
          <p:cNvPr id="153603" name="Rectangle 3"/>
          <p:cNvSpPr>
            <a:spLocks noGrp="1" noChangeArrowheads="1"/>
          </p:cNvSpPr>
          <p:nvPr>
            <p:ph type="body" idx="1"/>
          </p:nvPr>
        </p:nvSpPr>
        <p:spPr/>
        <p:txBody>
          <a:bodyPr/>
          <a:lstStyle/>
          <a:p>
            <a:r>
              <a:rPr lang="en-US" dirty="0" smtClean="0"/>
              <a:t>All too often, groomer operators fail to </a:t>
            </a:r>
            <a:r>
              <a:rPr lang="en-US" b="1" i="1" dirty="0" smtClean="0"/>
              <a:t>groom</a:t>
            </a:r>
            <a:r>
              <a:rPr lang="en-US" b="0" i="0" dirty="0" smtClean="0"/>
              <a:t> across bridges since they are afraid of damaging</a:t>
            </a:r>
            <a:r>
              <a:rPr lang="en-US" b="0" i="0" baseline="0" dirty="0" smtClean="0"/>
              <a:t> the bridge decking. Failing to groom across bridges can quickly lead to rough, unsafe trail conditions on each side of and across the bridge. Operators should start by just panning across the bridge to avoid deck damage. Use the groomer to carry snow onto the bridge, a little bit with each pass, and then you’ll eventually build enough snow base on top of the bridge decking to be able to fully groom with the drag, as needed to keep the trail from getting rough.</a:t>
            </a:r>
            <a:endParaRPr lang="en-US" b="1" i="1" dirty="0"/>
          </a:p>
        </p:txBody>
      </p:sp>
    </p:spTree>
    <p:extLst>
      <p:ext uri="{BB962C8B-B14F-4D97-AF65-F5344CB8AC3E}">
        <p14:creationId xmlns:p14="http://schemas.microsoft.com/office/powerpoint/2010/main" xmlns="" val="5977358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19C7F4-1EC6-4C09-99F7-07566F3AAE9C}" type="slidenum">
              <a:rPr lang="en-US"/>
              <a:pPr/>
              <a:t>54</a:t>
            </a:fld>
            <a:endParaRPr lang="en-US"/>
          </a:p>
        </p:txBody>
      </p:sp>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p:txBody>
          <a:bodyPr/>
          <a:lstStyle/>
          <a:p>
            <a:r>
              <a:rPr lang="en-US" dirty="0" smtClean="0"/>
              <a:t>It is imperative that that groomer NOT</a:t>
            </a:r>
            <a:r>
              <a:rPr lang="en-US" baseline="0" dirty="0" smtClean="0"/>
              <a:t> d</a:t>
            </a:r>
            <a:r>
              <a:rPr lang="en-US" dirty="0" smtClean="0"/>
              <a:t>ump piles of snow on roads and driveways when crossing them. This is a huge no-no that can create hazards for motorists, create ill-will toward snowmobiling, and strain relationships with adjacent landowners. Creating a groomed path across railroad tracks can also derail a train – creating a huge mess and liability. The groomer operator needs to ensure that the drag feathers the snow out of the drag as the wheels are raised to cross</a:t>
            </a:r>
            <a:r>
              <a:rPr lang="en-US" baseline="0" dirty="0" smtClean="0"/>
              <a:t> a road, driveway or railroad tracks. A pile of snow cannot be dumped on the road, driveway or train tracks – and a pile of snow also cannot be dumped onto the snowmobile trail, which could create a potential safety issue for riders. If a snow pile is left on the trail, road, driveway or tracks – the operator should stop and shovel it off before continuing. While having to get out and shovel is no fun – it can be avoided by anticipating your grooming needs before reaching the crossing and properly feathering the drag’s wheels down as the groomer transitions from the trail into the crossing.</a:t>
            </a:r>
            <a:endParaRPr lang="en-US" dirty="0"/>
          </a:p>
        </p:txBody>
      </p:sp>
    </p:spTree>
    <p:extLst>
      <p:ext uri="{BB962C8B-B14F-4D97-AF65-F5344CB8AC3E}">
        <p14:creationId xmlns:p14="http://schemas.microsoft.com/office/powerpoint/2010/main" xmlns="" val="31016355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Sometimes it’s the simplest things that make the difference between good or poor trails. Therefore it’s important that groomer operators pay close attention to some of the basics. Grooming requires constant attention to details and is not a matter of simply dropping the drag and forgetting about it. The operator must be constantly responding and adjusting groomer settings to ever-changing trail and snow conditions. Clearly this operator was not paying attention, which resulted in over-grooming a smooth trail.</a:t>
            </a:r>
            <a:endParaRPr lang="en-US" dirty="0"/>
          </a:p>
        </p:txBody>
      </p:sp>
      <p:sp>
        <p:nvSpPr>
          <p:cNvPr id="4" name="Slide Number Placeholder 3"/>
          <p:cNvSpPr>
            <a:spLocks noGrp="1"/>
          </p:cNvSpPr>
          <p:nvPr>
            <p:ph type="sldNum" sz="quarter" idx="10"/>
          </p:nvPr>
        </p:nvSpPr>
        <p:spPr/>
        <p:txBody>
          <a:bodyPr/>
          <a:lstStyle/>
          <a:p>
            <a:pPr>
              <a:defRPr/>
            </a:pPr>
            <a:fld id="{EC56BAA0-1FA0-448E-A19E-B6AC4BF3F1DA}" type="slidenum">
              <a:rPr lang="en-US" smtClean="0"/>
              <a:pPr>
                <a:defRPr/>
              </a:pPr>
              <a:t>55</a:t>
            </a:fld>
            <a:endParaRPr lang="en-US"/>
          </a:p>
        </p:txBody>
      </p:sp>
    </p:spTree>
    <p:extLst>
      <p:ext uri="{BB962C8B-B14F-4D97-AF65-F5344CB8AC3E}">
        <p14:creationId xmlns:p14="http://schemas.microsoft.com/office/powerpoint/2010/main" xmlns="" val="17945171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21C66C-85BB-42D0-9474-B0083A92082F}" type="slidenum">
              <a:rPr lang="en-US" smtClean="0"/>
              <a:pPr fontAlgn="base">
                <a:spcBef>
                  <a:spcPct val="0"/>
                </a:spcBef>
                <a:spcAft>
                  <a:spcPct val="0"/>
                </a:spcAft>
                <a:defRPr/>
              </a:pPr>
              <a:t>56</a:t>
            </a:fld>
            <a:endParaRPr lang="en-US" smtClean="0"/>
          </a:p>
        </p:txBody>
      </p:sp>
      <p:sp>
        <p:nvSpPr>
          <p:cNvPr id="423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239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 groomer must ALWAYS be operated on the right side of the trail with the traffic flow versus NEVER against traffic on the left side of the trail. This is a safety issue as well as a factor that helps improve trail quality. The opposite side of the trail should then be groomed by reversing the grooming direction if possible the next grooming repetition (example: rotate between clockwise to counter-clockwise). This helps widen the trail but more importantly provides bi-directional</a:t>
            </a:r>
            <a:r>
              <a:rPr lang="en-US" baseline="0" dirty="0" smtClean="0"/>
              <a:t> processing of the snow in the middle of the trail, which receives the highest wear and tear from snowmobile traffic. </a:t>
            </a:r>
            <a:endParaRPr lang="en-US" dirty="0" smtClean="0"/>
          </a:p>
        </p:txBody>
      </p:sp>
    </p:spTree>
    <p:extLst>
      <p:ext uri="{BB962C8B-B14F-4D97-AF65-F5344CB8AC3E}">
        <p14:creationId xmlns:p14="http://schemas.microsoft.com/office/powerpoint/2010/main" xmlns="" val="3138479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DFC7098-E755-46C6-A1B7-DD95EDB08EF5}" type="slidenum">
              <a:rPr lang="en-US" smtClean="0"/>
              <a:pPr fontAlgn="base">
                <a:spcBef>
                  <a:spcPct val="0"/>
                </a:spcBef>
                <a:spcAft>
                  <a:spcPct val="0"/>
                </a:spcAft>
                <a:defRPr/>
              </a:pPr>
              <a:t>57</a:t>
            </a:fld>
            <a:endParaRPr lang="en-US" smtClean="0"/>
          </a:p>
        </p:txBody>
      </p:sp>
      <p:sp>
        <p:nvSpPr>
          <p:cNvPr id="425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259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 real ‘grooming’ work occurs behind the grooming tractor where either a drag or tiller processes and re-lays the finished trail surface. The operator must constantly watch behind</a:t>
            </a:r>
            <a:r>
              <a:rPr lang="en-US" baseline="0" dirty="0" smtClean="0"/>
              <a:t> the groomer to monitor how snow is processing and what the finished product looks like. Even though it may be difficult to see in the dark, through snow dust, or from the cab of some groomer models – it’s imperative that the vast majority of attention is paid to what’s going on behind the tractor (while at the same time ensuring that the groomer stays on the trail and avoids obstacles along the trail ahead of it…)</a:t>
            </a:r>
            <a:endParaRPr lang="en-US" dirty="0" smtClean="0"/>
          </a:p>
        </p:txBody>
      </p:sp>
    </p:spTree>
    <p:extLst>
      <p:ext uri="{BB962C8B-B14F-4D97-AF65-F5344CB8AC3E}">
        <p14:creationId xmlns:p14="http://schemas.microsoft.com/office/powerpoint/2010/main" xmlns="" val="13612491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F9D24C-F0FF-4774-8C4F-82838230FF97}" type="slidenum">
              <a:rPr lang="en-US" smtClean="0"/>
              <a:pPr fontAlgn="base">
                <a:spcBef>
                  <a:spcPct val="0"/>
                </a:spcBef>
                <a:spcAft>
                  <a:spcPct val="0"/>
                </a:spcAft>
                <a:defRPr/>
              </a:pPr>
              <a:t>58</a:t>
            </a:fld>
            <a:endParaRPr lang="en-US" smtClean="0"/>
          </a:p>
        </p:txBody>
      </p:sp>
      <p:sp>
        <p:nvSpPr>
          <p:cNvPr id="436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62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Anticipating your needs also involves ‘taking the time to do it right’ the first time. If there is a particularly rough section of trail that you know is a problem spot – if you have a safe place to turn</a:t>
            </a:r>
            <a:r>
              <a:rPr lang="en-US" baseline="0" dirty="0" smtClean="0"/>
              <a:t> the groomer around – consider grooming the trail a second time or it will likely be even rougher the next time you return. This also means regulating the tractor speed and cutting depth of the drag or tiller according to trail conditions and grooming needs. If the trail is generally smooth you can get by with a little more ground speed – but if the trail is rough or drifted, you’d better slow it down to give the equipment time to properly work the trail.</a:t>
            </a:r>
            <a:endParaRPr lang="en-US" dirty="0" smtClean="0"/>
          </a:p>
        </p:txBody>
      </p:sp>
    </p:spTree>
    <p:extLst>
      <p:ext uri="{BB962C8B-B14F-4D97-AF65-F5344CB8AC3E}">
        <p14:creationId xmlns:p14="http://schemas.microsoft.com/office/powerpoint/2010/main" xmlns="" val="42422112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6CCAEEF-CE37-4F9F-8FF2-5ECFD705E040}" type="slidenum">
              <a:rPr lang="en-US" smtClean="0"/>
              <a:pPr fontAlgn="base">
                <a:spcBef>
                  <a:spcPct val="0"/>
                </a:spcBef>
                <a:spcAft>
                  <a:spcPct val="0"/>
                </a:spcAft>
                <a:defRPr/>
              </a:pPr>
              <a:t>59</a:t>
            </a:fld>
            <a:endParaRPr lang="en-US" smtClean="0"/>
          </a:p>
        </p:txBody>
      </p:sp>
      <p:sp>
        <p:nvSpPr>
          <p:cNvPr id="458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87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Taking the time to do it right also involves knowing where to best focus grooming efforts while anticipating exactly what you need to be doing. Heavily used trails often have a lack of snow in the middle of the trail because that’s where most sled</a:t>
            </a:r>
            <a:r>
              <a:rPr lang="en-US" baseline="0" dirty="0" smtClean="0"/>
              <a:t> traffic is at due to two-way use and the tendency for many riders to ride more toward the middle than the outside edge. This results in the middle of the trail often being dished out and harder – but which also means there is likely to be 2 to 3 feet of trail on the outside edge where the snow is deeper and softer. Use the front blade to help pull some of this softer snow from the outer trail edge while also operating the drag’s outer edge on the outside edge of the trail. But make sure you know exactly where the outside edge of the trail is at versus guessing by where the sled tracks are at (which is almost always wider than where the actual groomed edge is at).</a:t>
            </a:r>
          </a:p>
          <a:p>
            <a:pPr eaLnBrk="1" hangingPunct="1">
              <a:spcBef>
                <a:spcPct val="0"/>
              </a:spcBef>
            </a:pPr>
            <a:endParaRPr lang="en-US" baseline="0" dirty="0" smtClean="0"/>
          </a:p>
        </p:txBody>
      </p:sp>
    </p:spTree>
    <p:extLst>
      <p:ext uri="{BB962C8B-B14F-4D97-AF65-F5344CB8AC3E}">
        <p14:creationId xmlns:p14="http://schemas.microsoft.com/office/powerpoint/2010/main" xmlns="" val="4204960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7AEAB3C-11E9-416E-9465-4A8A0D32AF18}" type="slidenum">
              <a:rPr lang="en-US" smtClean="0">
                <a:solidFill>
                  <a:prstClr val="black"/>
                </a:solidFill>
              </a:rPr>
              <a:pPr fontAlgn="base">
                <a:spcBef>
                  <a:spcPct val="0"/>
                </a:spcBef>
                <a:spcAft>
                  <a:spcPct val="0"/>
                </a:spcAft>
                <a:defRPr/>
              </a:pPr>
              <a:t>6</a:t>
            </a:fld>
            <a:endParaRPr lang="en-US" smtClean="0">
              <a:solidFill>
                <a:prstClr val="black"/>
              </a:solidFill>
            </a:endParaRPr>
          </a:p>
        </p:txBody>
      </p:sp>
      <p:sp>
        <p:nvSpPr>
          <p:cNvPr id="307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dirty="0" smtClean="0"/>
              <a:t>To meet these trail grooming objectives</a:t>
            </a:r>
            <a:r>
              <a:rPr lang="en-US" sz="1200" baseline="0" dirty="0" smtClean="0"/>
              <a:t> requires, first, establishing a firm trail base as early as possible at the beginning of the season – and then provide enough weekly </a:t>
            </a:r>
            <a:r>
              <a:rPr lang="en-US" sz="1200" dirty="0" smtClean="0"/>
              <a:t>grooming repetitions to keep up with area traffic, weather and snowfall patterns. </a:t>
            </a:r>
          </a:p>
          <a:p>
            <a:pPr eaLnBrk="1" hangingPunct="1">
              <a:spcBef>
                <a:spcPct val="0"/>
              </a:spcBef>
            </a:pPr>
            <a:endParaRPr lang="en-US" dirty="0" smtClean="0"/>
          </a:p>
        </p:txBody>
      </p:sp>
    </p:spTree>
    <p:extLst>
      <p:ext uri="{BB962C8B-B14F-4D97-AF65-F5344CB8AC3E}">
        <p14:creationId xmlns:p14="http://schemas.microsoft.com/office/powerpoint/2010/main" xmlns="" val="31890646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Being adaptive requires that the operator adjust from ‘heavy grooming’ to much less aggressive operation as trail conditions change from rough to less</a:t>
            </a:r>
            <a:r>
              <a:rPr lang="en-US" baseline="0" dirty="0" smtClean="0"/>
              <a:t> rough or smooth. If there are no or only minimal moguls, don’t set the drag blades too low since it unnecessarily processes into the hard base. Understand that on smooth hardened trails, the tractor’s tracks will churn up the trail surface – requiring some minimal grooming to help restore the disturbed surface. Skim with only the rear drag blades engaged – which helps protect the hard base while also helping to increase the depth of the trail base (since any time there is snow in a multi-blade drag, the trail base will be increased).</a:t>
            </a:r>
            <a:endParaRPr lang="en-US" dirty="0"/>
          </a:p>
        </p:txBody>
      </p:sp>
      <p:sp>
        <p:nvSpPr>
          <p:cNvPr id="4" name="Slide Number Placeholder 3"/>
          <p:cNvSpPr>
            <a:spLocks noGrp="1"/>
          </p:cNvSpPr>
          <p:nvPr>
            <p:ph type="sldNum" sz="quarter" idx="10"/>
          </p:nvPr>
        </p:nvSpPr>
        <p:spPr/>
        <p:txBody>
          <a:bodyPr/>
          <a:lstStyle/>
          <a:p>
            <a:pPr>
              <a:defRPr/>
            </a:pPr>
            <a:fld id="{EC56BAA0-1FA0-448E-A19E-B6AC4BF3F1DA}" type="slidenum">
              <a:rPr lang="en-US" smtClean="0"/>
              <a:pPr>
                <a:defRPr/>
              </a:pPr>
              <a:t>60</a:t>
            </a:fld>
            <a:endParaRPr lang="en-US"/>
          </a:p>
        </p:txBody>
      </p:sp>
    </p:spTree>
    <p:extLst>
      <p:ext uri="{BB962C8B-B14F-4D97-AF65-F5344CB8AC3E}">
        <p14:creationId xmlns:p14="http://schemas.microsoft.com/office/powerpoint/2010/main" xmlns="" val="343595981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A4716F-0C06-4D05-8F81-AE3358A2B149}" type="slidenum">
              <a:rPr lang="en-US" smtClean="0"/>
              <a:pPr fontAlgn="base">
                <a:spcBef>
                  <a:spcPct val="0"/>
                </a:spcBef>
                <a:spcAft>
                  <a:spcPct val="0"/>
                </a:spcAft>
                <a:defRPr/>
              </a:pPr>
              <a:t>61</a:t>
            </a:fld>
            <a:endParaRPr lang="en-US" smtClean="0"/>
          </a:p>
        </p:txBody>
      </p:sp>
      <p:sp>
        <p:nvSpPr>
          <p:cNvPr id="437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72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Whenever a groomer is backed up on a trail it can potentially create a ‘back-up pile’ or tire ruts that must be removed to prevent creating a potential safety hazard to snowmobile riders. The operator must either re-groom that section of trail immediately or get out of the tractor and shovel the pile of snow</a:t>
            </a:r>
            <a:r>
              <a:rPr lang="en-US" baseline="0" dirty="0" smtClean="0"/>
              <a:t> off the trail before proceeding. </a:t>
            </a:r>
            <a:endParaRPr lang="en-US" dirty="0" smtClean="0"/>
          </a:p>
        </p:txBody>
      </p:sp>
    </p:spTree>
    <p:extLst>
      <p:ext uri="{BB962C8B-B14F-4D97-AF65-F5344CB8AC3E}">
        <p14:creationId xmlns:p14="http://schemas.microsoft.com/office/powerpoint/2010/main" xmlns="" val="463357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8F3B8BB-6881-435C-99C5-7580A9742182}" type="slidenum">
              <a:rPr lang="en-US" smtClean="0"/>
              <a:pPr fontAlgn="base">
                <a:spcBef>
                  <a:spcPct val="0"/>
                </a:spcBef>
                <a:spcAft>
                  <a:spcPct val="0"/>
                </a:spcAft>
                <a:defRPr/>
              </a:pPr>
              <a:t>62</a:t>
            </a:fld>
            <a:endParaRPr lang="en-US" smtClean="0"/>
          </a:p>
        </p:txBody>
      </p:sp>
      <p:sp>
        <p:nvSpPr>
          <p:cNvPr id="4413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13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Holes left in the trail from being stuck, drag or tiller malfunction, and/or operator error can become a hazard for riders,</a:t>
            </a:r>
            <a:r>
              <a:rPr lang="en-US" baseline="0" dirty="0" smtClean="0"/>
              <a:t> as well as create uneven trail density that ultimately produces a lessened trail quality. If left unfilled the ruts, depressions or holes will be a void in the compacted trail base and subsequently remain a less dense void in the trail after subsequent grooming repetitions. Holes should always be removed by the operator – either by re-grooming the segment or getting out and shoveling/packing them in.</a:t>
            </a:r>
            <a:endParaRPr lang="en-US" dirty="0" smtClean="0"/>
          </a:p>
        </p:txBody>
      </p:sp>
    </p:spTree>
    <p:extLst>
      <p:ext uri="{BB962C8B-B14F-4D97-AF65-F5344CB8AC3E}">
        <p14:creationId xmlns:p14="http://schemas.microsoft.com/office/powerpoint/2010/main" xmlns="" val="284641883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A8CDD1C-65BF-47F2-9DA7-DDF348E05C83}" type="slidenum">
              <a:rPr lang="en-US" smtClean="0"/>
              <a:pPr fontAlgn="base">
                <a:spcBef>
                  <a:spcPct val="0"/>
                </a:spcBef>
                <a:spcAft>
                  <a:spcPct val="0"/>
                </a:spcAft>
                <a:defRPr/>
              </a:pPr>
              <a:t>63</a:t>
            </a:fld>
            <a:endParaRPr lang="en-US" smtClean="0"/>
          </a:p>
        </p:txBody>
      </p:sp>
      <p:sp>
        <p:nvSpPr>
          <p:cNvPr id="460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08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Rocks and debris like tree branches often end up on or in the groomed trail bed. While they can potentially be a hazard to riders, they also attract heat which can have an unwelcome thawing effect on the compacted snow base around</a:t>
            </a:r>
            <a:r>
              <a:rPr lang="en-US" baseline="0" dirty="0" smtClean="0"/>
              <a:t> buried debris. Operators should always stop and remove rocks and debris from the trail. Any holes left from rock or debris removal should be refilled and compacted to help ensure uniform trail compaction.</a:t>
            </a:r>
            <a:endParaRPr lang="en-US" dirty="0" smtClean="0"/>
          </a:p>
        </p:txBody>
      </p:sp>
    </p:spTree>
    <p:extLst>
      <p:ext uri="{BB962C8B-B14F-4D97-AF65-F5344CB8AC3E}">
        <p14:creationId xmlns:p14="http://schemas.microsoft.com/office/powerpoint/2010/main" xmlns="" val="28558808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CC4B2FF-CD01-4F31-A3F9-519FEE8E22AA}" type="slidenum">
              <a:rPr lang="en-US" smtClean="0"/>
              <a:pPr fontAlgn="base">
                <a:spcBef>
                  <a:spcPct val="0"/>
                </a:spcBef>
                <a:spcAft>
                  <a:spcPct val="0"/>
                </a:spcAft>
                <a:defRPr/>
              </a:pPr>
              <a:t>64</a:t>
            </a:fld>
            <a:endParaRPr lang="en-US" smtClean="0"/>
          </a:p>
        </p:txBody>
      </p:sp>
      <p:sp>
        <p:nvSpPr>
          <p:cNvPr id="4382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82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Whether operating during</a:t>
            </a:r>
            <a:r>
              <a:rPr lang="en-US" baseline="0" dirty="0" smtClean="0"/>
              <a:t> the day or at night – groomers need to be as visible as possible to potential snowmobile riders on the trail. Grooming tractors should always be operated with their warning beacon / strobe, as well as front at rear lights, ‘ON’ at all times. The rear of the implement should also display a ‘slow moving vehicle’ (SMV) sign.</a:t>
            </a:r>
            <a:endParaRPr lang="en-US" dirty="0" smtClean="0"/>
          </a:p>
        </p:txBody>
      </p:sp>
    </p:spTree>
    <p:extLst>
      <p:ext uri="{BB962C8B-B14F-4D97-AF65-F5344CB8AC3E}">
        <p14:creationId xmlns:p14="http://schemas.microsoft.com/office/powerpoint/2010/main" xmlns="" val="28591347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B42D55B-EF4B-4640-AF92-5A7D4863CE14}" type="slidenum">
              <a:rPr lang="en-US" smtClean="0"/>
              <a:pPr fontAlgn="base">
                <a:spcBef>
                  <a:spcPct val="0"/>
                </a:spcBef>
                <a:spcAft>
                  <a:spcPct val="0"/>
                </a:spcAft>
                <a:defRPr/>
              </a:pPr>
              <a:t>65</a:t>
            </a:fld>
            <a:endParaRPr lang="en-US" smtClean="0"/>
          </a:p>
        </p:txBody>
      </p:sp>
      <p:sp>
        <p:nvSpPr>
          <p:cNvPr id="5007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07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Getting stuck when grooming is frequently caused by operator inattention. If you feel the groomer start to spin out or fall off the compacted trail base – let off the throttle immediately to try to prevent getting stuck or more stuck. Whatever you do – DO NOT spin the tracks in</a:t>
            </a:r>
            <a:r>
              <a:rPr lang="en-US" baseline="0" dirty="0" smtClean="0"/>
              <a:t> an attempt to ‘power through’ since this is rarely successful, can damage the equipment, and most often makes the situation worse. Once stopped – proceed with caution. Remember that a groomer is rarely stuck in a level position – unless it has spun out while climbing a hard packed, icy hill. In this case, raise the implement (drag or tiller) and carefully try to back down the hill. If this is successful – you’ll likely have a back-up pile to deal with – but removing the pile will be much easier than getting unstuck.</a:t>
            </a:r>
            <a:endParaRPr lang="en-US" dirty="0" smtClean="0"/>
          </a:p>
        </p:txBody>
      </p:sp>
    </p:spTree>
    <p:extLst>
      <p:ext uri="{BB962C8B-B14F-4D97-AF65-F5344CB8AC3E}">
        <p14:creationId xmlns:p14="http://schemas.microsoft.com/office/powerpoint/2010/main" xmlns="" val="36435118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11F916A-FCFC-475C-A6AC-4D275DA27BDF}" type="slidenum">
              <a:rPr lang="en-US" smtClean="0"/>
              <a:pPr fontAlgn="base">
                <a:spcBef>
                  <a:spcPct val="0"/>
                </a:spcBef>
                <a:spcAft>
                  <a:spcPct val="0"/>
                </a:spcAft>
                <a:defRPr/>
              </a:pPr>
              <a:t>66</a:t>
            </a:fld>
            <a:endParaRPr lang="en-US" smtClean="0"/>
          </a:p>
        </p:txBody>
      </p:sp>
      <p:sp>
        <p:nvSpPr>
          <p:cNvPr id="501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7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More often than not, a ‘stuck’ groomer will be tilted</a:t>
            </a:r>
            <a:r>
              <a:rPr lang="en-US" baseline="0" dirty="0" smtClean="0"/>
              <a:t> to the right / outside edge of the trail because it fell off the compacted trail base. (1) it’s usually best to unhook the drag from the tractor sooner versus later since it will make the tractor more maneuverable; (2) get the tractor level – it’ll likely be high-centered, so get the shovel out! (3) once the tractor is more level, try to GENTLY rock back and forth – which will help begin packing snow beneath the tracks. But DO NOT spin the tracks because that will just quickly high-center the groomer again.</a:t>
            </a:r>
            <a:endParaRPr lang="en-US" dirty="0" smtClean="0"/>
          </a:p>
        </p:txBody>
      </p:sp>
    </p:spTree>
    <p:extLst>
      <p:ext uri="{BB962C8B-B14F-4D97-AF65-F5344CB8AC3E}">
        <p14:creationId xmlns:p14="http://schemas.microsoft.com/office/powerpoint/2010/main" xmlns="" val="316217323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3E5DD0A-3923-4087-83CA-83EC614E6669}" type="slidenum">
              <a:rPr lang="en-US" smtClean="0"/>
              <a:pPr fontAlgn="base">
                <a:spcBef>
                  <a:spcPct val="0"/>
                </a:spcBef>
                <a:spcAft>
                  <a:spcPct val="0"/>
                </a:spcAft>
                <a:defRPr/>
              </a:pPr>
              <a:t>67</a:t>
            </a:fld>
            <a:endParaRPr lang="en-US" smtClean="0"/>
          </a:p>
        </p:txBody>
      </p:sp>
      <p:sp>
        <p:nvSpPr>
          <p:cNvPr id="5027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27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Whether you’re stuck in the snow, in mud or ice – proceed with extreme caution and DO NOT spin the tracks or you’ll likely damage the equipment (even more). If gently rocking the tractor doesn’t work, your choices are going to be (1) shovel some more, (2) perhaps wait for the snow beneath the tracks to set (firm) up a bit, (3) trying winching if you</a:t>
            </a:r>
            <a:r>
              <a:rPr lang="en-US" baseline="0" dirty="0" smtClean="0"/>
              <a:t> have one along with a suitable anchor point, or (4) call for assistance. When you’re at this point, you’ve not only thrown the grooming schedule way off track but have also caused a huge expense / commitment of resources for the grooming program. The moral of the story is: pay attention to the trail and conditions – and slow down – to help prevent becoming stuck!</a:t>
            </a:r>
            <a:endParaRPr lang="en-US" dirty="0" smtClean="0"/>
          </a:p>
        </p:txBody>
      </p:sp>
    </p:spTree>
    <p:extLst>
      <p:ext uri="{BB962C8B-B14F-4D97-AF65-F5344CB8AC3E}">
        <p14:creationId xmlns:p14="http://schemas.microsoft.com/office/powerpoint/2010/main" xmlns="" val="79033702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C5BDD11-CE89-4972-9339-1988531F2CDC}" type="slidenum">
              <a:rPr lang="en-US" smtClean="0"/>
              <a:pPr fontAlgn="base">
                <a:spcBef>
                  <a:spcPct val="0"/>
                </a:spcBef>
                <a:spcAft>
                  <a:spcPct val="0"/>
                </a:spcAft>
                <a:defRPr/>
              </a:pPr>
              <a:t>68</a:t>
            </a:fld>
            <a:endParaRPr lang="en-US" smtClean="0"/>
          </a:p>
        </p:txBody>
      </p:sp>
      <p:sp>
        <p:nvSpPr>
          <p:cNvPr id="4915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Many groomer operators overuse the front blade on the groomer,</a:t>
            </a:r>
            <a:r>
              <a:rPr lang="en-US" baseline="0" dirty="0" smtClean="0"/>
              <a:t> which often does more harm than good. The goal should be to preserve as much snow as possible on the trail to help improve trail conditions and extend riding opportunities – so don’t doze it off like what’s being done in this photo. A smooth trail doesn’t require the use of the front blade – at all – so keep it up off the snow. The best use of the blade while going down the trail (versus when working road or creek crossings) is for leveling drifts or pulling new snow into the trail. Snow is best processed, compressed and leveled by the drag. Keep as much snow as possible on the trail.</a:t>
            </a:r>
            <a:endParaRPr lang="en-US" dirty="0" smtClean="0"/>
          </a:p>
        </p:txBody>
      </p:sp>
    </p:spTree>
    <p:extLst>
      <p:ext uri="{BB962C8B-B14F-4D97-AF65-F5344CB8AC3E}">
        <p14:creationId xmlns:p14="http://schemas.microsoft.com/office/powerpoint/2010/main" xmlns="" val="374175600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F99D2C-AA2B-48A1-AB6B-E00382940A9B}" type="slidenum">
              <a:rPr lang="en-US"/>
              <a:pPr/>
              <a:t>69</a:t>
            </a:fld>
            <a:endParaRPr lang="en-US"/>
          </a:p>
        </p:txBody>
      </p:sp>
      <p:sp>
        <p:nvSpPr>
          <p:cNvPr id="293890" name="Rectangle 2"/>
          <p:cNvSpPr>
            <a:spLocks noGrp="1" noRot="1" noChangeAspect="1" noChangeArrowheads="1" noTextEdit="1"/>
          </p:cNvSpPr>
          <p:nvPr>
            <p:ph type="sldImg"/>
          </p:nvPr>
        </p:nvSpPr>
        <p:spPr>
          <a:ln/>
        </p:spPr>
      </p:sp>
      <p:sp>
        <p:nvSpPr>
          <p:cNvPr id="293891" name="Rectangle 3"/>
          <p:cNvSpPr>
            <a:spLocks noGrp="1" noChangeArrowheads="1"/>
          </p:cNvSpPr>
          <p:nvPr>
            <p:ph type="body" idx="1"/>
          </p:nvPr>
        </p:nvSpPr>
        <p:spPr/>
        <p:txBody>
          <a:bodyPr/>
          <a:lstStyle/>
          <a:p>
            <a:r>
              <a:rPr lang="en-US" dirty="0" smtClean="0"/>
              <a:t>If you’re using a blade while grooming, don’t be continually raising and lowering it since this can create an uneven trail surface due to the tractor’s track’s also raising and lowering when following the blade cuts upward or downward. It is much better to use the ‘tilt’ adjustment rather than the ‘up/down’ adjustment.</a:t>
            </a:r>
            <a:endParaRPr lang="en-US" dirty="0"/>
          </a:p>
        </p:txBody>
      </p:sp>
    </p:spTree>
    <p:extLst>
      <p:ext uri="{BB962C8B-B14F-4D97-AF65-F5344CB8AC3E}">
        <p14:creationId xmlns:p14="http://schemas.microsoft.com/office/powerpoint/2010/main" xmlns="" val="3581849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F3A67A-4D28-4FA6-8F98-A6AB661C0946}" type="slidenum">
              <a:rPr lang="en-US">
                <a:solidFill>
                  <a:prstClr val="black"/>
                </a:solidFill>
              </a:rPr>
              <a:pPr/>
              <a:t>7</a:t>
            </a:fld>
            <a:endParaRPr lang="en-US">
              <a:solidFill>
                <a:prstClr val="black"/>
              </a:solidFill>
            </a:endParaRPr>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r>
              <a:rPr lang="en-US" dirty="0" smtClean="0"/>
              <a:t>It’s important to understand exactly what ‘grooming’ snow does. Most  importantly it cuts and mixes snow which helps level as well as produce</a:t>
            </a:r>
            <a:r>
              <a:rPr lang="en-US" baseline="0" dirty="0" smtClean="0"/>
              <a:t> a layer of ‘equal-temperature’ snow within the snowpack. The mixing reduces snow particle size and creates different particle shapes along with sizes – which ultimately helps maximize the number of bonding sites within the snowpack. The freshly cut and mixed snow must have sufficient time for the snow grains to bond or re-freeze and set up – which is aided by the equal temperature which was created in the snowpack by grooming.</a:t>
            </a:r>
            <a:endParaRPr lang="en-US" dirty="0"/>
          </a:p>
        </p:txBody>
      </p:sp>
    </p:spTree>
    <p:extLst>
      <p:ext uri="{BB962C8B-B14F-4D97-AF65-F5344CB8AC3E}">
        <p14:creationId xmlns:p14="http://schemas.microsoft.com/office/powerpoint/2010/main" xmlns="" val="20036987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23F23B3-C11C-4B13-B277-5E632C6CEBDB}" type="slidenum">
              <a:rPr lang="en-US" smtClean="0"/>
              <a:pPr fontAlgn="base">
                <a:spcBef>
                  <a:spcPct val="0"/>
                </a:spcBef>
                <a:spcAft>
                  <a:spcPct val="0"/>
                </a:spcAft>
                <a:defRPr/>
              </a:pPr>
              <a:t>70</a:t>
            </a:fld>
            <a:endParaRPr lang="en-US" smtClean="0"/>
          </a:p>
        </p:txBody>
      </p:sp>
      <p:sp>
        <p:nvSpPr>
          <p:cNvPr id="4986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86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a:t>
            </a:r>
            <a:r>
              <a:rPr lang="en-US" baseline="0" dirty="0" smtClean="0"/>
              <a:t> front blade can be a great tool for helping pull snow into the trail from the outside trail edge. This is best accomplished by dipping into the outside edge by tilting or curling the blade rather than by raising and lowering the blade. However extreme caution should always be exercised when working snow on the outside edge when the blade is in the tilt or curl position to avoid equipment damage or operator injury from colliding with hidden objects. Slow down for better effectiveness and operator safety.</a:t>
            </a:r>
          </a:p>
          <a:p>
            <a:pPr eaLnBrk="1" hangingPunct="1">
              <a:spcBef>
                <a:spcPct val="0"/>
              </a:spcBef>
            </a:pPr>
            <a:endParaRPr lang="en-US" baseline="0" dirty="0" smtClean="0"/>
          </a:p>
          <a:p>
            <a:pPr eaLnBrk="1" hangingPunct="1">
              <a:spcBef>
                <a:spcPct val="0"/>
              </a:spcBef>
            </a:pPr>
            <a:r>
              <a:rPr lang="en-US" baseline="0" dirty="0" smtClean="0"/>
              <a:t>The snow in the front blade is most effective for the grooming process when the snow ‘rolls’ ahead of the blade versus accumulating a huge pile that is pushed ahead of the blade. See video in the next slide for example.</a:t>
            </a:r>
            <a:endParaRPr lang="en-US" dirty="0" smtClean="0"/>
          </a:p>
        </p:txBody>
      </p:sp>
    </p:spTree>
    <p:extLst>
      <p:ext uri="{BB962C8B-B14F-4D97-AF65-F5344CB8AC3E}">
        <p14:creationId xmlns:p14="http://schemas.microsoft.com/office/powerpoint/2010/main" xmlns="" val="190099527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groomer’s front blade is not a bulldozer – regardless of the make/model of the tractor – so</a:t>
            </a:r>
            <a:r>
              <a:rPr lang="en-US" baseline="0" dirty="0" smtClean="0"/>
              <a:t> it </a:t>
            </a:r>
            <a:r>
              <a:rPr lang="en-US" dirty="0" smtClean="0"/>
              <a:t>must always be used properly. When in use while grooming (traveling down the trail), it is best to keep the blade low rather than having it high in the air. </a:t>
            </a:r>
            <a:r>
              <a:rPr lang="en-US" baseline="0" dirty="0" smtClean="0"/>
              <a:t>When the blade is low, it also serves somewhat like a cow-catcher which would deflect on-coming snowmobiles rather than having them go underneath the groomer in the event of a head-on collision with the groomer.</a:t>
            </a:r>
          </a:p>
          <a:p>
            <a:endParaRPr lang="en-US" baseline="0" dirty="0" smtClean="0"/>
          </a:p>
          <a:p>
            <a:r>
              <a:rPr lang="en-US" baseline="0" dirty="0" smtClean="0"/>
              <a:t>The video clip shows how snow should be ‘rolling’ ahead in the front blade rather than building up and balling up while grooming. This is similar to the churning action desired within a drag to help process snow.</a:t>
            </a:r>
            <a:endParaRPr lang="en-US" dirty="0"/>
          </a:p>
        </p:txBody>
      </p:sp>
      <p:sp>
        <p:nvSpPr>
          <p:cNvPr id="4" name="Slide Number Placeholder 3"/>
          <p:cNvSpPr>
            <a:spLocks noGrp="1"/>
          </p:cNvSpPr>
          <p:nvPr>
            <p:ph type="sldNum" sz="quarter" idx="10"/>
          </p:nvPr>
        </p:nvSpPr>
        <p:spPr/>
        <p:txBody>
          <a:bodyPr/>
          <a:lstStyle/>
          <a:p>
            <a:pPr>
              <a:defRPr/>
            </a:pPr>
            <a:fld id="{EC56BAA0-1FA0-448E-A19E-B6AC4BF3F1DA}" type="slidenum">
              <a:rPr lang="en-US" smtClean="0"/>
              <a:pPr>
                <a:defRPr/>
              </a:pPr>
              <a:t>71</a:t>
            </a:fld>
            <a:endParaRPr lang="en-US"/>
          </a:p>
        </p:txBody>
      </p:sp>
    </p:spTree>
    <p:extLst>
      <p:ext uri="{BB962C8B-B14F-4D97-AF65-F5344CB8AC3E}">
        <p14:creationId xmlns:p14="http://schemas.microsoft.com/office/powerpoint/2010/main" xmlns="" val="168018357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6B26482-4262-4CFF-8ECF-B40D32C450FD}" type="slidenum">
              <a:rPr lang="en-US" smtClean="0"/>
              <a:pPr fontAlgn="base">
                <a:spcBef>
                  <a:spcPct val="0"/>
                </a:spcBef>
                <a:spcAft>
                  <a:spcPct val="0"/>
                </a:spcAft>
                <a:defRPr/>
              </a:pPr>
              <a:t>72</a:t>
            </a:fld>
            <a:endParaRPr lang="en-US" smtClean="0"/>
          </a:p>
        </p:txBody>
      </p:sp>
      <p:sp>
        <p:nvSpPr>
          <p:cNvPr id="4976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76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When using the front blade at grooming speed, it is best to run with the bottom of the blade about 4” to 6” above the bottom of the tracks (shown by yellow arrow)</a:t>
            </a:r>
            <a:r>
              <a:rPr lang="en-US" baseline="0" dirty="0" smtClean="0"/>
              <a:t> – not up high or right at ground level. This allows for daylighting drifts and keeps the blade safe from buried hazards – while keeping it close for when it’s really needed.</a:t>
            </a:r>
            <a:endParaRPr lang="en-US" dirty="0" smtClean="0"/>
          </a:p>
          <a:p>
            <a:pPr eaLnBrk="1" hangingPunct="1">
              <a:spcBef>
                <a:spcPct val="0"/>
              </a:spcBef>
            </a:pPr>
            <a:endParaRPr lang="en-US"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When grooming, watch </a:t>
            </a:r>
            <a:r>
              <a:rPr lang="en-US" b="1" i="1" dirty="0" smtClean="0"/>
              <a:t>behind</a:t>
            </a:r>
            <a:r>
              <a:rPr lang="en-US" dirty="0" smtClean="0"/>
              <a:t> the front blade (shown by the yellow arrow) to monitor its height</a:t>
            </a:r>
            <a:r>
              <a:rPr lang="en-US" baseline="0" dirty="0" smtClean="0"/>
              <a:t> in relation to the bottom of the tracks. Compare the outside edges to monitor whether the blade is level or engaged into the trail in a tilted position.</a:t>
            </a:r>
            <a:endParaRPr lang="en-US" dirty="0" smtClean="0"/>
          </a:p>
          <a:p>
            <a:pPr eaLnBrk="1" hangingPunct="1">
              <a:spcBef>
                <a:spcPct val="0"/>
              </a:spcBef>
            </a:pPr>
            <a:endParaRPr lang="en-US" dirty="0" smtClean="0"/>
          </a:p>
        </p:txBody>
      </p:sp>
    </p:spTree>
    <p:extLst>
      <p:ext uri="{BB962C8B-B14F-4D97-AF65-F5344CB8AC3E}">
        <p14:creationId xmlns:p14="http://schemas.microsoft.com/office/powerpoint/2010/main" xmlns="" val="367121934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DFB1892-7CAE-4BC8-866A-90276C6262A8}" type="slidenum">
              <a:rPr lang="en-US" smtClean="0"/>
              <a:pPr fontAlgn="base">
                <a:spcBef>
                  <a:spcPct val="0"/>
                </a:spcBef>
                <a:spcAft>
                  <a:spcPct val="0"/>
                </a:spcAft>
                <a:defRPr/>
              </a:pPr>
              <a:t>73</a:t>
            </a:fld>
            <a:endParaRPr lang="en-US" smtClean="0"/>
          </a:p>
        </p:txBody>
      </p:sp>
      <p:sp>
        <p:nvSpPr>
          <p:cNvPr id="4945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45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As much as the front blade can be a useful tool for grooming, it can also result in significant equipment damage and potentially injury to the operator</a:t>
            </a:r>
            <a:r>
              <a:rPr lang="en-US" baseline="0" dirty="0" smtClean="0"/>
              <a:t> if extreme caution is not used. Always be careful of obstacles and hidden hazards along the trail. Keep the blade up off the trail a few inches when not actively engaged in dozing to help prevent this. Be careful to avoid rocks, trees and stumps which could stress or damage the groomer during a collision. </a:t>
            </a:r>
          </a:p>
          <a:p>
            <a:pPr eaLnBrk="1" hangingPunct="1">
              <a:spcBef>
                <a:spcPct val="0"/>
              </a:spcBef>
            </a:pPr>
            <a:endParaRPr lang="en-US" baseline="0" dirty="0" smtClean="0"/>
          </a:p>
          <a:p>
            <a:pPr eaLnBrk="1" hangingPunct="1">
              <a:spcBef>
                <a:spcPct val="0"/>
              </a:spcBef>
            </a:pPr>
            <a:r>
              <a:rPr lang="en-US" baseline="0" dirty="0" smtClean="0"/>
              <a:t>If the blade or tracks do hit something, letting go of the steering momentarily can sometimes help reduce stress on critical parts by allowing a degree of ‘give’ in the steering system.</a:t>
            </a:r>
            <a:endParaRPr lang="en-US" dirty="0" smtClean="0"/>
          </a:p>
        </p:txBody>
      </p:sp>
    </p:spTree>
    <p:extLst>
      <p:ext uri="{BB962C8B-B14F-4D97-AF65-F5344CB8AC3E}">
        <p14:creationId xmlns:p14="http://schemas.microsoft.com/office/powerpoint/2010/main" xmlns="" val="408885630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is best to make multiple cuts when working deep</a:t>
            </a:r>
            <a:r>
              <a:rPr lang="en-US" baseline="0" dirty="0" smtClean="0"/>
              <a:t> snow or large drifts with the front blade. Removing and processing the snow in layers helps improve trail quality as well as reduce stress on the groomer (particularly when pulling a heavy drag while also trying to doze heavy snow). Subsequent passes will eventually allow the trail to be sufficiently flattened and widened.</a:t>
            </a:r>
            <a:endParaRPr lang="en-US" dirty="0"/>
          </a:p>
        </p:txBody>
      </p:sp>
      <p:sp>
        <p:nvSpPr>
          <p:cNvPr id="4" name="Slide Number Placeholder 3"/>
          <p:cNvSpPr>
            <a:spLocks noGrp="1"/>
          </p:cNvSpPr>
          <p:nvPr>
            <p:ph type="sldNum" sz="quarter" idx="10"/>
          </p:nvPr>
        </p:nvSpPr>
        <p:spPr/>
        <p:txBody>
          <a:bodyPr/>
          <a:lstStyle/>
          <a:p>
            <a:pPr>
              <a:defRPr/>
            </a:pPr>
            <a:fld id="{EC56BAA0-1FA0-448E-A19E-B6AC4BF3F1DA}" type="slidenum">
              <a:rPr lang="en-US" smtClean="0"/>
              <a:pPr>
                <a:defRPr/>
              </a:pPr>
              <a:t>74</a:t>
            </a:fld>
            <a:endParaRPr lang="en-US"/>
          </a:p>
        </p:txBody>
      </p:sp>
    </p:spTree>
    <p:extLst>
      <p:ext uri="{BB962C8B-B14F-4D97-AF65-F5344CB8AC3E}">
        <p14:creationId xmlns:p14="http://schemas.microsoft.com/office/powerpoint/2010/main" xmlns="" val="118948061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is critical that groomer</a:t>
            </a:r>
            <a:r>
              <a:rPr lang="en-US" baseline="0" dirty="0" smtClean="0"/>
              <a:t> operators know their trail and stay on it at all times. Trail grooming is constructing and compacting a snow road for the groomer to safely operate on for the balance of the season. When the groomer gets off the compacted trail base while pulling a drag or carrying a tiller, disaster can quickly happen. Whether stuck or sunk, the minimum result is lost grooming time. In worse cases getting off the trail can lead to expensive repairs or even injury or death. The groomer must stay on the compacted trail route absolutely 100% of the time to avoid potentially dangerous </a:t>
            </a:r>
            <a:r>
              <a:rPr lang="en-US" baseline="0" smtClean="0"/>
              <a:t>and disastrous </a:t>
            </a:r>
            <a:r>
              <a:rPr lang="en-US" baseline="0" dirty="0" smtClean="0"/>
              <a:t>situations.</a:t>
            </a:r>
            <a:endParaRPr lang="en-US" dirty="0"/>
          </a:p>
        </p:txBody>
      </p:sp>
      <p:sp>
        <p:nvSpPr>
          <p:cNvPr id="4" name="Slide Number Placeholder 3"/>
          <p:cNvSpPr>
            <a:spLocks noGrp="1"/>
          </p:cNvSpPr>
          <p:nvPr>
            <p:ph type="sldNum" sz="quarter" idx="10"/>
          </p:nvPr>
        </p:nvSpPr>
        <p:spPr/>
        <p:txBody>
          <a:bodyPr/>
          <a:lstStyle/>
          <a:p>
            <a:pPr>
              <a:defRPr/>
            </a:pPr>
            <a:fld id="{EC56BAA0-1FA0-448E-A19E-B6AC4BF3F1DA}" type="slidenum">
              <a:rPr lang="en-US" smtClean="0"/>
              <a:pPr>
                <a:defRPr/>
              </a:pPr>
              <a:t>75</a:t>
            </a:fld>
            <a:endParaRPr lang="en-US"/>
          </a:p>
        </p:txBody>
      </p:sp>
    </p:spTree>
    <p:extLst>
      <p:ext uri="{BB962C8B-B14F-4D97-AF65-F5344CB8AC3E}">
        <p14:creationId xmlns:p14="http://schemas.microsoft.com/office/powerpoint/2010/main" xmlns="" val="257891098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8DF33D6-DAC0-4DDA-9D77-6D02522358D4}" type="slidenum">
              <a:rPr lang="en-US" smtClean="0"/>
              <a:pPr fontAlgn="base">
                <a:spcBef>
                  <a:spcPct val="0"/>
                </a:spcBef>
                <a:spcAft>
                  <a:spcPct val="0"/>
                </a:spcAft>
                <a:defRPr/>
              </a:pPr>
              <a:t>76</a:t>
            </a:fld>
            <a:endParaRPr lang="en-US" smtClean="0"/>
          </a:p>
        </p:txBody>
      </p:sp>
      <p:sp>
        <p:nvSpPr>
          <p:cNvPr id="3686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Groomed</a:t>
            </a:r>
            <a:r>
              <a:rPr lang="en-US" baseline="0" dirty="0" smtClean="0"/>
              <a:t> snowmobile trails should generally try to avoid ice crossings. When it’s absolutely necessary, procedures should be established – and followed – to test and monitor ice thickness and quality before the first crossing and regularly throughout the grooming season.</a:t>
            </a:r>
            <a:endParaRPr lang="en-US" dirty="0" smtClean="0"/>
          </a:p>
        </p:txBody>
      </p:sp>
    </p:spTree>
    <p:extLst>
      <p:ext uri="{BB962C8B-B14F-4D97-AF65-F5344CB8AC3E}">
        <p14:creationId xmlns:p14="http://schemas.microsoft.com/office/powerpoint/2010/main" xmlns="" val="277722451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5EA7B96-96C5-4129-8866-F2DB0F067D84}" type="slidenum">
              <a:rPr lang="en-US" smtClean="0"/>
              <a:pPr fontAlgn="base">
                <a:spcBef>
                  <a:spcPct val="0"/>
                </a:spcBef>
                <a:spcAft>
                  <a:spcPct val="0"/>
                </a:spcAft>
                <a:defRPr/>
              </a:pPr>
              <a:t>77</a:t>
            </a:fld>
            <a:endParaRPr lang="en-US" smtClean="0"/>
          </a:p>
        </p:txBody>
      </p:sp>
      <p:sp>
        <p:nvSpPr>
          <p:cNvPr id="4136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37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Following snowmobile tracks can quickly lead a groomer operator into trouble since snowmobilers cut corners, ‘widen’ the actual</a:t>
            </a:r>
            <a:r>
              <a:rPr lang="en-US" baseline="0" dirty="0" smtClean="0"/>
              <a:t> trail, and also ride completely off-trail cross-country in some areas. When the groomer is operated off the designated groomed trail route, there is an extreme risk of hitting rocks, stumps, culverts, or road back-slopes with the equipment – as well as potential to drop the groomer into holes and uncompacted areas where it will become stuck. </a:t>
            </a:r>
          </a:p>
          <a:p>
            <a:pPr eaLnBrk="1" hangingPunct="1">
              <a:spcBef>
                <a:spcPct val="0"/>
              </a:spcBef>
            </a:pPr>
            <a:endParaRPr lang="en-US" baseline="0" dirty="0" smtClean="0"/>
          </a:p>
          <a:p>
            <a:pPr eaLnBrk="1" hangingPunct="1">
              <a:spcBef>
                <a:spcPct val="0"/>
              </a:spcBef>
            </a:pPr>
            <a:r>
              <a:rPr lang="en-US" baseline="0" dirty="0" smtClean="0"/>
              <a:t>The left photo shows a groomed trail through an open area: while there appears to be a wide path where snowmobiles have ridden, the blue ‘yes’ arrow on the left shows where the actual groomed trail route is located (next to the stake line visible at the left edge) whereas the red ‘no’ arrow shows a large amount of snowmobile traffic that is totally off the trail in uncompacted snow – where the groomer could become stuck or hit large rocks. </a:t>
            </a:r>
          </a:p>
          <a:p>
            <a:pPr eaLnBrk="1" hangingPunct="1">
              <a:spcBef>
                <a:spcPct val="0"/>
              </a:spcBef>
            </a:pPr>
            <a:endParaRPr lang="en-US" baseline="0" dirty="0" smtClean="0"/>
          </a:p>
          <a:p>
            <a:pPr eaLnBrk="1" hangingPunct="1">
              <a:spcBef>
                <a:spcPct val="0"/>
              </a:spcBef>
            </a:pPr>
            <a:r>
              <a:rPr lang="en-US" baseline="0" dirty="0" smtClean="0"/>
              <a:t>The right photo shows a groomed trail located on a wide gravel roadway: while there has been a substantial amount of snowmobile traffic on the right half of the photo around the ‘no’ arrow – this is actually in the road’s borrow ditch where there are rocks, stumps and the back-slope embankment – and the road bed for the groomed trail is actually only on the far left of the photo where the blue ‘yes’ arrow is located. In both cases the groomer operator must know the trail well enough to stay on the designated, compacted trail route to avoid being led astray by sled tracks.</a:t>
            </a:r>
            <a:endParaRPr lang="en-US" dirty="0" smtClean="0"/>
          </a:p>
        </p:txBody>
      </p:sp>
    </p:spTree>
    <p:extLst>
      <p:ext uri="{BB962C8B-B14F-4D97-AF65-F5344CB8AC3E}">
        <p14:creationId xmlns:p14="http://schemas.microsoft.com/office/powerpoint/2010/main" xmlns="" val="401322899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8" name="Slide Image Placeholder 1"/>
          <p:cNvSpPr>
            <a:spLocks noGrp="1" noRot="1" noChangeAspect="1" noTextEdit="1"/>
          </p:cNvSpPr>
          <p:nvPr>
            <p:ph type="sldImg"/>
          </p:nvPr>
        </p:nvSpPr>
        <p:spPr bwMode="auto">
          <a:noFill/>
          <a:ln>
            <a:solidFill>
              <a:srgbClr val="000000"/>
            </a:solidFill>
            <a:miter lim="800000"/>
            <a:headEnd/>
            <a:tailEnd/>
          </a:ln>
        </p:spPr>
      </p:sp>
      <p:sp>
        <p:nvSpPr>
          <p:cNvPr id="5826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826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B9336D6-D0EF-4554-8B33-64FDB445A538}" type="slidenum">
              <a:rPr lang="en-US" smtClean="0"/>
              <a:pPr fontAlgn="base">
                <a:spcBef>
                  <a:spcPct val="0"/>
                </a:spcBef>
                <a:spcAft>
                  <a:spcPct val="0"/>
                </a:spcAft>
                <a:defRPr/>
              </a:pPr>
              <a:t>78</a:t>
            </a:fld>
            <a:endParaRPr lang="en-US" smtClean="0"/>
          </a:p>
        </p:txBody>
      </p:sp>
    </p:spTree>
    <p:extLst>
      <p:ext uri="{BB962C8B-B14F-4D97-AF65-F5344CB8AC3E}">
        <p14:creationId xmlns:p14="http://schemas.microsoft.com/office/powerpoint/2010/main" xmlns="" val="2054585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76B447-4B4E-4437-B2B5-94D00F49CA56}" type="slidenum">
              <a:rPr lang="en-US">
                <a:solidFill>
                  <a:prstClr val="black"/>
                </a:solidFill>
              </a:rPr>
              <a:pPr/>
              <a:t>8</a:t>
            </a:fld>
            <a:endParaRPr lang="en-US">
              <a:solidFill>
                <a:prstClr val="black"/>
              </a:solidFill>
            </a:endParaRPr>
          </a:p>
        </p:txBody>
      </p:sp>
      <p:sp>
        <p:nvSpPr>
          <p:cNvPr id="206850" name="Rectangle 2"/>
          <p:cNvSpPr>
            <a:spLocks noGrp="1" noRot="1" noChangeAspect="1" noChangeArrowheads="1" noTextEdit="1"/>
          </p:cNvSpPr>
          <p:nvPr>
            <p:ph type="sldImg"/>
          </p:nvPr>
        </p:nvSpPr>
        <p:spPr>
          <a:ln/>
        </p:spPr>
      </p:sp>
      <p:sp>
        <p:nvSpPr>
          <p:cNvPr id="206851" name="Rectangle 3"/>
          <p:cNvSpPr>
            <a:spLocks noGrp="1" noChangeArrowheads="1"/>
          </p:cNvSpPr>
          <p:nvPr>
            <p:ph type="body" idx="1"/>
          </p:nvPr>
        </p:nvSpPr>
        <p:spPr/>
        <p:txBody>
          <a:bodyPr/>
          <a:lstStyle/>
          <a:p>
            <a:r>
              <a:rPr lang="en-US" dirty="0" smtClean="0"/>
              <a:t>Several general</a:t>
            </a:r>
            <a:r>
              <a:rPr lang="en-US" baseline="0" dirty="0" smtClean="0"/>
              <a:t> principles should be kept in mind when grooming snow: </a:t>
            </a:r>
          </a:p>
          <a:p>
            <a:pPr marL="171450" indent="-171450">
              <a:buFont typeface="Arial" panose="020B0604020202020204" pitchFamily="34" charset="0"/>
              <a:buChar char="•"/>
            </a:pPr>
            <a:r>
              <a:rPr lang="en-US" baseline="0" dirty="0" smtClean="0"/>
              <a:t>New snowfall is usually low density, small particle size snow which is relatively dry – meaning it has a lot of air space in it</a:t>
            </a:r>
          </a:p>
          <a:p>
            <a:pPr marL="171450" indent="-171450">
              <a:buFont typeface="Arial" panose="020B0604020202020204" pitchFamily="34" charset="0"/>
              <a:buChar char="•"/>
            </a:pPr>
            <a:r>
              <a:rPr lang="en-US" baseline="0" dirty="0" smtClean="0"/>
              <a:t>Fresh, cold, dry snow generally doesn’t stick together well – but grooming can enhance its ability to form bonds</a:t>
            </a:r>
          </a:p>
          <a:p>
            <a:pPr marL="171450" indent="-171450">
              <a:buFont typeface="Arial" panose="020B0604020202020204" pitchFamily="34" charset="0"/>
              <a:buChar char="•"/>
            </a:pPr>
            <a:r>
              <a:rPr lang="en-US" dirty="0" smtClean="0"/>
              <a:t>The </a:t>
            </a:r>
            <a:r>
              <a:rPr lang="en-US" b="1" u="sng" dirty="0" smtClean="0"/>
              <a:t>snow’s</a:t>
            </a:r>
            <a:r>
              <a:rPr lang="en-US" dirty="0" smtClean="0"/>
              <a:t> temperature must be below</a:t>
            </a:r>
            <a:r>
              <a:rPr lang="en-US" baseline="0" dirty="0" smtClean="0"/>
              <a:t> freezing for bonding to occur</a:t>
            </a:r>
          </a:p>
          <a:p>
            <a:pPr marL="171450" indent="-171450">
              <a:buFont typeface="Arial" panose="020B0604020202020204" pitchFamily="34" charset="0"/>
              <a:buChar char="•"/>
            </a:pPr>
            <a:r>
              <a:rPr lang="en-US" baseline="0" dirty="0" smtClean="0"/>
              <a:t>Well bonded snow can be achieved through grooming even at very, very cold temperatures</a:t>
            </a:r>
            <a:endParaRPr lang="en-US" dirty="0"/>
          </a:p>
        </p:txBody>
      </p:sp>
    </p:spTree>
    <p:extLst>
      <p:ext uri="{BB962C8B-B14F-4D97-AF65-F5344CB8AC3E}">
        <p14:creationId xmlns:p14="http://schemas.microsoft.com/office/powerpoint/2010/main" xmlns="" val="491000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041DF7-408F-4A03-B7C2-2399160A910B}" type="slidenum">
              <a:rPr lang="en-US" smtClean="0">
                <a:solidFill>
                  <a:prstClr val="black"/>
                </a:solidFill>
              </a:rPr>
              <a:pPr fontAlgn="base">
                <a:spcBef>
                  <a:spcPct val="0"/>
                </a:spcBef>
                <a:spcAft>
                  <a:spcPct val="0"/>
                </a:spcAft>
                <a:defRPr/>
              </a:pPr>
              <a:t>9</a:t>
            </a:fld>
            <a:endParaRPr lang="en-US" smtClean="0">
              <a:solidFill>
                <a:prstClr val="black"/>
              </a:solidFill>
            </a:endParaRPr>
          </a:p>
        </p:txBody>
      </p:sp>
      <p:sp>
        <p:nvSpPr>
          <p:cNvPr id="305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51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There are numerous variables, including </a:t>
            </a:r>
            <a:r>
              <a:rPr lang="en-US" dirty="0" smtClean="0">
                <a:effectLst/>
              </a:rPr>
              <a:t>temperature, type and depth of snow, terrain, traffic volume and use patterns, wind, current or incoming storms, water crossings and thermal areas, all </a:t>
            </a:r>
            <a:r>
              <a:rPr lang="en-US" dirty="0" smtClean="0"/>
              <a:t>which can make snowmobile trail grooming challenging. Grooming is expensive, so managers and equipment operators must be adaptive to changing</a:t>
            </a:r>
            <a:r>
              <a:rPr lang="en-US" baseline="0" dirty="0" smtClean="0"/>
              <a:t> needs and conditions to ensure funds and grooming time are best spent efficiently and effectively. Grooming management must remain flexible to best respond to local variables through potentially adjusting grooming times, frequencies and methods.</a:t>
            </a:r>
            <a:endParaRPr lang="en-US" dirty="0" smtClean="0"/>
          </a:p>
        </p:txBody>
      </p:sp>
    </p:spTree>
    <p:extLst>
      <p:ext uri="{BB962C8B-B14F-4D97-AF65-F5344CB8AC3E}">
        <p14:creationId xmlns:p14="http://schemas.microsoft.com/office/powerpoint/2010/main" xmlns="" val="2729601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E5A9AED5-556E-4C1F-9DE7-ACDEA26162CB}" type="datetimeFigureOut">
              <a:rPr lang="en-US" smtClean="0"/>
              <a:pPr>
                <a:defRPr/>
              </a:pPr>
              <a:t>9/2/2015</a:t>
            </a:fld>
            <a:endParaRPr lang="en-US"/>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endParaRPr lang="en-US"/>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pPr>
                <a:defRPr/>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D4E6AF9-7A77-42A0-B3BB-67CCFB04C8F7}" type="datetimeFigureOut">
              <a:rPr lang="en-US" smtClean="0"/>
              <a:pPr>
                <a:defRPr/>
              </a:pPr>
              <a:t>9/2/2015</a:t>
            </a:fld>
            <a:endParaRPr lang="en-US"/>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pPr>
                <a:defRPr/>
              </a:pPr>
              <a:t>‹#›</a:t>
            </a:fld>
            <a:endParaRPr lang="en-US"/>
          </a:p>
        </p:txBody>
      </p:sp>
      <p:sp>
        <p:nvSpPr>
          <p:cNvPr id="6" name="Footer Placeholder 5"/>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881414483"/>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253626541"/>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07928377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3440007969"/>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51164605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00409948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96794618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50618605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45798240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490938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D77D08E-CE75-4889-97AE-BE5BB1475C14}" type="datetimeFigureOut">
              <a:rPr lang="en-US" smtClean="0"/>
              <a:pPr>
                <a:defRPr/>
              </a:pPr>
              <a:t>9/2/2015</a:t>
            </a:fld>
            <a:endParaRPr lang="en-US"/>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pPr>
                <a:defRPr/>
              </a:pPr>
              <a:t>‹#›</a:t>
            </a:fld>
            <a:endParaRPr lang="en-US"/>
          </a:p>
        </p:txBody>
      </p:sp>
      <p:sp>
        <p:nvSpPr>
          <p:cNvPr id="6" name="Footer Placeholder 5"/>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55670993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16687356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62510324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06276041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00505211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701766083"/>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034580919"/>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252389827"/>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786767562"/>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1669586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endParaRPr lang="en-US"/>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pPr>
                <a:defRPr/>
              </a:pPr>
              <a:t>‹#›</a:t>
            </a:fld>
            <a:endParaRPr lang="en-US"/>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t>Trails Work Consulting</a:t>
            </a:r>
            <a:endParaRPr 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2525779830"/>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96480725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63532916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55065089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88012742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11603743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29902457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10650037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08595725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5317295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endParaRPr lang="en-US"/>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pPr>
                <a:defRPr/>
              </a:pPr>
              <a:t>‹#›</a:t>
            </a:fld>
            <a:endParaRPr lang="en-US"/>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t>Trails Work Consulting</a:t>
            </a:r>
            <a:endParaRPr lang="en-US" dirty="0"/>
          </a:p>
        </p:txBody>
      </p:sp>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5689443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24732942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394073684"/>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022423302"/>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306458368"/>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4247727737"/>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51338973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4218422005"/>
      </p:ext>
    </p:extLst>
  </p:cSld>
  <p:clrMapOvr>
    <a:masterClrMapping/>
  </p:clrMapOvr>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55059363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0015643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endParaRPr lang="en-US"/>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pPr>
                <a:defRPr/>
              </a:pPr>
              <a:t>‹#›</a:t>
            </a:fld>
            <a:endParaRPr lang="en-US"/>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t>Trails Work Consulting</a:t>
            </a:r>
            <a:endParaRPr lang="en-US" dirty="0"/>
          </a:p>
        </p:txBody>
      </p:sp>
    </p:spTree>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82960588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33178361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15763948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50079721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69006300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6488443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36790745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37654479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48189172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79182720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endParaRPr lang="en-US"/>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pPr>
                <a:defRPr/>
              </a:pPr>
              <a:t>‹#›</a:t>
            </a:fld>
            <a:endParaRPr lang="en-US"/>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t>Trails Work Consulting</a:t>
            </a:r>
            <a:endParaRPr lang="en-US" dirty="0"/>
          </a:p>
        </p:txBody>
      </p:sp>
    </p:spTree>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849321035"/>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4184015623"/>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778467088"/>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09257218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2510097361"/>
      </p:ext>
    </p:extLst>
  </p:cSld>
  <p:clrMapOvr>
    <a:masterClrMapping/>
  </p:clrMapOvr>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09082980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18870621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23155602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84788094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6822274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endParaRPr lang="en-US"/>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pPr>
                <a:defRPr/>
              </a:pPr>
              <a:t>‹#›</a:t>
            </a:fld>
            <a:endParaRPr lang="en-US"/>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t>Trails Work Consulting</a:t>
            </a:r>
            <a:endParaRPr lang="en-US" dirty="0"/>
          </a:p>
        </p:txBody>
      </p:sp>
    </p:spTree>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63318034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08071361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13913459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47425265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19323781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28742878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550025368"/>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986677050"/>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513433791"/>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24562658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endParaRPr lang="en-US"/>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pPr>
                <a:defRPr/>
              </a:pPr>
              <a:t>‹#›</a:t>
            </a:fld>
            <a:endParaRPr lang="en-US"/>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t>Trails Work Consulting</a:t>
            </a:r>
            <a:endParaRPr lang="en-US" dirty="0"/>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49137445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401637524"/>
      </p:ext>
    </p:extLst>
  </p:cSld>
  <p:clrMapOvr>
    <a:masterClrMapping/>
  </p:clrMapOvr>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45551589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82423385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9277871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79241478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20033966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87457281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30314563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9878784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3343505851"/>
      </p:ext>
    </p:extLst>
  </p:cSld>
  <p:clrMapOvr>
    <a:masterClrMapping/>
  </p:clrMapOvr>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76934175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39126884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96403812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270586186"/>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527799591"/>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107395337"/>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300693843"/>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10178218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2232266115"/>
      </p:ext>
    </p:extLst>
  </p:cSld>
  <p:clrMapOvr>
    <a:masterClrMapping/>
  </p:clrMapOvr>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1366518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961824233"/>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17371709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19578940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20682197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69413743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78018569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958647370"/>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225060530"/>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482811895"/>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57829559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8568401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155C79A-5250-4A30-9362-710BB5749298}" type="datetimeFigureOut">
              <a:rPr lang="en-US" smtClean="0"/>
              <a:pPr>
                <a:defRPr/>
              </a:pPr>
              <a:t>9/2/2015</a:t>
            </a:fld>
            <a:endParaRPr lang="en-US"/>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pPr>
                <a:defRPr/>
              </a:pPr>
              <a:t>‹#›</a:t>
            </a:fld>
            <a:endParaRPr lang="en-US"/>
          </a:p>
        </p:txBody>
      </p:sp>
      <p:sp>
        <p:nvSpPr>
          <p:cNvPr id="6" name="Footer Placeholder 5"/>
          <p:cNvSpPr>
            <a:spLocks noGrp="1"/>
          </p:cNvSpPr>
          <p:nvPr>
            <p:ph type="ftr" sz="quarter" idx="12"/>
          </p:nvPr>
        </p:nvSpPr>
        <p:spPr/>
        <p:txBody>
          <a:bodyPr/>
          <a:lstStyle>
            <a:lvl1pPr>
              <a:defRPr/>
            </a:lvl1pPr>
          </a:lstStyle>
          <a:p>
            <a:pPr>
              <a:defRPr/>
            </a:pPr>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402209929"/>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307760171"/>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053036909"/>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530031793"/>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528290180"/>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670200709"/>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2673653063"/>
      </p:ext>
    </p:extLst>
  </p:cSld>
  <p:clrMapOvr>
    <a:masterClrMapping/>
  </p:clrMapOvr>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270413638"/>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05063652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734493272"/>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7339008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55592579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615641942"/>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56376787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77920943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367748952"/>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15313002"/>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558001758"/>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619507814"/>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86747618"/>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544359598"/>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85587091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790455219"/>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405985001"/>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629216114"/>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4278491610"/>
      </p:ext>
    </p:extLst>
  </p:cSld>
  <p:clrMapOvr>
    <a:masterClrMapping/>
  </p:clrMapOvr>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289004885"/>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08729680"/>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666199247"/>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835687390"/>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828052167"/>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083777697"/>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3221578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515180703"/>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058953631"/>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394356822"/>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46144498"/>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913915754"/>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746283748"/>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230681617"/>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930538536"/>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160175675"/>
      </p:ext>
    </p:extLst>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697493521"/>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185147275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859876865"/>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69378639"/>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443152365"/>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692215065"/>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841151307"/>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072568819"/>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26055644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221315496"/>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334891001"/>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613322529"/>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2398530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604973413"/>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528032729"/>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067207259"/>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861941810"/>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636987179"/>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766487540"/>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694615339"/>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2890094097"/>
      </p:ext>
    </p:extLst>
  </p:cSld>
  <p:clrMapOvr>
    <a:masterClrMapping/>
  </p:clrMapOvr>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661586442"/>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043484566"/>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5119619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948993724"/>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878859934"/>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333388842"/>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842634874"/>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941815983"/>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860206977"/>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480941375"/>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54808798"/>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135904432"/>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865853960"/>
      </p:ext>
    </p:extLst>
  </p:cSld>
  <p:clrMapOvr>
    <a:masterClrMapping/>
  </p:clrMapOv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73707569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389477465"/>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57596107"/>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6285180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4616738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91639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1F2E7F4-6B61-479E-9E68-18286E8A9F26}" type="datetimeFigureOut">
              <a:rPr lang="en-US" smtClean="0"/>
              <a:pPr>
                <a:defRPr/>
              </a:pPr>
              <a:t>9/2/2015</a:t>
            </a:fld>
            <a:endParaRPr lang="en-US"/>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pPr>
                <a:defRPr/>
              </a:pPr>
              <a:t>‹#›</a:t>
            </a:fld>
            <a:endParaRPr lang="en-US"/>
          </a:p>
        </p:txBody>
      </p:sp>
      <p:sp>
        <p:nvSpPr>
          <p:cNvPr id="6" name="Footer Placeholder 5"/>
          <p:cNvSpPr>
            <a:spLocks noGrp="1"/>
          </p:cNvSpPr>
          <p:nvPr>
            <p:ph type="ftr" sz="quarter" idx="12"/>
          </p:nvPr>
        </p:nvSpPr>
        <p:spPr/>
        <p:txBody>
          <a:bodyPr/>
          <a:lstStyle>
            <a:lvl1pPr>
              <a:defRPr/>
            </a:lvl1pPr>
          </a:lstStyle>
          <a:p>
            <a:pPr>
              <a:defRPr/>
            </a:pPr>
            <a:endParaRPr lang="en-US"/>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968875866"/>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13870175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086794428"/>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753935787"/>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8769900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2917100158"/>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7757720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848223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0609731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425606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81914B21-93EB-4472-A597-9DB6642CBD51}" type="datetimeFigureOut">
              <a:rPr lang="en-US" smtClean="0"/>
              <a:pPr>
                <a:defRPr/>
              </a:pPr>
              <a:t>9/2/2015</a:t>
            </a:fld>
            <a:endParaRPr lang="en-US"/>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pPr>
                <a:defRPr/>
              </a:pPr>
              <a:t>‹#›</a:t>
            </a:fld>
            <a:endParaRPr lang="en-US"/>
          </a:p>
        </p:txBody>
      </p:sp>
      <p:sp>
        <p:nvSpPr>
          <p:cNvPr id="7" name="Footer Placeholder 6"/>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1347082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6952430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8611688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9194294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611914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548193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1377638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429265377"/>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618588086"/>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27987513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710E8D04-30F0-4BEE-909C-D52771D72BD2}" type="datetimeFigureOut">
              <a:rPr lang="en-US" smtClean="0"/>
              <a:pPr>
                <a:defRPr/>
              </a:pPr>
              <a:t>9/2/2015</a:t>
            </a:fld>
            <a:endParaRPr lang="en-US"/>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pPr>
                <a:defRPr/>
              </a:pPr>
              <a:t>‹#›</a:t>
            </a:fld>
            <a:endParaRPr lang="en-US"/>
          </a:p>
        </p:txBody>
      </p:sp>
      <p:sp>
        <p:nvSpPr>
          <p:cNvPr id="9" name="Footer Placeholder 8"/>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303087463"/>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4513581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983469599"/>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5246652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4809077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8798503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26951137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15277885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5331386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011856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AC6BEBD3-AFCA-423E-B496-AD6AC0B5FE22}" type="datetimeFigureOut">
              <a:rPr lang="en-US" smtClean="0"/>
              <a:pPr>
                <a:defRPr/>
              </a:pPr>
              <a:t>9/2/2015</a:t>
            </a:fld>
            <a:endParaRPr lang="en-US"/>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pPr>
                <a:defRPr/>
              </a:pPr>
              <a:t>‹#›</a:t>
            </a:fld>
            <a:endParaRPr lang="en-US"/>
          </a:p>
        </p:txBody>
      </p:sp>
      <p:sp>
        <p:nvSpPr>
          <p:cNvPr id="5" name="Footer Placeholder 4"/>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2112769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824582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31985684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24235719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93325846"/>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910164846"/>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391463829"/>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805963042"/>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8740651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265959323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EA2ED6D6-ECD7-49F5-BD04-2ED0762DD4BD}" type="datetimeFigureOut">
              <a:rPr lang="en-US" smtClean="0"/>
              <a:pPr>
                <a:defRPr/>
              </a:pPr>
              <a:t>9/2/2015</a:t>
            </a:fld>
            <a:endParaRPr lang="en-US"/>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pPr>
                <a:defRPr/>
              </a:pPr>
              <a:t>‹#›</a:t>
            </a:fld>
            <a:endParaRPr lang="en-US"/>
          </a:p>
        </p:txBody>
      </p:sp>
      <p:sp>
        <p:nvSpPr>
          <p:cNvPr id="4" name="Footer Placeholder 3"/>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54399353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33982090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52536160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22657174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54736221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67597935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424119036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41355046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26446592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544829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340FACA3-81E0-4690-BFE0-299CA1C6EC07}" type="datetimeFigureOut">
              <a:rPr lang="en-US" smtClean="0"/>
              <a:pPr>
                <a:defRPr/>
              </a:pPr>
              <a:t>9/2/2015</a:t>
            </a:fld>
            <a:endParaRPr lang="en-US"/>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pPr>
                <a:defRPr/>
              </a:pPr>
              <a:t>‹#›</a:t>
            </a:fld>
            <a:endParaRPr lang="en-US"/>
          </a:p>
        </p:txBody>
      </p:sp>
      <p:sp>
        <p:nvSpPr>
          <p:cNvPr id="7" name="Footer Placeholder 6"/>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45071518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4062573927"/>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148179188"/>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451BC5EE-6F16-49DA-9C3E-BF04E8C60417}"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3C65C479-1671-443B-8A39-ED975F223E60}"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429225773"/>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F4870D4B-BF91-4D52-9B14-D60C48010E4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EA5434BF-6291-4293-B037-F390CBE40DEF}"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077071921"/>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D4A6BB23-87D8-4C59-B61F-DCEA65BEF8A2}"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9AC0F698-03CE-4928-86AD-FC4FEECD9CE5}"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5720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048103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33796"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3797"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3798"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3799"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3800"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3801"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3802"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3803" name="Rectangle 11"/>
          <p:cNvSpPr>
            <a:spLocks noGrp="1" noChangeArrowheads="1"/>
          </p:cNvSpPr>
          <p:nvPr>
            <p:ph type="ctrTitle" sz="quarter"/>
          </p:nvPr>
        </p:nvSpPr>
        <p:spPr>
          <a:xfrm>
            <a:off x="685800" y="1736725"/>
            <a:ext cx="7772400" cy="1920875"/>
          </a:xfrm>
        </p:spPr>
        <p:txBody>
          <a:bodyPr/>
          <a:lstStyle>
            <a:lvl1pPr>
              <a:defRPr sz="6000"/>
            </a:lvl1pPr>
          </a:lstStyle>
          <a:p>
            <a:r>
              <a:rPr lang="en-US" smtClean="0"/>
              <a:t>Click to edit Master title style</a:t>
            </a:r>
            <a:endParaRPr lang="en-US"/>
          </a:p>
        </p:txBody>
      </p:sp>
      <p:sp>
        <p:nvSpPr>
          <p:cNvPr id="338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smtClean="0"/>
              <a:t>Click to edit Master subtitle style</a:t>
            </a:r>
            <a:endParaRPr lang="en-US"/>
          </a:p>
        </p:txBody>
      </p:sp>
      <p:sp>
        <p:nvSpPr>
          <p:cNvPr id="33805" name="Rectangle 13"/>
          <p:cNvSpPr>
            <a:spLocks noGrp="1" noChangeArrowheads="1"/>
          </p:cNvSpPr>
          <p:nvPr>
            <p:ph type="dt" sz="quarter" idx="2"/>
          </p:nvPr>
        </p:nvSpPr>
        <p:spPr>
          <a:xfrm>
            <a:off x="457200" y="6248400"/>
            <a:ext cx="2133600" cy="476250"/>
          </a:xfrm>
        </p:spPr>
        <p:txBody>
          <a:bodyPr/>
          <a:lstStyle>
            <a:lvl1pPr>
              <a:defRPr/>
            </a:lvl1pPr>
          </a:lstStyle>
          <a:p>
            <a:pPr>
              <a:defRPr/>
            </a:pPr>
            <a:fld id="{AA0E961C-1369-4C4A-88D4-D2B678207CB9}" type="datetime1">
              <a:rPr lang="en-US" smtClean="0">
                <a:solidFill>
                  <a:srgbClr val="FFFFFF"/>
                </a:solidFill>
              </a:rPr>
              <a:pPr>
                <a:defRPr/>
              </a:pPr>
              <a:t>9/2/2015</a:t>
            </a:fld>
            <a:endParaRPr lang="en-US">
              <a:solidFill>
                <a:srgbClr val="FFFFFF"/>
              </a:solidFill>
            </a:endParaRPr>
          </a:p>
        </p:txBody>
      </p:sp>
      <p:sp>
        <p:nvSpPr>
          <p:cNvPr id="33806" name="Rectangle 14"/>
          <p:cNvSpPr>
            <a:spLocks noGrp="1" noChangeArrowheads="1"/>
          </p:cNvSpPr>
          <p:nvPr>
            <p:ph type="ftr" sz="quarter" idx="3"/>
          </p:nvPr>
        </p:nvSpPr>
        <p:spPr>
          <a:xfrm>
            <a:off x="3124200" y="6251575"/>
            <a:ext cx="2895600" cy="476250"/>
          </a:xfrm>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
        <p:nvSpPr>
          <p:cNvPr id="33807" name="Rectangle 15"/>
          <p:cNvSpPr>
            <a:spLocks noGrp="1" noChangeArrowheads="1"/>
          </p:cNvSpPr>
          <p:nvPr>
            <p:ph type="sldNum" sz="quarter" idx="4"/>
          </p:nvPr>
        </p:nvSpPr>
        <p:spPr>
          <a:xfrm>
            <a:off x="6553200" y="6254750"/>
            <a:ext cx="2133600" cy="476250"/>
          </a:xfrm>
        </p:spPr>
        <p:txBody>
          <a:bodyPr/>
          <a:lstStyle>
            <a:lvl1pPr>
              <a:defRPr/>
            </a:lvl1pPr>
          </a:lstStyle>
          <a:p>
            <a:pPr>
              <a:defRPr/>
            </a:pPr>
            <a:fld id="{35CCB190-8AA3-4029-8F86-671E120F2916}" type="slidenum">
              <a:rPr lang="en-US" smtClean="0">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xmlns="" val="1077459600"/>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847E42-F426-4B7C-9B82-DE402F150D66}"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84CC9AC-4044-488C-B685-88E110DFA067}"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77401091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F5B2076-2AC1-4643-954E-E40BF7D52881}"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B99224E9-FDCC-4632-9F05-518AFB140D0A}"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54245914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900E1351-C1C2-465D-8BAD-EC7ED5E7E5A4}"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D60E6462-2D6B-411B-80CA-31415A40B00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000601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A896137C-720A-4788-B344-B735159D0DC7}" type="datetimeFigureOut">
              <a:rPr lang="en-US" smtClean="0"/>
              <a:pPr>
                <a:defRPr/>
              </a:pPr>
              <a:t>9/2/2015</a:t>
            </a:fld>
            <a:endParaRPr lang="en-US"/>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pPr>
                <a:defRPr/>
              </a:pPr>
              <a:t>‹#›</a:t>
            </a:fld>
            <a:endParaRPr lang="en-US"/>
          </a:p>
        </p:txBody>
      </p:sp>
      <p:sp>
        <p:nvSpPr>
          <p:cNvPr id="7" name="Footer Placeholder 6"/>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60285A08-C23C-4868-8DE9-D5F0D204EF90}" type="datetime1">
              <a:rPr lang="en-US" smtClean="0">
                <a:solidFill>
                  <a:srgbClr val="FFFFFF"/>
                </a:solidFill>
              </a:rPr>
              <a:pPr>
                <a:defRPr/>
              </a:pPr>
              <a:t>9/2/2015</a:t>
            </a:fld>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pPr>
              <a:defRPr/>
            </a:pPr>
            <a:fld id="{517502B7-E048-4458-8A98-5A6FFA40FC28}" type="slidenum">
              <a:rPr lang="en-US" smtClean="0">
                <a:solidFill>
                  <a:srgbClr val="FFFFFF"/>
                </a:solidFill>
              </a:rPr>
              <a:pPr>
                <a:defRPr/>
              </a:pPr>
              <a:t>‹#›</a:t>
            </a:fld>
            <a:endParaRPr lang="en-US">
              <a:solidFill>
                <a:srgbClr val="FFFFFF"/>
              </a:solidFill>
            </a:endParaRPr>
          </a:p>
        </p:txBody>
      </p:sp>
      <p:sp>
        <p:nvSpPr>
          <p:cNvPr id="9" name="Footer Placeholder 8"/>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02496251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14C4618-939E-4DA4-9603-584F56ACAA34}" type="datetime1">
              <a:rPr lang="en-US" smtClean="0">
                <a:solidFill>
                  <a:srgbClr val="FFFFFF"/>
                </a:solidFill>
              </a:rPr>
              <a:pPr>
                <a:defRPr/>
              </a:pPr>
              <a:t>9/2/2015</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pPr>
              <a:defRPr/>
            </a:pPr>
            <a:fld id="{4E28112E-93D0-43B4-A3C4-882043F674CF}" type="slidenum">
              <a:rPr lang="en-US" smtClean="0">
                <a:solidFill>
                  <a:srgbClr val="FFFFFF"/>
                </a:solidFill>
              </a:rPr>
              <a:pPr>
                <a:defRPr/>
              </a:pPr>
              <a:t>‹#›</a:t>
            </a:fld>
            <a:endParaRPr lang="en-US">
              <a:solidFill>
                <a:srgbClr val="FFFFFF"/>
              </a:solidFill>
            </a:endParaRPr>
          </a:p>
        </p:txBody>
      </p:sp>
      <p:sp>
        <p:nvSpPr>
          <p:cNvPr id="5" name="Footer Placeholder 4"/>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0638844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8D1D8623-B23F-44E0-BB92-7E2782D91832}" type="datetime1">
              <a:rPr lang="en-US" smtClean="0">
                <a:solidFill>
                  <a:srgbClr val="FFFFFF"/>
                </a:solidFill>
              </a:rPr>
              <a:pPr>
                <a:defRPr/>
              </a:pPr>
              <a:t>9/2/2015</a:t>
            </a:fld>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pPr>
              <a:defRPr/>
            </a:pPr>
            <a:fld id="{5E2EC907-D121-45B9-B784-409EE6A32ED9}" type="slidenum">
              <a:rPr lang="en-US" smtClean="0">
                <a:solidFill>
                  <a:srgbClr val="FFFFFF"/>
                </a:solidFill>
              </a:rPr>
              <a:pPr>
                <a:defRPr/>
              </a:pPr>
              <a:t>‹#›</a:t>
            </a:fld>
            <a:endParaRPr lang="en-US">
              <a:solidFill>
                <a:srgbClr val="FFFFFF"/>
              </a:solidFill>
            </a:endParaRPr>
          </a:p>
        </p:txBody>
      </p:sp>
      <p:sp>
        <p:nvSpPr>
          <p:cNvPr id="4" name="Footer Placeholder 3"/>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78820501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86F5896-7EBA-4426-936D-21076858F45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74497EC2-D4E4-45B6-B8A6-6CDCC7B2B840}"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7203906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7ACF57ED-E1A7-4603-AD59-99A7832F7FD1}"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pPr>
              <a:defRPr/>
            </a:pPr>
            <a:fld id="{1707F323-30E1-4E5F-AF39-14D4BC1F1B7E}"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77295264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C8D14D5-FCD0-4EBD-9283-CDF3EB327787}"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4C5ABDBC-43D1-4AAB-94B3-DD2AFCCE8273}"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34989877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31A2EC-11C1-487B-8AE7-6F8434254C3A}" type="datetime1">
              <a:rPr lang="en-US" smtClean="0">
                <a:solidFill>
                  <a:srgbClr val="FFFFFF"/>
                </a:solidFill>
              </a:rPr>
              <a:pPr>
                <a:defRPr/>
              </a:pPr>
              <a:t>9/2/2015</a:t>
            </a:fld>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pPr>
              <a:defRPr/>
            </a:pPr>
            <a:fld id="{D67FACD4-D03A-4463-AA0B-E6C96C25A03E}" type="slidenum">
              <a:rPr lang="en-US" smtClean="0">
                <a:solidFill>
                  <a:srgbClr val="FFFFFF"/>
                </a:solidFill>
              </a:rPr>
              <a:pPr>
                <a:defRPr/>
              </a:pPr>
              <a:t>‹#›</a:t>
            </a:fld>
            <a:endParaRPr lang="en-US">
              <a:solidFill>
                <a:srgbClr val="FFFFFF"/>
              </a:solidFill>
            </a:endParaRPr>
          </a:p>
        </p:txBody>
      </p:sp>
      <p:sp>
        <p:nvSpPr>
          <p:cNvPr id="6" name="Footer Placeholder 5"/>
          <p:cNvSpPr>
            <a:spLocks noGrp="1"/>
          </p:cNvSpPr>
          <p:nvPr>
            <p:ph type="ftr" sz="quarter" idx="12"/>
          </p:nvPr>
        </p:nvSpPr>
        <p:spPr/>
        <p:txBody>
          <a:bodyPr/>
          <a:lstStyle>
            <a:lvl1pPr>
              <a:defRPr/>
            </a:lvl1p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162719611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97405CEC-86B1-4F38-AA57-B9BE70280929}"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B2D023FA-67E5-4866-8649-E113AEEBAC7F}" type="slidenum">
              <a:rPr lang="en-US" smtClean="0">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pPr>
              <a:defRPr/>
            </a:pPr>
            <a:r>
              <a:rPr lang="en-US"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99924877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pPr>
              <a:defRPr/>
            </a:pPr>
            <a:fld id="{C6BD2E31-99E0-4EF9-BD5E-35B19EE6C543}" type="datetime1">
              <a:rPr lang="en-US" smtClean="0">
                <a:solidFill>
                  <a:srgbClr val="FFFFFF"/>
                </a:solidFill>
              </a:rPr>
              <a:pPr>
                <a:defRPr/>
              </a:pPr>
              <a:t>9/2/2015</a:t>
            </a:fld>
            <a:endParaRPr lang="en-US">
              <a:solidFill>
                <a:srgbClr val="FFFFFF"/>
              </a:solidFill>
            </a:endParaRPr>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pPr>
              <a:defRPr/>
            </a:pPr>
            <a:fld id="{827E1E67-DBC7-4860-AD94-DF3716351342}" type="slidenum">
              <a:rPr lang="en-US">
                <a:solidFill>
                  <a:srgbClr val="FFFFFF"/>
                </a:solidFill>
              </a:rPr>
              <a:pPr>
                <a:defRPr/>
              </a:pPr>
              <a:t>‹#›</a:t>
            </a:fld>
            <a:endParaRPr lang="en-US">
              <a:solidFill>
                <a:srgbClr val="FFFFFF"/>
              </a:solidFill>
            </a:endParaRPr>
          </a:p>
        </p:txBody>
      </p:sp>
      <p:sp>
        <p:nvSpPr>
          <p:cNvPr id="7" name="Footer Placeholder 6"/>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716308406"/>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pPr>
              <a:defRPr/>
            </a:pPr>
            <a:fld id="{C5964698-4A32-4D2C-8FF8-AC98C5F06260}" type="datetime1">
              <a:rPr lang="en-US" smtClean="0">
                <a:solidFill>
                  <a:srgbClr val="FFFFFF"/>
                </a:solidFill>
              </a:rPr>
              <a:pPr>
                <a:defRPr/>
              </a:pPr>
              <a:t>9/2/2015</a:t>
            </a:fld>
            <a:endParaRPr lang="en-US">
              <a:solidFill>
                <a:srgbClr val="FFFFFF"/>
              </a:solidFill>
            </a:endParaRPr>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pPr>
              <a:defRPr/>
            </a:pPr>
            <a:fld id="{807BD53F-39DC-46F1-A475-A9B1CBBDD986}" type="slidenum">
              <a:rPr lang="en-US">
                <a:solidFill>
                  <a:srgbClr val="FFFFFF"/>
                </a:solidFill>
              </a:rPr>
              <a:pPr>
                <a:defRPr/>
              </a:pPr>
              <a:t>‹#›</a:t>
            </a:fld>
            <a:endParaRPr lang="en-US">
              <a:solidFill>
                <a:srgbClr val="FFFFFF"/>
              </a:solidFill>
            </a:endParaRPr>
          </a:p>
        </p:txBody>
      </p:sp>
      <p:sp>
        <p:nvSpPr>
          <p:cNvPr id="8" name="Footer Placeholder 7"/>
          <p:cNvSpPr>
            <a:spLocks noGrp="1"/>
          </p:cNvSpPr>
          <p:nvPr>
            <p:ph type="ftr" sz="quarter" idx="12"/>
          </p:nvPr>
        </p:nvSpPr>
        <p:spPr>
          <a:xfrm>
            <a:off x="2286000" y="6248400"/>
            <a:ext cx="4495800" cy="476250"/>
          </a:xfrm>
        </p:spPr>
        <p:txBody>
          <a:bodyPr/>
          <a:lstStyle>
            <a:lvl1pPr>
              <a:defRPr/>
            </a:lvl1p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73444452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61.xml"/><Relationship Id="rId13" Type="http://schemas.openxmlformats.org/officeDocument/2006/relationships/slideLayout" Target="../slideLayouts/slideLayout166.xml"/><Relationship Id="rId18" Type="http://schemas.openxmlformats.org/officeDocument/2006/relationships/theme" Target="../theme/theme10.xml"/><Relationship Id="rId3" Type="http://schemas.openxmlformats.org/officeDocument/2006/relationships/slideLayout" Target="../slideLayouts/slideLayout156.xml"/><Relationship Id="rId7" Type="http://schemas.openxmlformats.org/officeDocument/2006/relationships/slideLayout" Target="../slideLayouts/slideLayout160.xml"/><Relationship Id="rId12" Type="http://schemas.openxmlformats.org/officeDocument/2006/relationships/slideLayout" Target="../slideLayouts/slideLayout165.xml"/><Relationship Id="rId17" Type="http://schemas.openxmlformats.org/officeDocument/2006/relationships/slideLayout" Target="../slideLayouts/slideLayout170.xml"/><Relationship Id="rId2" Type="http://schemas.openxmlformats.org/officeDocument/2006/relationships/slideLayout" Target="../slideLayouts/slideLayout155.xml"/><Relationship Id="rId16" Type="http://schemas.openxmlformats.org/officeDocument/2006/relationships/slideLayout" Target="../slideLayouts/slideLayout169.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5" Type="http://schemas.openxmlformats.org/officeDocument/2006/relationships/slideLayout" Target="../slideLayouts/slideLayout158.xml"/><Relationship Id="rId15" Type="http://schemas.openxmlformats.org/officeDocument/2006/relationships/slideLayout" Target="../slideLayouts/slideLayout168.xml"/><Relationship Id="rId10" Type="http://schemas.openxmlformats.org/officeDocument/2006/relationships/slideLayout" Target="../slideLayouts/slideLayout163.xml"/><Relationship Id="rId4" Type="http://schemas.openxmlformats.org/officeDocument/2006/relationships/slideLayout" Target="../slideLayouts/slideLayout157.xml"/><Relationship Id="rId9" Type="http://schemas.openxmlformats.org/officeDocument/2006/relationships/slideLayout" Target="../slideLayouts/slideLayout162.xml"/><Relationship Id="rId14" Type="http://schemas.openxmlformats.org/officeDocument/2006/relationships/slideLayout" Target="../slideLayouts/slideLayout16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8.xml"/><Relationship Id="rId13" Type="http://schemas.openxmlformats.org/officeDocument/2006/relationships/slideLayout" Target="../slideLayouts/slideLayout183.xml"/><Relationship Id="rId18" Type="http://schemas.openxmlformats.org/officeDocument/2006/relationships/theme" Target="../theme/theme11.xml"/><Relationship Id="rId3" Type="http://schemas.openxmlformats.org/officeDocument/2006/relationships/slideLayout" Target="../slideLayouts/slideLayout173.xml"/><Relationship Id="rId7" Type="http://schemas.openxmlformats.org/officeDocument/2006/relationships/slideLayout" Target="../slideLayouts/slideLayout177.xml"/><Relationship Id="rId12" Type="http://schemas.openxmlformats.org/officeDocument/2006/relationships/slideLayout" Target="../slideLayouts/slideLayout182.xml"/><Relationship Id="rId17" Type="http://schemas.openxmlformats.org/officeDocument/2006/relationships/slideLayout" Target="../slideLayouts/slideLayout187.xml"/><Relationship Id="rId2" Type="http://schemas.openxmlformats.org/officeDocument/2006/relationships/slideLayout" Target="../slideLayouts/slideLayout172.xml"/><Relationship Id="rId16" Type="http://schemas.openxmlformats.org/officeDocument/2006/relationships/slideLayout" Target="../slideLayouts/slideLayout186.xml"/><Relationship Id="rId1" Type="http://schemas.openxmlformats.org/officeDocument/2006/relationships/slideLayout" Target="../slideLayouts/slideLayout171.xml"/><Relationship Id="rId6" Type="http://schemas.openxmlformats.org/officeDocument/2006/relationships/slideLayout" Target="../slideLayouts/slideLayout176.xml"/><Relationship Id="rId11" Type="http://schemas.openxmlformats.org/officeDocument/2006/relationships/slideLayout" Target="../slideLayouts/slideLayout181.xml"/><Relationship Id="rId5" Type="http://schemas.openxmlformats.org/officeDocument/2006/relationships/slideLayout" Target="../slideLayouts/slideLayout175.xml"/><Relationship Id="rId15" Type="http://schemas.openxmlformats.org/officeDocument/2006/relationships/slideLayout" Target="../slideLayouts/slideLayout185.xml"/><Relationship Id="rId10" Type="http://schemas.openxmlformats.org/officeDocument/2006/relationships/slideLayout" Target="../slideLayouts/slideLayout180.xml"/><Relationship Id="rId4" Type="http://schemas.openxmlformats.org/officeDocument/2006/relationships/slideLayout" Target="../slideLayouts/slideLayout174.xml"/><Relationship Id="rId9" Type="http://schemas.openxmlformats.org/officeDocument/2006/relationships/slideLayout" Target="../slideLayouts/slideLayout179.xml"/><Relationship Id="rId14" Type="http://schemas.openxmlformats.org/officeDocument/2006/relationships/slideLayout" Target="../slideLayouts/slideLayout18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95.xml"/><Relationship Id="rId13" Type="http://schemas.openxmlformats.org/officeDocument/2006/relationships/slideLayout" Target="../slideLayouts/slideLayout200.xml"/><Relationship Id="rId18" Type="http://schemas.openxmlformats.org/officeDocument/2006/relationships/theme" Target="../theme/theme12.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slideLayout" Target="../slideLayouts/slideLayout199.xml"/><Relationship Id="rId17" Type="http://schemas.openxmlformats.org/officeDocument/2006/relationships/slideLayout" Target="../slideLayouts/slideLayout204.xml"/><Relationship Id="rId2" Type="http://schemas.openxmlformats.org/officeDocument/2006/relationships/slideLayout" Target="../slideLayouts/slideLayout189.xml"/><Relationship Id="rId16" Type="http://schemas.openxmlformats.org/officeDocument/2006/relationships/slideLayout" Target="../slideLayouts/slideLayout203.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5" Type="http://schemas.openxmlformats.org/officeDocument/2006/relationships/slideLayout" Target="../slideLayouts/slideLayout20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 Id="rId14" Type="http://schemas.openxmlformats.org/officeDocument/2006/relationships/slideLayout" Target="../slideLayouts/slideLayout20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12.xml"/><Relationship Id="rId13" Type="http://schemas.openxmlformats.org/officeDocument/2006/relationships/slideLayout" Target="../slideLayouts/slideLayout217.xml"/><Relationship Id="rId18" Type="http://schemas.openxmlformats.org/officeDocument/2006/relationships/theme" Target="../theme/theme13.xml"/><Relationship Id="rId3" Type="http://schemas.openxmlformats.org/officeDocument/2006/relationships/slideLayout" Target="../slideLayouts/slideLayout207.xml"/><Relationship Id="rId7" Type="http://schemas.openxmlformats.org/officeDocument/2006/relationships/slideLayout" Target="../slideLayouts/slideLayout211.xml"/><Relationship Id="rId12" Type="http://schemas.openxmlformats.org/officeDocument/2006/relationships/slideLayout" Target="../slideLayouts/slideLayout216.xml"/><Relationship Id="rId17" Type="http://schemas.openxmlformats.org/officeDocument/2006/relationships/slideLayout" Target="../slideLayouts/slideLayout221.xml"/><Relationship Id="rId2" Type="http://schemas.openxmlformats.org/officeDocument/2006/relationships/slideLayout" Target="../slideLayouts/slideLayout206.xml"/><Relationship Id="rId16" Type="http://schemas.openxmlformats.org/officeDocument/2006/relationships/slideLayout" Target="../slideLayouts/slideLayout220.xml"/><Relationship Id="rId1" Type="http://schemas.openxmlformats.org/officeDocument/2006/relationships/slideLayout" Target="../slideLayouts/slideLayout205.xml"/><Relationship Id="rId6" Type="http://schemas.openxmlformats.org/officeDocument/2006/relationships/slideLayout" Target="../slideLayouts/slideLayout210.xml"/><Relationship Id="rId11" Type="http://schemas.openxmlformats.org/officeDocument/2006/relationships/slideLayout" Target="../slideLayouts/slideLayout215.xml"/><Relationship Id="rId5" Type="http://schemas.openxmlformats.org/officeDocument/2006/relationships/slideLayout" Target="../slideLayouts/slideLayout209.xml"/><Relationship Id="rId15" Type="http://schemas.openxmlformats.org/officeDocument/2006/relationships/slideLayout" Target="../slideLayouts/slideLayout219.xml"/><Relationship Id="rId10" Type="http://schemas.openxmlformats.org/officeDocument/2006/relationships/slideLayout" Target="../slideLayouts/slideLayout214.xml"/><Relationship Id="rId4" Type="http://schemas.openxmlformats.org/officeDocument/2006/relationships/slideLayout" Target="../slideLayouts/slideLayout208.xml"/><Relationship Id="rId9" Type="http://schemas.openxmlformats.org/officeDocument/2006/relationships/slideLayout" Target="../slideLayouts/slideLayout213.xml"/><Relationship Id="rId14" Type="http://schemas.openxmlformats.org/officeDocument/2006/relationships/slideLayout" Target="../slideLayouts/slideLayout218.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29.xml"/><Relationship Id="rId13" Type="http://schemas.openxmlformats.org/officeDocument/2006/relationships/slideLayout" Target="../slideLayouts/slideLayout234.xml"/><Relationship Id="rId18" Type="http://schemas.openxmlformats.org/officeDocument/2006/relationships/theme" Target="../theme/theme14.xml"/><Relationship Id="rId3" Type="http://schemas.openxmlformats.org/officeDocument/2006/relationships/slideLayout" Target="../slideLayouts/slideLayout224.xml"/><Relationship Id="rId7" Type="http://schemas.openxmlformats.org/officeDocument/2006/relationships/slideLayout" Target="../slideLayouts/slideLayout228.xml"/><Relationship Id="rId12" Type="http://schemas.openxmlformats.org/officeDocument/2006/relationships/slideLayout" Target="../slideLayouts/slideLayout233.xml"/><Relationship Id="rId17" Type="http://schemas.openxmlformats.org/officeDocument/2006/relationships/slideLayout" Target="../slideLayouts/slideLayout238.xml"/><Relationship Id="rId2" Type="http://schemas.openxmlformats.org/officeDocument/2006/relationships/slideLayout" Target="../slideLayouts/slideLayout223.xml"/><Relationship Id="rId16" Type="http://schemas.openxmlformats.org/officeDocument/2006/relationships/slideLayout" Target="../slideLayouts/slideLayout237.xml"/><Relationship Id="rId1" Type="http://schemas.openxmlformats.org/officeDocument/2006/relationships/slideLayout" Target="../slideLayouts/slideLayout222.xml"/><Relationship Id="rId6" Type="http://schemas.openxmlformats.org/officeDocument/2006/relationships/slideLayout" Target="../slideLayouts/slideLayout227.xml"/><Relationship Id="rId11" Type="http://schemas.openxmlformats.org/officeDocument/2006/relationships/slideLayout" Target="../slideLayouts/slideLayout232.xml"/><Relationship Id="rId5" Type="http://schemas.openxmlformats.org/officeDocument/2006/relationships/slideLayout" Target="../slideLayouts/slideLayout226.xml"/><Relationship Id="rId15" Type="http://schemas.openxmlformats.org/officeDocument/2006/relationships/slideLayout" Target="../slideLayouts/slideLayout236.xml"/><Relationship Id="rId10" Type="http://schemas.openxmlformats.org/officeDocument/2006/relationships/slideLayout" Target="../slideLayouts/slideLayout231.xml"/><Relationship Id="rId4" Type="http://schemas.openxmlformats.org/officeDocument/2006/relationships/slideLayout" Target="../slideLayouts/slideLayout225.xml"/><Relationship Id="rId9" Type="http://schemas.openxmlformats.org/officeDocument/2006/relationships/slideLayout" Target="../slideLayouts/slideLayout230.xml"/><Relationship Id="rId14" Type="http://schemas.openxmlformats.org/officeDocument/2006/relationships/slideLayout" Target="../slideLayouts/slideLayout235.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46.xml"/><Relationship Id="rId13" Type="http://schemas.openxmlformats.org/officeDocument/2006/relationships/slideLayout" Target="../slideLayouts/slideLayout251.xml"/><Relationship Id="rId18" Type="http://schemas.openxmlformats.org/officeDocument/2006/relationships/theme" Target="../theme/theme15.xml"/><Relationship Id="rId3" Type="http://schemas.openxmlformats.org/officeDocument/2006/relationships/slideLayout" Target="../slideLayouts/slideLayout241.xml"/><Relationship Id="rId7" Type="http://schemas.openxmlformats.org/officeDocument/2006/relationships/slideLayout" Target="../slideLayouts/slideLayout245.xml"/><Relationship Id="rId12" Type="http://schemas.openxmlformats.org/officeDocument/2006/relationships/slideLayout" Target="../slideLayouts/slideLayout250.xml"/><Relationship Id="rId17" Type="http://schemas.openxmlformats.org/officeDocument/2006/relationships/slideLayout" Target="../slideLayouts/slideLayout255.xml"/><Relationship Id="rId2" Type="http://schemas.openxmlformats.org/officeDocument/2006/relationships/slideLayout" Target="../slideLayouts/slideLayout240.xml"/><Relationship Id="rId16" Type="http://schemas.openxmlformats.org/officeDocument/2006/relationships/slideLayout" Target="../slideLayouts/slideLayout254.xml"/><Relationship Id="rId1" Type="http://schemas.openxmlformats.org/officeDocument/2006/relationships/slideLayout" Target="../slideLayouts/slideLayout239.xml"/><Relationship Id="rId6" Type="http://schemas.openxmlformats.org/officeDocument/2006/relationships/slideLayout" Target="../slideLayouts/slideLayout244.xml"/><Relationship Id="rId11" Type="http://schemas.openxmlformats.org/officeDocument/2006/relationships/slideLayout" Target="../slideLayouts/slideLayout249.xml"/><Relationship Id="rId5" Type="http://schemas.openxmlformats.org/officeDocument/2006/relationships/slideLayout" Target="../slideLayouts/slideLayout243.xml"/><Relationship Id="rId15" Type="http://schemas.openxmlformats.org/officeDocument/2006/relationships/slideLayout" Target="../slideLayouts/slideLayout253.xml"/><Relationship Id="rId10" Type="http://schemas.openxmlformats.org/officeDocument/2006/relationships/slideLayout" Target="../slideLayouts/slideLayout248.xml"/><Relationship Id="rId4" Type="http://schemas.openxmlformats.org/officeDocument/2006/relationships/slideLayout" Target="../slideLayouts/slideLayout242.xml"/><Relationship Id="rId9" Type="http://schemas.openxmlformats.org/officeDocument/2006/relationships/slideLayout" Target="../slideLayouts/slideLayout247.xml"/><Relationship Id="rId14" Type="http://schemas.openxmlformats.org/officeDocument/2006/relationships/slideLayout" Target="../slideLayouts/slideLayout252.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63.xml"/><Relationship Id="rId13" Type="http://schemas.openxmlformats.org/officeDocument/2006/relationships/slideLayout" Target="../slideLayouts/slideLayout268.xml"/><Relationship Id="rId3" Type="http://schemas.openxmlformats.org/officeDocument/2006/relationships/slideLayout" Target="../slideLayouts/slideLayout258.xml"/><Relationship Id="rId7" Type="http://schemas.openxmlformats.org/officeDocument/2006/relationships/slideLayout" Target="../slideLayouts/slideLayout262.xml"/><Relationship Id="rId12" Type="http://schemas.openxmlformats.org/officeDocument/2006/relationships/slideLayout" Target="../slideLayouts/slideLayout267.xml"/><Relationship Id="rId17" Type="http://schemas.openxmlformats.org/officeDocument/2006/relationships/theme" Target="../theme/theme16.xml"/><Relationship Id="rId2" Type="http://schemas.openxmlformats.org/officeDocument/2006/relationships/slideLayout" Target="../slideLayouts/slideLayout257.xml"/><Relationship Id="rId16" Type="http://schemas.openxmlformats.org/officeDocument/2006/relationships/slideLayout" Target="../slideLayouts/slideLayout271.xml"/><Relationship Id="rId1" Type="http://schemas.openxmlformats.org/officeDocument/2006/relationships/slideLayout" Target="../slideLayouts/slideLayout256.xml"/><Relationship Id="rId6" Type="http://schemas.openxmlformats.org/officeDocument/2006/relationships/slideLayout" Target="../slideLayouts/slideLayout261.xml"/><Relationship Id="rId11" Type="http://schemas.openxmlformats.org/officeDocument/2006/relationships/slideLayout" Target="../slideLayouts/slideLayout266.xml"/><Relationship Id="rId5" Type="http://schemas.openxmlformats.org/officeDocument/2006/relationships/slideLayout" Target="../slideLayouts/slideLayout260.xml"/><Relationship Id="rId15" Type="http://schemas.openxmlformats.org/officeDocument/2006/relationships/slideLayout" Target="../slideLayouts/slideLayout270.xml"/><Relationship Id="rId10" Type="http://schemas.openxmlformats.org/officeDocument/2006/relationships/slideLayout" Target="../slideLayouts/slideLayout265.xml"/><Relationship Id="rId4" Type="http://schemas.openxmlformats.org/officeDocument/2006/relationships/slideLayout" Target="../slideLayouts/slideLayout259.xml"/><Relationship Id="rId9" Type="http://schemas.openxmlformats.org/officeDocument/2006/relationships/slideLayout" Target="../slideLayouts/slideLayout264.xml"/><Relationship Id="rId14" Type="http://schemas.openxmlformats.org/officeDocument/2006/relationships/slideLayout" Target="../slideLayouts/slideLayout26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3.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theme" Target="../theme/theme4.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theme" Target="../theme/theme5.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18" Type="http://schemas.openxmlformats.org/officeDocument/2006/relationships/theme" Target="../theme/theme6.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17" Type="http://schemas.openxmlformats.org/officeDocument/2006/relationships/slideLayout" Target="../slideLayouts/slideLayout102.xml"/><Relationship Id="rId2" Type="http://schemas.openxmlformats.org/officeDocument/2006/relationships/slideLayout" Target="../slideLayouts/slideLayout87.xml"/><Relationship Id="rId16" Type="http://schemas.openxmlformats.org/officeDocument/2006/relationships/slideLayout" Target="../slideLayouts/slideLayout101.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5" Type="http://schemas.openxmlformats.org/officeDocument/2006/relationships/slideLayout" Target="../slideLayouts/slideLayout10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18" Type="http://schemas.openxmlformats.org/officeDocument/2006/relationships/theme" Target="../theme/theme7.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7.xml"/><Relationship Id="rId13" Type="http://schemas.openxmlformats.org/officeDocument/2006/relationships/slideLayout" Target="../slideLayouts/slideLayout132.xml"/><Relationship Id="rId18" Type="http://schemas.openxmlformats.org/officeDocument/2006/relationships/theme" Target="../theme/theme8.xml"/><Relationship Id="rId3" Type="http://schemas.openxmlformats.org/officeDocument/2006/relationships/slideLayout" Target="../slideLayouts/slideLayout122.xml"/><Relationship Id="rId7" Type="http://schemas.openxmlformats.org/officeDocument/2006/relationships/slideLayout" Target="../slideLayouts/slideLayout126.xml"/><Relationship Id="rId12" Type="http://schemas.openxmlformats.org/officeDocument/2006/relationships/slideLayout" Target="../slideLayouts/slideLayout131.xml"/><Relationship Id="rId17" Type="http://schemas.openxmlformats.org/officeDocument/2006/relationships/slideLayout" Target="../slideLayouts/slideLayout136.xml"/><Relationship Id="rId2" Type="http://schemas.openxmlformats.org/officeDocument/2006/relationships/slideLayout" Target="../slideLayouts/slideLayout121.xml"/><Relationship Id="rId16" Type="http://schemas.openxmlformats.org/officeDocument/2006/relationships/slideLayout" Target="../slideLayouts/slideLayout135.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5" Type="http://schemas.openxmlformats.org/officeDocument/2006/relationships/slideLayout" Target="../slideLayouts/slideLayout124.xml"/><Relationship Id="rId15" Type="http://schemas.openxmlformats.org/officeDocument/2006/relationships/slideLayout" Target="../slideLayouts/slideLayout134.xml"/><Relationship Id="rId10" Type="http://schemas.openxmlformats.org/officeDocument/2006/relationships/slideLayout" Target="../slideLayouts/slideLayout129.xml"/><Relationship Id="rId4" Type="http://schemas.openxmlformats.org/officeDocument/2006/relationships/slideLayout" Target="../slideLayouts/slideLayout123.xml"/><Relationship Id="rId9" Type="http://schemas.openxmlformats.org/officeDocument/2006/relationships/slideLayout" Target="../slideLayouts/slideLayout128.xml"/><Relationship Id="rId14" Type="http://schemas.openxmlformats.org/officeDocument/2006/relationships/slideLayout" Target="../slideLayouts/slideLayout13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4.xml"/><Relationship Id="rId13" Type="http://schemas.openxmlformats.org/officeDocument/2006/relationships/slideLayout" Target="../slideLayouts/slideLayout149.xml"/><Relationship Id="rId18" Type="http://schemas.openxmlformats.org/officeDocument/2006/relationships/theme" Target="../theme/theme9.xml"/><Relationship Id="rId3" Type="http://schemas.openxmlformats.org/officeDocument/2006/relationships/slideLayout" Target="../slideLayouts/slideLayout139.xml"/><Relationship Id="rId7" Type="http://schemas.openxmlformats.org/officeDocument/2006/relationships/slideLayout" Target="../slideLayouts/slideLayout143.xml"/><Relationship Id="rId12" Type="http://schemas.openxmlformats.org/officeDocument/2006/relationships/slideLayout" Target="../slideLayouts/slideLayout148.xml"/><Relationship Id="rId17" Type="http://schemas.openxmlformats.org/officeDocument/2006/relationships/slideLayout" Target="../slideLayouts/slideLayout153.xml"/><Relationship Id="rId2" Type="http://schemas.openxmlformats.org/officeDocument/2006/relationships/slideLayout" Target="../slideLayouts/slideLayout138.xml"/><Relationship Id="rId16" Type="http://schemas.openxmlformats.org/officeDocument/2006/relationships/slideLayout" Target="../slideLayouts/slideLayout152.xml"/><Relationship Id="rId1" Type="http://schemas.openxmlformats.org/officeDocument/2006/relationships/slideLayout" Target="../slideLayouts/slideLayout137.xml"/><Relationship Id="rId6" Type="http://schemas.openxmlformats.org/officeDocument/2006/relationships/slideLayout" Target="../slideLayouts/slideLayout142.xml"/><Relationship Id="rId11" Type="http://schemas.openxmlformats.org/officeDocument/2006/relationships/slideLayout" Target="../slideLayouts/slideLayout147.xml"/><Relationship Id="rId5" Type="http://schemas.openxmlformats.org/officeDocument/2006/relationships/slideLayout" Target="../slideLayouts/slideLayout141.xml"/><Relationship Id="rId15" Type="http://schemas.openxmlformats.org/officeDocument/2006/relationships/slideLayout" Target="../slideLayouts/slideLayout151.xml"/><Relationship Id="rId10" Type="http://schemas.openxmlformats.org/officeDocument/2006/relationships/slideLayout" Target="../slideLayouts/slideLayout146.xml"/><Relationship Id="rId4" Type="http://schemas.openxmlformats.org/officeDocument/2006/relationships/slideLayout" Target="../slideLayouts/slideLayout140.xml"/><Relationship Id="rId9" Type="http://schemas.openxmlformats.org/officeDocument/2006/relationships/slideLayout" Target="../slideLayouts/slideLayout145.xml"/><Relationship Id="rId14" Type="http://schemas.openxmlformats.org/officeDocument/2006/relationships/slideLayout" Target="../slideLayouts/slideLayout1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E6233E6E-72F8-486D-8758-8B0A910A07B5}" type="datetimeFigureOut">
              <a:rPr lang="en-US" smtClean="0"/>
              <a:pPr>
                <a:defRPr/>
              </a:pPr>
              <a:t>9/2/2015</a:t>
            </a:fld>
            <a:endParaRPr lang="en-US"/>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pPr>
                <a:defRPr/>
              </a:pPr>
              <a:t>‹#›</a:t>
            </a:fld>
            <a:endParaRPr lang="en-US"/>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endParaRPr lang="en-US"/>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 id="2147483905" r:id="rId12"/>
    <p:sldLayoutId id="2147483906" r:id="rId13"/>
    <p:sldLayoutId id="2147483907" r:id="rId14"/>
    <p:sldLayoutId id="2147483908" r:id="rId15"/>
    <p:sldLayoutId id="2147483909" r:id="rId16"/>
    <p:sldLayoutId id="2147483910" r:id="rId17"/>
  </p:sldLayoutIdLst>
  <p:timing>
    <p:tnLst>
      <p:par>
        <p:cTn id="1" dur="indefinite" restart="never" nodeType="tmRoot"/>
      </p:par>
    </p:tnLst>
  </p:timing>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3326361244"/>
      </p:ext>
    </p:extLst>
  </p:cSld>
  <p:clrMap bg1="dk2" tx1="lt1" bg2="dk1" tx2="lt2" accent1="accent1" accent2="accent2" accent3="accent3" accent4="accent4" accent5="accent5" accent6="accent6" hlink="hlink" folHlink="folHlink"/>
  <p:sldLayoutIdLst>
    <p:sldLayoutId id="2147484074" r:id="rId1"/>
    <p:sldLayoutId id="2147484075" r:id="rId2"/>
    <p:sldLayoutId id="2147484076" r:id="rId3"/>
    <p:sldLayoutId id="2147484077" r:id="rId4"/>
    <p:sldLayoutId id="2147484078" r:id="rId5"/>
    <p:sldLayoutId id="2147484079" r:id="rId6"/>
    <p:sldLayoutId id="2147484080" r:id="rId7"/>
    <p:sldLayoutId id="2147484081" r:id="rId8"/>
    <p:sldLayoutId id="2147484082" r:id="rId9"/>
    <p:sldLayoutId id="2147484083" r:id="rId10"/>
    <p:sldLayoutId id="2147484084" r:id="rId11"/>
    <p:sldLayoutId id="2147484085" r:id="rId12"/>
    <p:sldLayoutId id="2147484086" r:id="rId13"/>
    <p:sldLayoutId id="2147484087" r:id="rId14"/>
    <p:sldLayoutId id="2147484088" r:id="rId15"/>
    <p:sldLayoutId id="2147484089" r:id="rId16"/>
    <p:sldLayoutId id="2147484090"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4155310034"/>
      </p:ext>
    </p:extLst>
  </p:cSld>
  <p:clrMap bg1="dk2" tx1="lt1" bg2="dk1" tx2="lt2" accent1="accent1" accent2="accent2" accent3="accent3" accent4="accent4" accent5="accent5" accent6="accent6" hlink="hlink" folHlink="folHlink"/>
  <p:sldLayoutIdLst>
    <p:sldLayoutId id="2147484092" r:id="rId1"/>
    <p:sldLayoutId id="2147484093" r:id="rId2"/>
    <p:sldLayoutId id="2147484094" r:id="rId3"/>
    <p:sldLayoutId id="2147484095" r:id="rId4"/>
    <p:sldLayoutId id="2147484096" r:id="rId5"/>
    <p:sldLayoutId id="2147484097" r:id="rId6"/>
    <p:sldLayoutId id="2147484098" r:id="rId7"/>
    <p:sldLayoutId id="2147484099" r:id="rId8"/>
    <p:sldLayoutId id="2147484100" r:id="rId9"/>
    <p:sldLayoutId id="2147484101" r:id="rId10"/>
    <p:sldLayoutId id="2147484102" r:id="rId11"/>
    <p:sldLayoutId id="2147484103" r:id="rId12"/>
    <p:sldLayoutId id="2147484104" r:id="rId13"/>
    <p:sldLayoutId id="2147484105" r:id="rId14"/>
    <p:sldLayoutId id="2147484106" r:id="rId15"/>
    <p:sldLayoutId id="2147484107" r:id="rId16"/>
    <p:sldLayoutId id="2147484108"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3646286428"/>
      </p:ext>
    </p:extLst>
  </p:cSld>
  <p:clrMap bg1="dk2" tx1="lt1" bg2="dk1" tx2="lt2" accent1="accent1" accent2="accent2" accent3="accent3" accent4="accent4" accent5="accent5" accent6="accent6" hlink="hlink" folHlink="folHlink"/>
  <p:sldLayoutIdLst>
    <p:sldLayoutId id="2147484110" r:id="rId1"/>
    <p:sldLayoutId id="2147484111" r:id="rId2"/>
    <p:sldLayoutId id="2147484112" r:id="rId3"/>
    <p:sldLayoutId id="2147484113" r:id="rId4"/>
    <p:sldLayoutId id="2147484114" r:id="rId5"/>
    <p:sldLayoutId id="2147484115" r:id="rId6"/>
    <p:sldLayoutId id="2147484116" r:id="rId7"/>
    <p:sldLayoutId id="2147484117" r:id="rId8"/>
    <p:sldLayoutId id="2147484118" r:id="rId9"/>
    <p:sldLayoutId id="2147484119" r:id="rId10"/>
    <p:sldLayoutId id="2147484120" r:id="rId11"/>
    <p:sldLayoutId id="2147484121" r:id="rId12"/>
    <p:sldLayoutId id="2147484122" r:id="rId13"/>
    <p:sldLayoutId id="2147484123" r:id="rId14"/>
    <p:sldLayoutId id="2147484124" r:id="rId15"/>
    <p:sldLayoutId id="2147484125" r:id="rId16"/>
    <p:sldLayoutId id="2147484126"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719295071"/>
      </p:ext>
    </p:extLst>
  </p:cSld>
  <p:clrMap bg1="dk2" tx1="lt1" bg2="dk1" tx2="lt2" accent1="accent1" accent2="accent2" accent3="accent3" accent4="accent4" accent5="accent5" accent6="accent6" hlink="hlink" folHlink="folHlink"/>
  <p:sldLayoutIdLst>
    <p:sldLayoutId id="2147484128" r:id="rId1"/>
    <p:sldLayoutId id="2147484129" r:id="rId2"/>
    <p:sldLayoutId id="2147484130" r:id="rId3"/>
    <p:sldLayoutId id="2147484131" r:id="rId4"/>
    <p:sldLayoutId id="2147484132" r:id="rId5"/>
    <p:sldLayoutId id="2147484133" r:id="rId6"/>
    <p:sldLayoutId id="2147484134" r:id="rId7"/>
    <p:sldLayoutId id="2147484135" r:id="rId8"/>
    <p:sldLayoutId id="2147484136" r:id="rId9"/>
    <p:sldLayoutId id="2147484137" r:id="rId10"/>
    <p:sldLayoutId id="2147484138" r:id="rId11"/>
    <p:sldLayoutId id="2147484139" r:id="rId12"/>
    <p:sldLayoutId id="2147484140" r:id="rId13"/>
    <p:sldLayoutId id="2147484141" r:id="rId14"/>
    <p:sldLayoutId id="2147484142" r:id="rId15"/>
    <p:sldLayoutId id="2147484143" r:id="rId16"/>
    <p:sldLayoutId id="2147484144"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2456169196"/>
      </p:ext>
    </p:extLst>
  </p:cSld>
  <p:clrMap bg1="dk2" tx1="lt1" bg2="dk1" tx2="lt2" accent1="accent1" accent2="accent2" accent3="accent3" accent4="accent4" accent5="accent5" accent6="accent6" hlink="hlink" folHlink="folHlink"/>
  <p:sldLayoutIdLst>
    <p:sldLayoutId id="2147484146" r:id="rId1"/>
    <p:sldLayoutId id="2147484147" r:id="rId2"/>
    <p:sldLayoutId id="2147484148" r:id="rId3"/>
    <p:sldLayoutId id="2147484149" r:id="rId4"/>
    <p:sldLayoutId id="2147484150" r:id="rId5"/>
    <p:sldLayoutId id="2147484151" r:id="rId6"/>
    <p:sldLayoutId id="2147484152" r:id="rId7"/>
    <p:sldLayoutId id="2147484153" r:id="rId8"/>
    <p:sldLayoutId id="2147484154" r:id="rId9"/>
    <p:sldLayoutId id="2147484155" r:id="rId10"/>
    <p:sldLayoutId id="2147484156" r:id="rId11"/>
    <p:sldLayoutId id="2147484157" r:id="rId12"/>
    <p:sldLayoutId id="2147484158" r:id="rId13"/>
    <p:sldLayoutId id="2147484159" r:id="rId14"/>
    <p:sldLayoutId id="2147484160" r:id="rId15"/>
    <p:sldLayoutId id="2147484161" r:id="rId16"/>
    <p:sldLayoutId id="2147484162"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2317863163"/>
      </p:ext>
    </p:extLst>
  </p:cSld>
  <p:clrMap bg1="dk2" tx1="lt1" bg2="dk1" tx2="lt2" accent1="accent1" accent2="accent2" accent3="accent3" accent4="accent4" accent5="accent5" accent6="accent6" hlink="hlink" folHlink="folHlink"/>
  <p:sldLayoutIdLst>
    <p:sldLayoutId id="2147484164" r:id="rId1"/>
    <p:sldLayoutId id="2147484165" r:id="rId2"/>
    <p:sldLayoutId id="2147484166" r:id="rId3"/>
    <p:sldLayoutId id="2147484167" r:id="rId4"/>
    <p:sldLayoutId id="2147484168" r:id="rId5"/>
    <p:sldLayoutId id="2147484169" r:id="rId6"/>
    <p:sldLayoutId id="2147484170" r:id="rId7"/>
    <p:sldLayoutId id="2147484171" r:id="rId8"/>
    <p:sldLayoutId id="2147484172" r:id="rId9"/>
    <p:sldLayoutId id="2147484173" r:id="rId10"/>
    <p:sldLayoutId id="2147484174" r:id="rId11"/>
    <p:sldLayoutId id="2147484175" r:id="rId12"/>
    <p:sldLayoutId id="2147484176" r:id="rId13"/>
    <p:sldLayoutId id="2147484177" r:id="rId14"/>
    <p:sldLayoutId id="2147484178" r:id="rId15"/>
    <p:sldLayoutId id="2147484179" r:id="rId16"/>
    <p:sldLayoutId id="2147484180"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2814779894"/>
      </p:ext>
    </p:extLst>
  </p:cSld>
  <p:clrMap bg1="dk2" tx1="lt1" bg2="dk1" tx2="lt2" accent1="accent1" accent2="accent2" accent3="accent3" accent4="accent4" accent5="accent5" accent6="accent6" hlink="hlink" folHlink="folHlink"/>
  <p:sldLayoutIdLst>
    <p:sldLayoutId id="2147484182" r:id="rId1"/>
    <p:sldLayoutId id="2147484183" r:id="rId2"/>
    <p:sldLayoutId id="2147484184" r:id="rId3"/>
    <p:sldLayoutId id="2147484185" r:id="rId4"/>
    <p:sldLayoutId id="2147484186" r:id="rId5"/>
    <p:sldLayoutId id="2147484187" r:id="rId6"/>
    <p:sldLayoutId id="2147484188" r:id="rId7"/>
    <p:sldLayoutId id="2147484189" r:id="rId8"/>
    <p:sldLayoutId id="2147484190" r:id="rId9"/>
    <p:sldLayoutId id="2147484191" r:id="rId10"/>
    <p:sldLayoutId id="2147484192" r:id="rId11"/>
    <p:sldLayoutId id="2147484193" r:id="rId12"/>
    <p:sldLayoutId id="2147484195" r:id="rId13"/>
    <p:sldLayoutId id="2147484196" r:id="rId14"/>
    <p:sldLayoutId id="2147484197" r:id="rId15"/>
    <p:sldLayoutId id="2147484198" r:id="rId16"/>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1154234971"/>
      </p:ext>
    </p:extLst>
  </p:cSld>
  <p:clrMap bg1="dk2" tx1="lt1" bg2="dk1" tx2="lt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 id="2147483941" r:id="rId12"/>
    <p:sldLayoutId id="2147483942" r:id="rId13"/>
    <p:sldLayoutId id="2147483943" r:id="rId14"/>
    <p:sldLayoutId id="2147483944" r:id="rId15"/>
    <p:sldLayoutId id="2147483945" r:id="rId16"/>
    <p:sldLayoutId id="2147483946"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1988370236"/>
      </p:ext>
    </p:extLst>
  </p:cSld>
  <p:clrMap bg1="dk2" tx1="lt1" bg2="dk1" tx2="lt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 id="2147483960" r:id="rId13"/>
    <p:sldLayoutId id="2147483961" r:id="rId14"/>
    <p:sldLayoutId id="2147483962" r:id="rId15"/>
    <p:sldLayoutId id="2147483963" r:id="rId16"/>
    <p:sldLayoutId id="2147483964"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1867412058"/>
      </p:ext>
    </p:extLst>
  </p:cSld>
  <p:clrMap bg1="dk2" tx1="lt1" bg2="dk1" tx2="lt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 id="2147483977" r:id="rId12"/>
    <p:sldLayoutId id="2147483978" r:id="rId13"/>
    <p:sldLayoutId id="2147483979" r:id="rId14"/>
    <p:sldLayoutId id="2147483980" r:id="rId15"/>
    <p:sldLayoutId id="2147483981" r:id="rId16"/>
    <p:sldLayoutId id="2147483982"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3383751239"/>
      </p:ext>
    </p:extLst>
  </p:cSld>
  <p:clrMap bg1="dk2" tx1="lt1" bg2="dk1" tx2="lt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 id="2147483988" r:id="rId5"/>
    <p:sldLayoutId id="2147483989" r:id="rId6"/>
    <p:sldLayoutId id="2147483990" r:id="rId7"/>
    <p:sldLayoutId id="2147483991" r:id="rId8"/>
    <p:sldLayoutId id="2147483992" r:id="rId9"/>
    <p:sldLayoutId id="2147483993" r:id="rId10"/>
    <p:sldLayoutId id="2147483994" r:id="rId11"/>
    <p:sldLayoutId id="2147483995" r:id="rId12"/>
    <p:sldLayoutId id="2147483996" r:id="rId13"/>
    <p:sldLayoutId id="2147483997" r:id="rId14"/>
    <p:sldLayoutId id="2147483998" r:id="rId15"/>
    <p:sldLayoutId id="2147483999" r:id="rId16"/>
    <p:sldLayoutId id="2147484000"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2493058824"/>
      </p:ext>
    </p:extLst>
  </p:cSld>
  <p:clrMap bg1="dk2" tx1="lt1" bg2="dk1" tx2="lt2" accent1="accent1" accent2="accent2" accent3="accent3" accent4="accent4" accent5="accent5" accent6="accent6" hlink="hlink" folHlink="folHlink"/>
  <p:sldLayoutIdLst>
    <p:sldLayoutId id="2147484002" r:id="rId1"/>
    <p:sldLayoutId id="2147484003" r:id="rId2"/>
    <p:sldLayoutId id="2147484004" r:id="rId3"/>
    <p:sldLayoutId id="2147484005" r:id="rId4"/>
    <p:sldLayoutId id="2147484006" r:id="rId5"/>
    <p:sldLayoutId id="2147484007" r:id="rId6"/>
    <p:sldLayoutId id="2147484008" r:id="rId7"/>
    <p:sldLayoutId id="2147484009" r:id="rId8"/>
    <p:sldLayoutId id="2147484010" r:id="rId9"/>
    <p:sldLayoutId id="2147484011" r:id="rId10"/>
    <p:sldLayoutId id="2147484012" r:id="rId11"/>
    <p:sldLayoutId id="2147484013" r:id="rId12"/>
    <p:sldLayoutId id="2147484014" r:id="rId13"/>
    <p:sldLayoutId id="2147484015" r:id="rId14"/>
    <p:sldLayoutId id="2147484016" r:id="rId15"/>
    <p:sldLayoutId id="2147484017" r:id="rId16"/>
    <p:sldLayoutId id="2147484018"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2098943016"/>
      </p:ext>
    </p:extLst>
  </p:cSld>
  <p:clrMap bg1="dk2" tx1="lt1" bg2="dk1" tx2="lt2" accent1="accent1" accent2="accent2" accent3="accent3" accent4="accent4" accent5="accent5" accent6="accent6" hlink="hlink" folHlink="folHlink"/>
  <p:sldLayoutIdLst>
    <p:sldLayoutId id="2147484020" r:id="rId1"/>
    <p:sldLayoutId id="2147484021" r:id="rId2"/>
    <p:sldLayoutId id="2147484022" r:id="rId3"/>
    <p:sldLayoutId id="2147484023" r:id="rId4"/>
    <p:sldLayoutId id="2147484024" r:id="rId5"/>
    <p:sldLayoutId id="2147484025" r:id="rId6"/>
    <p:sldLayoutId id="2147484026" r:id="rId7"/>
    <p:sldLayoutId id="2147484027" r:id="rId8"/>
    <p:sldLayoutId id="2147484028" r:id="rId9"/>
    <p:sldLayoutId id="2147484029" r:id="rId10"/>
    <p:sldLayoutId id="2147484030" r:id="rId11"/>
    <p:sldLayoutId id="2147484031" r:id="rId12"/>
    <p:sldLayoutId id="2147484032" r:id="rId13"/>
    <p:sldLayoutId id="2147484033" r:id="rId14"/>
    <p:sldLayoutId id="2147484034" r:id="rId15"/>
    <p:sldLayoutId id="2147484035" r:id="rId16"/>
    <p:sldLayoutId id="2147484036"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1643773709"/>
      </p:ext>
    </p:extLst>
  </p:cSld>
  <p:clrMap bg1="dk2" tx1="lt1" bg2="dk1" tx2="lt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 id="2147484049" r:id="rId12"/>
    <p:sldLayoutId id="2147484050" r:id="rId13"/>
    <p:sldLayoutId id="2147484051" r:id="rId14"/>
    <p:sldLayoutId id="2147484052" r:id="rId15"/>
    <p:sldLayoutId id="2147484053" r:id="rId16"/>
    <p:sldLayoutId id="2147484054"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fld id="{DC86049E-43FD-4AFF-949F-4DD59015B7A8}" type="datetime1">
              <a:rPr lang="en-US" smtClean="0">
                <a:solidFill>
                  <a:srgbClr val="FFFFFF"/>
                </a:solidFill>
              </a:rPr>
              <a:pPr>
                <a:defRPr/>
              </a:pPr>
              <a:t>9/2/2015</a:t>
            </a:fld>
            <a:endParaRPr lang="en-US">
              <a:solidFill>
                <a:srgbClr val="FFFFFF"/>
              </a:solidFill>
            </a:endParaRPr>
          </a:p>
        </p:txBody>
      </p:sp>
      <p:sp>
        <p:nvSpPr>
          <p:cNvPr id="327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475EDE8-C3EC-4DD4-BFBF-B39B0313DA95}" type="slidenum">
              <a:rPr lang="en-US" smtClean="0">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327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endParaRPr lang="en-US">
                  <a:solidFill>
                    <a:srgbClr val="FFFFFF"/>
                  </a:solidFill>
                </a:endParaRPr>
              </a:p>
            </p:txBody>
          </p:sp>
          <p:sp>
            <p:nvSpPr>
              <p:cNvPr id="327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endParaRPr lang="en-US">
                  <a:solidFill>
                    <a:srgbClr val="FFFFFF"/>
                  </a:solidFill>
                </a:endParaRPr>
              </a:p>
            </p:txBody>
          </p:sp>
          <p:sp>
            <p:nvSpPr>
              <p:cNvPr id="327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endParaRPr lang="en-US">
                  <a:solidFill>
                    <a:srgbClr val="FFFFFF"/>
                  </a:solidFill>
                </a:endParaRPr>
              </a:p>
            </p:txBody>
          </p:sp>
          <p:sp>
            <p:nvSpPr>
              <p:cNvPr id="327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endParaRPr lang="en-US">
                  <a:solidFill>
                    <a:srgbClr val="FFFFFF"/>
                  </a:solidFill>
                </a:endParaRPr>
              </a:p>
            </p:txBody>
          </p:sp>
          <p:sp>
            <p:nvSpPr>
              <p:cNvPr id="327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endParaRPr lang="en-US">
                  <a:solidFill>
                    <a:srgbClr val="FFFFFF"/>
                  </a:solidFill>
                </a:endParaRPr>
              </a:p>
            </p:txBody>
          </p:sp>
        </p:grpSp>
        <p:sp>
          <p:nvSpPr>
            <p:cNvPr id="327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endParaRPr lang="en-US">
                <a:solidFill>
                  <a:srgbClr val="FFFFFF"/>
                </a:solidFill>
              </a:endParaRPr>
            </a:p>
          </p:txBody>
        </p:sp>
        <p:sp>
          <p:nvSpPr>
            <p:cNvPr id="327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endParaRPr lang="en-US">
                <a:solidFill>
                  <a:srgbClr val="FFFFFF"/>
                </a:solidFill>
              </a:endParaRPr>
            </a:p>
          </p:txBody>
        </p:sp>
      </p:grpSp>
      <p:sp>
        <p:nvSpPr>
          <p:cNvPr id="327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27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r>
              <a:rPr lang="en-US" smtClean="0">
                <a:solidFill>
                  <a:srgbClr val="FFFFFF"/>
                </a:solidFill>
              </a:rPr>
              <a:t>Trails Work Consulting</a:t>
            </a:r>
            <a:endParaRPr lang="en-US">
              <a:solidFill>
                <a:srgbClr val="FFFFFF"/>
              </a:solidFill>
            </a:endParaRPr>
          </a:p>
        </p:txBody>
      </p:sp>
      <p:sp>
        <p:nvSpPr>
          <p:cNvPr id="327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xmlns="" val="4062044319"/>
      </p:ext>
    </p:extLst>
  </p:cSld>
  <p:clrMap bg1="dk2" tx1="lt1" bg2="dk1" tx2="lt2" accent1="accent1" accent2="accent2" accent3="accent3" accent4="accent4" accent5="accent5" accent6="accent6" hlink="hlink" folHlink="folHlink"/>
  <p:sldLayoutIdLst>
    <p:sldLayoutId id="2147484056" r:id="rId1"/>
    <p:sldLayoutId id="2147484057" r:id="rId2"/>
    <p:sldLayoutId id="2147484058" r:id="rId3"/>
    <p:sldLayoutId id="2147484059" r:id="rId4"/>
    <p:sldLayoutId id="2147484060" r:id="rId5"/>
    <p:sldLayoutId id="2147484061" r:id="rId6"/>
    <p:sldLayoutId id="2147484062" r:id="rId7"/>
    <p:sldLayoutId id="2147484063" r:id="rId8"/>
    <p:sldLayoutId id="2147484064" r:id="rId9"/>
    <p:sldLayoutId id="2147484065" r:id="rId10"/>
    <p:sldLayoutId id="2147484066" r:id="rId11"/>
    <p:sldLayoutId id="2147484067" r:id="rId12"/>
    <p:sldLayoutId id="2147484068" r:id="rId13"/>
    <p:sldLayoutId id="2147484069" r:id="rId14"/>
    <p:sldLayoutId id="2147484070" r:id="rId15"/>
    <p:sldLayoutId id="2147484071" r:id="rId16"/>
    <p:sldLayoutId id="2147484072" r:id="rId17"/>
  </p:sldLayoutIdLst>
  <p:timing>
    <p:tnLst>
      <p:par>
        <p:cTn id="1" dur="indefinite" restart="never" nodeType="tmRoot"/>
      </p:par>
    </p:tnLst>
  </p:timing>
  <p:hf sldNum="0" hdr="0" dt="0"/>
  <p:txStyles>
    <p:titleStyle>
      <a:lvl1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1" fontAlgn="base" hangingPunct="1">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1" fontAlgn="base" hangingPunct="1">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1" fontAlgn="base" hangingPunct="1">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eaLnBrk="1" fontAlgn="base" hangingPunct="1">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59.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59.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59.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6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7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153.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149.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5.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18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200.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216.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29.emf"/></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ideo" Target="../media/media1.mp4"/><Relationship Id="rId5" Type="http://schemas.openxmlformats.org/officeDocument/2006/relationships/image" Target="../media/image33.png"/><Relationship Id="rId4" Type="http://schemas.microsoft.com/office/2007/relationships/media" Target="../media/media1.mp4"/></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ideo" Target="../media/media2.mp4"/><Relationship Id="rId5" Type="http://schemas.openxmlformats.org/officeDocument/2006/relationships/image" Target="../media/image34.png"/><Relationship Id="rId4" Type="http://schemas.microsoft.com/office/2007/relationships/media" Target="../media/media2.mp4"/></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ideo" Target="../media/media3.mp4"/><Relationship Id="rId5" Type="http://schemas.openxmlformats.org/officeDocument/2006/relationships/image" Target="../media/image37.png"/><Relationship Id="rId4" Type="http://schemas.microsoft.com/office/2007/relationships/media" Target="../media/media3.mp4"/></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7.xml"/></Relationships>
</file>

<file path=ppt/slides/_rels/slide5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4.xml"/><Relationship Id="rId1" Type="http://schemas.openxmlformats.org/officeDocument/2006/relationships/slideLayout" Target="../slideLayouts/slideLayout14.xml"/><Relationship Id="rId4" Type="http://schemas.openxmlformats.org/officeDocument/2006/relationships/image" Target="../media/image53.jpeg"/></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64.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1.xml"/><Relationship Id="rId1" Type="http://schemas.openxmlformats.org/officeDocument/2006/relationships/slideLayout" Target="../slideLayouts/slideLayout13.xml"/><Relationship Id="rId4" Type="http://schemas.openxmlformats.org/officeDocument/2006/relationships/image" Target="../media/image61.jpeg"/></Relationships>
</file>

<file path=ppt/slides/_rels/slide6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7.xml"/><Relationship Id="rId1" Type="http://schemas.openxmlformats.org/officeDocument/2006/relationships/slideLayout" Target="../slideLayouts/slideLayout17.xml"/><Relationship Id="rId4" Type="http://schemas.openxmlformats.org/officeDocument/2006/relationships/image" Target="../media/image68.jpeg"/></Relationships>
</file>

<file path=ppt/slides/_rels/slide6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8.xml"/><Relationship Id="rId1" Type="http://schemas.openxmlformats.org/officeDocument/2006/relationships/slideLayout" Target="../slideLayouts/slideLayout13.xml"/><Relationship Id="rId4" Type="http://schemas.openxmlformats.org/officeDocument/2006/relationships/image" Target="../media/image70.wmf"/></Relationships>
</file>

<file path=ppt/slides/_rels/slide6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23.xml"/></Relationships>
</file>

<file path=ppt/slides/_rels/slide7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image" Target="../media/image73.jpe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3.xml"/><Relationship Id="rId1" Type="http://schemas.openxmlformats.org/officeDocument/2006/relationships/video" Target="../media/media4.mp4"/><Relationship Id="rId5" Type="http://schemas.openxmlformats.org/officeDocument/2006/relationships/image" Target="../media/image74.png"/><Relationship Id="rId4" Type="http://schemas.microsoft.com/office/2007/relationships/media" Target="../media/media4.mp4"/></Relationships>
</file>

<file path=ppt/slides/_rels/slide7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2.xml"/><Relationship Id="rId1" Type="http://schemas.openxmlformats.org/officeDocument/2006/relationships/slideLayout" Target="../slideLayouts/slideLayout12.xml"/><Relationship Id="rId4" Type="http://schemas.openxmlformats.org/officeDocument/2006/relationships/image" Target="../media/image76.jpeg"/></Relationships>
</file>

<file path=ppt/slides/_rels/slide7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75.xml"/><Relationship Id="rId1" Type="http://schemas.openxmlformats.org/officeDocument/2006/relationships/slideLayout" Target="../slideLayouts/slideLayout14.xml"/><Relationship Id="rId4" Type="http://schemas.openxmlformats.org/officeDocument/2006/relationships/image" Target="../media/image80.jpeg"/></Relationships>
</file>

<file path=ppt/slides/_rels/slide7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7.xml"/><Relationship Id="rId1" Type="http://schemas.openxmlformats.org/officeDocument/2006/relationships/slideLayout" Target="../slideLayouts/slideLayout14.xml"/><Relationship Id="rId4" Type="http://schemas.openxmlformats.org/officeDocument/2006/relationships/image" Target="../media/image83.jpeg"/></Relationships>
</file>

<file path=ppt/slides/_rels/slide7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8.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png"/><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0.xml"/></Relationships>
</file>

<file path=ppt/slides/_rels/slide8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hyperlink" Target="http://www.snowmobileinfo.org/" TargetMode="External"/><Relationship Id="rId2" Type="http://schemas.openxmlformats.org/officeDocument/2006/relationships/hyperlink" Target="http://www.snowmobilers.org/" TargetMode="External"/><Relationship Id="rId1" Type="http://schemas.openxmlformats.org/officeDocument/2006/relationships/slideLayout" Target="../slideLayouts/slideLayout7.xml"/><Relationship Id="rId5" Type="http://schemas.openxmlformats.org/officeDocument/2006/relationships/image" Target="../media/image88.jpeg"/><Relationship Id="rId4" Type="http://schemas.openxmlformats.org/officeDocument/2006/relationships/hyperlink" Target="mailto:Trailswork@aol.com"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18288" y="0"/>
            <a:ext cx="9144000" cy="6096000"/>
          </a:xfrm>
          <a:prstGeom prst="rect">
            <a:avLst/>
          </a:prstGeom>
        </p:spPr>
      </p:pic>
      <p:sp>
        <p:nvSpPr>
          <p:cNvPr id="2" name="Title 1"/>
          <p:cNvSpPr>
            <a:spLocks noGrp="1"/>
          </p:cNvSpPr>
          <p:nvPr>
            <p:ph type="ctrTitle" sz="quarter"/>
          </p:nvPr>
        </p:nvSpPr>
        <p:spPr>
          <a:xfrm>
            <a:off x="304800" y="152401"/>
            <a:ext cx="8388350" cy="2819400"/>
          </a:xfrm>
        </p:spPr>
        <p:txBody>
          <a:bodyPr>
            <a:normAutofit fontScale="90000"/>
          </a:bodyPr>
          <a:lstStyle/>
          <a:p>
            <a:pPr indent="0" algn="ctr" eaLnBrk="1" fontAlgn="auto" hangingPunct="1">
              <a:spcAft>
                <a:spcPts val="0"/>
              </a:spcAft>
              <a:defRPr/>
            </a:pPr>
            <a:r>
              <a:rPr lang="en-US" sz="7200" dirty="0" smtClean="0">
                <a:solidFill>
                  <a:srgbClr val="FFCC00"/>
                </a:solidFill>
              </a:rPr>
              <a:t>Top Tips for Effective </a:t>
            </a:r>
            <a:br>
              <a:rPr lang="en-US" sz="7200" dirty="0" smtClean="0">
                <a:solidFill>
                  <a:srgbClr val="FFCC00"/>
                </a:solidFill>
              </a:rPr>
            </a:br>
            <a:r>
              <a:rPr lang="en-US" sz="7200" dirty="0" smtClean="0">
                <a:solidFill>
                  <a:srgbClr val="FFCC00"/>
                </a:solidFill>
              </a:rPr>
              <a:t>Trail Grooming</a:t>
            </a:r>
            <a:endParaRPr lang="en-US" sz="7200" dirty="0">
              <a:solidFill>
                <a:srgbClr val="FFCC00"/>
              </a:solidFill>
            </a:endParaRPr>
          </a:p>
        </p:txBody>
      </p:sp>
      <p:sp>
        <p:nvSpPr>
          <p:cNvPr id="3" name="Subtitle 2"/>
          <p:cNvSpPr>
            <a:spLocks noGrp="1"/>
          </p:cNvSpPr>
          <p:nvPr>
            <p:ph type="subTitle" sz="quarter" idx="1"/>
          </p:nvPr>
        </p:nvSpPr>
        <p:spPr>
          <a:xfrm>
            <a:off x="533400" y="2971801"/>
            <a:ext cx="8305800" cy="3428999"/>
          </a:xfrm>
        </p:spPr>
        <p:txBody>
          <a:bodyPr>
            <a:normAutofit/>
          </a:bodyPr>
          <a:lstStyle/>
          <a:p>
            <a:pPr eaLnBrk="1" fontAlgn="auto" hangingPunct="1">
              <a:spcAft>
                <a:spcPts val="0"/>
              </a:spcAft>
              <a:buFont typeface="Wingdings 2"/>
              <a:buNone/>
              <a:defRPr/>
            </a:pPr>
            <a:endParaRPr lang="en-US" sz="3500" b="1" dirty="0" smtClean="0">
              <a:effectLst/>
            </a:endParaRPr>
          </a:p>
          <a:p>
            <a:pPr eaLnBrk="1" fontAlgn="auto" hangingPunct="1">
              <a:spcAft>
                <a:spcPts val="0"/>
              </a:spcAft>
              <a:buFont typeface="Wingdings 2"/>
              <a:buNone/>
              <a:defRPr/>
            </a:pPr>
            <a:r>
              <a:rPr lang="en-US" sz="3500" b="1" dirty="0" smtClean="0">
                <a:effectLst/>
              </a:rPr>
              <a:t> </a:t>
            </a:r>
          </a:p>
          <a:p>
            <a:pPr eaLnBrk="1" fontAlgn="auto" hangingPunct="1">
              <a:spcAft>
                <a:spcPts val="0"/>
              </a:spcAft>
              <a:buFont typeface="Wingdings 2"/>
              <a:buNone/>
              <a:defRPr/>
            </a:pPr>
            <a:endParaRPr lang="en-US" sz="3500" b="1" dirty="0" smtClean="0">
              <a:effectLst/>
            </a:endParaRPr>
          </a:p>
          <a:p>
            <a:pPr eaLnBrk="1" fontAlgn="auto" hangingPunct="1">
              <a:spcAft>
                <a:spcPts val="0"/>
              </a:spcAft>
              <a:buFont typeface="Wingdings 2"/>
              <a:buNone/>
              <a:defRPr/>
            </a:pPr>
            <a:endParaRPr lang="en-US" sz="3500" b="1" dirty="0">
              <a:effectLst/>
            </a:endParaRPr>
          </a:p>
          <a:p>
            <a:pPr eaLnBrk="1" fontAlgn="auto" hangingPunct="1">
              <a:spcAft>
                <a:spcPts val="0"/>
              </a:spcAft>
              <a:buFont typeface="Wingdings 2"/>
              <a:buNone/>
              <a:defRPr/>
            </a:pPr>
            <a:endParaRPr lang="en-US" sz="3500" b="1" dirty="0" smtClean="0">
              <a:effectLst/>
            </a:endParaRPr>
          </a:p>
          <a:p>
            <a:pPr eaLnBrk="1" fontAlgn="auto" hangingPunct="1">
              <a:spcAft>
                <a:spcPts val="0"/>
              </a:spcAft>
              <a:buFont typeface="Wingdings 2"/>
              <a:buNone/>
              <a:defRPr/>
            </a:pPr>
            <a:endParaRPr lang="en-US" sz="3500" b="1" dirty="0" smtClean="0">
              <a:effectLst/>
            </a:endParaRPr>
          </a:p>
        </p:txBody>
      </p:sp>
      <p:sp>
        <p:nvSpPr>
          <p:cNvPr id="4" name="Footer Placeholder 3"/>
          <p:cNvSpPr>
            <a:spLocks noGrp="1"/>
          </p:cNvSpPr>
          <p:nvPr>
            <p:ph type="ftr" sz="quarter" idx="3"/>
          </p:nvPr>
        </p:nvSpPr>
        <p:spPr>
          <a:xfrm>
            <a:off x="917575" y="6096000"/>
            <a:ext cx="7162800" cy="762000"/>
          </a:xfrm>
        </p:spPr>
        <p:txBody>
          <a:bodyPr/>
          <a:lstStyle/>
          <a:p>
            <a:pPr>
              <a:defRPr/>
            </a:pPr>
            <a:r>
              <a:rPr lang="en-US" sz="2400" b="1" dirty="0" smtClean="0"/>
              <a:t>Presented by Trails Work Consulting and the American Council of Snowmobile Associations</a:t>
            </a:r>
            <a:endParaRPr lang="en-US" sz="2400" b="1" dirty="0"/>
          </a:p>
        </p:txBody>
      </p:sp>
    </p:spTree>
    <p:extLst>
      <p:ext uri="{BB962C8B-B14F-4D97-AF65-F5344CB8AC3E}">
        <p14:creationId xmlns:p14="http://schemas.microsoft.com/office/powerpoint/2010/main" xmlns="" val="22647200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a:solidFill>
            <a:srgbClr val="00B0F0"/>
          </a:solidFill>
          <a:ln>
            <a:solidFill>
              <a:schemeClr val="tx1"/>
            </a:solidFill>
          </a:ln>
        </p:spPr>
        <p:txBody>
          <a:bodyPr>
            <a:normAutofit/>
          </a:bodyPr>
          <a:lstStyle/>
          <a:p>
            <a:pPr marL="54864" indent="0" algn="ctr" eaLnBrk="1" fontAlgn="auto" hangingPunct="1">
              <a:spcAft>
                <a:spcPts val="0"/>
              </a:spcAft>
              <a:defRPr/>
            </a:pPr>
            <a:r>
              <a:rPr lang="en-US" sz="3600" dirty="0" smtClean="0">
                <a:solidFill>
                  <a:srgbClr val="FFCC00"/>
                </a:solidFill>
              </a:rPr>
              <a:t>Four Different Trail </a:t>
            </a:r>
            <a:r>
              <a:rPr lang="en-US" sz="3600" dirty="0">
                <a:solidFill>
                  <a:srgbClr val="FFCC00"/>
                </a:solidFill>
              </a:rPr>
              <a:t>Grooming </a:t>
            </a:r>
            <a:r>
              <a:rPr lang="en-US" sz="3600" dirty="0" smtClean="0">
                <a:solidFill>
                  <a:srgbClr val="FFCC00"/>
                </a:solidFill>
              </a:rPr>
              <a:t>Situations</a:t>
            </a:r>
            <a:endParaRPr lang="en-US" sz="3600" dirty="0">
              <a:solidFill>
                <a:srgbClr val="FFCC00"/>
              </a:solidFill>
            </a:endParaRPr>
          </a:p>
        </p:txBody>
      </p:sp>
      <p:sp>
        <p:nvSpPr>
          <p:cNvPr id="22532" name="Rectangle 3"/>
          <p:cNvSpPr>
            <a:spLocks noGrp="1" noChangeArrowheads="1"/>
          </p:cNvSpPr>
          <p:nvPr>
            <p:ph sz="half" idx="1"/>
          </p:nvPr>
        </p:nvSpPr>
        <p:spPr>
          <a:xfrm>
            <a:off x="457200" y="1600200"/>
            <a:ext cx="4038600" cy="4876800"/>
          </a:xfrm>
        </p:spPr>
        <p:txBody>
          <a:bodyPr/>
          <a:lstStyle/>
          <a:p>
            <a:pPr marL="514350" indent="-514350">
              <a:lnSpc>
                <a:spcPct val="90000"/>
              </a:lnSpc>
              <a:buClr>
                <a:srgbClr val="FFCC00"/>
              </a:buClr>
              <a:buSzPct val="100000"/>
              <a:buFont typeface="+mj-lt"/>
              <a:buAutoNum type="arabicPeriod"/>
            </a:pPr>
            <a:r>
              <a:rPr lang="en-US" sz="3200" b="1" dirty="0" smtClean="0">
                <a:solidFill>
                  <a:srgbClr val="FFCC00"/>
                </a:solidFill>
                <a:effectLst/>
              </a:rPr>
              <a:t>Start of the season:</a:t>
            </a:r>
            <a:r>
              <a:rPr lang="en-US" sz="3200" dirty="0" smtClean="0">
                <a:effectLst/>
              </a:rPr>
              <a:t> </a:t>
            </a:r>
            <a:r>
              <a:rPr lang="en-US" dirty="0" smtClean="0">
                <a:effectLst/>
              </a:rPr>
              <a:t>creates the </a:t>
            </a:r>
            <a:r>
              <a:rPr lang="en-US" dirty="0">
                <a:effectLst/>
              </a:rPr>
              <a:t>base </a:t>
            </a:r>
            <a:r>
              <a:rPr lang="en-US" dirty="0" smtClean="0">
                <a:effectLst/>
              </a:rPr>
              <a:t>(foundation) layer </a:t>
            </a:r>
            <a:r>
              <a:rPr lang="en-US" dirty="0">
                <a:effectLst/>
              </a:rPr>
              <a:t>to operate equipment on for the entire winter </a:t>
            </a:r>
            <a:r>
              <a:rPr lang="en-US" dirty="0" smtClean="0">
                <a:effectLst/>
              </a:rPr>
              <a:t>– must be early, in the right location &amp; have sufficient width </a:t>
            </a:r>
          </a:p>
          <a:p>
            <a:pPr marL="0" indent="0">
              <a:lnSpc>
                <a:spcPct val="90000"/>
              </a:lnSpc>
              <a:buClr>
                <a:srgbClr val="FFCC00"/>
              </a:buClr>
              <a:buSzPct val="100000"/>
              <a:buNone/>
            </a:pPr>
            <a:r>
              <a:rPr lang="en-US" b="1" dirty="0" smtClean="0">
                <a:solidFill>
                  <a:srgbClr val="FFCC00"/>
                </a:solidFill>
                <a:effectLst/>
              </a:rPr>
              <a:t>Extremely important </a:t>
            </a:r>
            <a:r>
              <a:rPr lang="en-US" dirty="0" smtClean="0">
                <a:effectLst/>
              </a:rPr>
              <a:t>that </a:t>
            </a:r>
            <a:r>
              <a:rPr lang="en-US" dirty="0">
                <a:effectLst/>
              </a:rPr>
              <a:t>a firm, uniform, </a:t>
            </a:r>
            <a:r>
              <a:rPr lang="en-US" dirty="0" smtClean="0">
                <a:effectLst/>
              </a:rPr>
              <a:t>dense layer is </a:t>
            </a:r>
            <a:r>
              <a:rPr lang="en-US" dirty="0">
                <a:effectLst/>
              </a:rPr>
              <a:t>compacted </a:t>
            </a:r>
            <a:r>
              <a:rPr lang="en-US" dirty="0" smtClean="0">
                <a:effectLst/>
              </a:rPr>
              <a:t>from the bottom (ground) layer up</a:t>
            </a:r>
            <a:endParaRPr lang="en-US" dirty="0">
              <a:effectLst/>
            </a:endParaRPr>
          </a:p>
          <a:p>
            <a:pPr marL="0" indent="0">
              <a:lnSpc>
                <a:spcPct val="90000"/>
              </a:lnSpc>
              <a:buClr>
                <a:srgbClr val="FFCC00"/>
              </a:buClr>
              <a:buSzPct val="100000"/>
              <a:buNone/>
            </a:pPr>
            <a:endParaRPr lang="en-US" dirty="0" smtClean="0"/>
          </a:p>
          <a:p>
            <a:pPr marL="742950" indent="-742950">
              <a:lnSpc>
                <a:spcPct val="90000"/>
              </a:lnSpc>
              <a:buClr>
                <a:srgbClr val="FFCC00"/>
              </a:buClr>
              <a:buSzPct val="100000"/>
              <a:buFont typeface="Rockwell" pitchFamily="18" charset="0"/>
              <a:buAutoNum type="arabicPeriod"/>
            </a:pPr>
            <a:endParaRPr lang="en-US" sz="1600" dirty="0" smtClean="0"/>
          </a:p>
        </p:txBody>
      </p:sp>
      <p:sp>
        <p:nvSpPr>
          <p:cNvPr id="4" name="Footer Placeholder 5"/>
          <p:cNvSpPr>
            <a:spLocks noGrp="1"/>
          </p:cNvSpPr>
          <p:nvPr>
            <p:ph type="ftr" sz="quarter" idx="12"/>
          </p:nvPr>
        </p:nvSpPr>
        <p:spPr>
          <a:xfrm>
            <a:off x="3124200" y="6477000"/>
            <a:ext cx="2895600" cy="381000"/>
          </a:xfrm>
        </p:spPr>
        <p:txBody>
          <a:bodyPr anchor="ctr"/>
          <a:lstStyle/>
          <a:p>
            <a:pPr algn="ctr">
              <a:defRPr/>
            </a:pPr>
            <a:r>
              <a:rPr lang="en-US" dirty="0" smtClean="0">
                <a:solidFill>
                  <a:schemeClr val="tx2">
                    <a:shade val="90000"/>
                  </a:schemeClr>
                </a:solidFill>
              </a:rPr>
              <a:t>Trails Work Consulting</a:t>
            </a:r>
            <a:endParaRPr lang="en-US" dirty="0">
              <a:solidFill>
                <a:schemeClr val="tx2">
                  <a:shade val="90000"/>
                </a:schemeClr>
              </a:solidFill>
            </a:endParaRPr>
          </a:p>
        </p:txBody>
      </p:sp>
      <p:pic>
        <p:nvPicPr>
          <p:cNvPr id="8" name="Picture 2" descr="C:\Documents and Settings\Kim\My Documents\Sask\SK Groomer Photos\Showstoppers-Groomer-and-Dr.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bwMode="auto">
          <a:xfrm>
            <a:off x="4578923" y="2362200"/>
            <a:ext cx="4336477" cy="2584856"/>
          </a:xfrm>
          <a:prstGeom prst="rect">
            <a:avLst/>
          </a:prstGeom>
          <a:noFill/>
          <a:ln w="19050">
            <a:solidFill>
              <a:schemeClr val="tx1"/>
            </a:solidFill>
          </a:ln>
        </p:spPr>
      </p:pic>
    </p:spTree>
    <p:extLst>
      <p:ext uri="{BB962C8B-B14F-4D97-AF65-F5344CB8AC3E}">
        <p14:creationId xmlns:p14="http://schemas.microsoft.com/office/powerpoint/2010/main" xmlns="" val="1010435415"/>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p:cNvSpPr>
            <a:spLocks noGrp="1" noRot="1" noChangeArrowheads="1"/>
          </p:cNvSpPr>
          <p:nvPr>
            <p:ph type="title"/>
          </p:nvPr>
        </p:nvSpPr>
        <p:spPr>
          <a:xfrm>
            <a:off x="457200" y="274638"/>
            <a:ext cx="8229600" cy="792162"/>
          </a:xfrm>
          <a:solidFill>
            <a:srgbClr val="00B0F0"/>
          </a:solidFill>
          <a:ln>
            <a:solidFill>
              <a:schemeClr val="tx1"/>
            </a:solidFill>
          </a:ln>
        </p:spPr>
        <p:txBody>
          <a:bodyPr/>
          <a:lstStyle/>
          <a:p>
            <a:pPr marL="54864" indent="0" algn="ctr" eaLnBrk="1" fontAlgn="auto" hangingPunct="1">
              <a:spcAft>
                <a:spcPts val="0"/>
              </a:spcAft>
              <a:defRPr/>
            </a:pPr>
            <a:r>
              <a:rPr lang="en-US" sz="3600" dirty="0" smtClean="0">
                <a:solidFill>
                  <a:srgbClr val="FFCC00"/>
                </a:solidFill>
              </a:rPr>
              <a:t>Situation #1 – Early </a:t>
            </a:r>
            <a:r>
              <a:rPr lang="en-US" sz="3600" dirty="0">
                <a:solidFill>
                  <a:srgbClr val="FFCC00"/>
                </a:solidFill>
              </a:rPr>
              <a:t>Season Cautions</a:t>
            </a:r>
          </a:p>
        </p:txBody>
      </p:sp>
      <p:sp>
        <p:nvSpPr>
          <p:cNvPr id="122884" name="Rectangle 3"/>
          <p:cNvSpPr>
            <a:spLocks noGrp="1" noChangeArrowheads="1"/>
          </p:cNvSpPr>
          <p:nvPr>
            <p:ph type="body" sz="half" idx="1"/>
          </p:nvPr>
        </p:nvSpPr>
        <p:spPr>
          <a:xfrm>
            <a:off x="457200" y="1219200"/>
            <a:ext cx="4038600" cy="5181600"/>
          </a:xfrm>
        </p:spPr>
        <p:txBody>
          <a:bodyPr/>
          <a:lstStyle/>
          <a:p>
            <a:pPr eaLnBrk="1" hangingPunct="1">
              <a:lnSpc>
                <a:spcPct val="90000"/>
              </a:lnSpc>
              <a:buClr>
                <a:srgbClr val="FFCC00"/>
              </a:buClr>
            </a:pPr>
            <a:r>
              <a:rPr lang="en-US" sz="2800" dirty="0" smtClean="0">
                <a:effectLst/>
              </a:rPr>
              <a:t>If there is low snowfall at the start of the season, it may be better to </a:t>
            </a:r>
            <a:r>
              <a:rPr lang="en-US" sz="2800" b="1" dirty="0" smtClean="0">
                <a:solidFill>
                  <a:srgbClr val="FFCC00"/>
                </a:solidFill>
                <a:effectLst/>
              </a:rPr>
              <a:t>‘ride the pan’</a:t>
            </a:r>
            <a:r>
              <a:rPr lang="en-US" sz="2800" dirty="0" smtClean="0">
                <a:effectLst/>
              </a:rPr>
              <a:t> versus trying to cut much with the drag’s blades on initial passes in early or low snow conditions</a:t>
            </a:r>
          </a:p>
          <a:p>
            <a:pPr eaLnBrk="1" hangingPunct="1">
              <a:lnSpc>
                <a:spcPct val="90000"/>
              </a:lnSpc>
              <a:buClr>
                <a:srgbClr val="FFCC00"/>
              </a:buClr>
            </a:pPr>
            <a:r>
              <a:rPr lang="en-US" sz="2800" b="1" dirty="0" smtClean="0">
                <a:solidFill>
                  <a:srgbClr val="FFCC00"/>
                </a:solidFill>
                <a:effectLst/>
              </a:rPr>
              <a:t>Go slower </a:t>
            </a:r>
            <a:r>
              <a:rPr lang="en-US" sz="2800" dirty="0" smtClean="0">
                <a:effectLst/>
              </a:rPr>
              <a:t>because of potential hidden hazards – even in deeper snow conditions since the base will not yet be firm</a:t>
            </a:r>
          </a:p>
        </p:txBody>
      </p:sp>
      <p:pic>
        <p:nvPicPr>
          <p:cNvPr id="122885" name="Picture 5" descr="HPIM3528"/>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tretch>
            <a:fillRect/>
          </a:stretch>
        </p:blipFill>
        <p:spPr>
          <a:xfrm>
            <a:off x="4572000" y="1981199"/>
            <a:ext cx="4318188" cy="3235645"/>
          </a:xfrm>
          <a:ln w="19050">
            <a:solidFill>
              <a:schemeClr val="tx1"/>
            </a:solidFill>
          </a:ln>
        </p:spPr>
      </p:pic>
      <p:sp>
        <p:nvSpPr>
          <p:cNvPr id="5" name="Footer Placeholder 6"/>
          <p:cNvSpPr>
            <a:spLocks noGrp="1"/>
          </p:cNvSpPr>
          <p:nvPr>
            <p:ph type="ftr" sz="quarter" idx="12"/>
          </p:nvPr>
        </p:nvSpPr>
        <p:spPr>
          <a:xfrm>
            <a:off x="2286000" y="6400800"/>
            <a:ext cx="4495800" cy="323850"/>
          </a:xfrm>
        </p:spPr>
        <p:txBody>
          <a:body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9480004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a:solidFill>
            <a:srgbClr val="00B0F0"/>
          </a:solidFill>
          <a:ln>
            <a:solidFill>
              <a:schemeClr val="tx1"/>
            </a:solidFill>
          </a:ln>
        </p:spPr>
        <p:txBody>
          <a:bodyPr>
            <a:normAutofit/>
          </a:bodyPr>
          <a:lstStyle/>
          <a:p>
            <a:pPr marL="54864" indent="0" algn="ctr" eaLnBrk="1" fontAlgn="auto" hangingPunct="1">
              <a:spcAft>
                <a:spcPts val="0"/>
              </a:spcAft>
              <a:defRPr/>
            </a:pPr>
            <a:r>
              <a:rPr lang="en-US" sz="3600" dirty="0" smtClean="0">
                <a:solidFill>
                  <a:srgbClr val="FFCC00"/>
                </a:solidFill>
              </a:rPr>
              <a:t>Grooming Situation #2</a:t>
            </a:r>
            <a:endParaRPr lang="en-US" sz="3600" dirty="0">
              <a:solidFill>
                <a:srgbClr val="FFCC00"/>
              </a:solidFill>
            </a:endParaRPr>
          </a:p>
        </p:txBody>
      </p:sp>
      <p:sp>
        <p:nvSpPr>
          <p:cNvPr id="22532" name="Rectangle 3"/>
          <p:cNvSpPr>
            <a:spLocks noGrp="1" noChangeArrowheads="1"/>
          </p:cNvSpPr>
          <p:nvPr>
            <p:ph sz="half" idx="1"/>
          </p:nvPr>
        </p:nvSpPr>
        <p:spPr>
          <a:xfrm>
            <a:off x="457200" y="1600200"/>
            <a:ext cx="4495800" cy="4800600"/>
          </a:xfrm>
        </p:spPr>
        <p:txBody>
          <a:bodyPr/>
          <a:lstStyle/>
          <a:p>
            <a:pPr marL="514350" indent="-514350">
              <a:lnSpc>
                <a:spcPct val="90000"/>
              </a:lnSpc>
              <a:buClr>
                <a:srgbClr val="FFCC00"/>
              </a:buClr>
              <a:buSzPct val="100000"/>
              <a:buFont typeface="+mj-lt"/>
              <a:buAutoNum type="arabicPeriod" startAt="2"/>
            </a:pPr>
            <a:r>
              <a:rPr lang="en-US" sz="3200" b="1" dirty="0" smtClean="0">
                <a:solidFill>
                  <a:srgbClr val="FFCC00"/>
                </a:solidFill>
                <a:effectLst/>
              </a:rPr>
              <a:t>After heavy snowfall</a:t>
            </a:r>
            <a:r>
              <a:rPr lang="en-US" sz="3200" dirty="0" smtClean="0">
                <a:solidFill>
                  <a:srgbClr val="FFCC00"/>
                </a:solidFill>
                <a:effectLst/>
              </a:rPr>
              <a:t> </a:t>
            </a:r>
            <a:r>
              <a:rPr lang="en-US" sz="3200" b="1" dirty="0" smtClean="0">
                <a:solidFill>
                  <a:srgbClr val="FFCC00"/>
                </a:solidFill>
                <a:effectLst/>
              </a:rPr>
              <a:t>or</a:t>
            </a:r>
            <a:r>
              <a:rPr lang="en-US" sz="3200" dirty="0" smtClean="0">
                <a:effectLst/>
              </a:rPr>
              <a:t> </a:t>
            </a:r>
            <a:r>
              <a:rPr lang="en-US" sz="3200" b="1" dirty="0" smtClean="0">
                <a:solidFill>
                  <a:srgbClr val="FFCC00"/>
                </a:solidFill>
                <a:effectLst/>
              </a:rPr>
              <a:t>winds: </a:t>
            </a:r>
            <a:r>
              <a:rPr lang="en-US" dirty="0" smtClean="0">
                <a:effectLst/>
              </a:rPr>
              <a:t>it may be necessary to re-establish the trail after it was covered with deep new snowfall or high winds</a:t>
            </a:r>
          </a:p>
          <a:p>
            <a:pPr marL="0" indent="0">
              <a:lnSpc>
                <a:spcPct val="90000"/>
              </a:lnSpc>
              <a:buClr>
                <a:srgbClr val="FFCC00"/>
              </a:buClr>
              <a:buSzPct val="100000"/>
              <a:buNone/>
            </a:pPr>
            <a:r>
              <a:rPr lang="en-US" b="1" dirty="0">
                <a:solidFill>
                  <a:srgbClr val="FFCC00"/>
                </a:solidFill>
                <a:effectLst/>
              </a:rPr>
              <a:t>Extremely important </a:t>
            </a:r>
            <a:r>
              <a:rPr lang="en-US" dirty="0">
                <a:effectLst/>
              </a:rPr>
              <a:t>that </a:t>
            </a:r>
            <a:r>
              <a:rPr lang="en-US" dirty="0" smtClean="0">
                <a:effectLst/>
              </a:rPr>
              <a:t> operator knows where the trail should be located &amp; that a new, firm layer </a:t>
            </a:r>
            <a:r>
              <a:rPr lang="en-US" dirty="0">
                <a:effectLst/>
              </a:rPr>
              <a:t>is </a:t>
            </a:r>
            <a:r>
              <a:rPr lang="en-US" dirty="0" smtClean="0">
                <a:effectLst/>
              </a:rPr>
              <a:t>compacted to try to ‘cap’ old snow beneath</a:t>
            </a:r>
            <a:endParaRPr lang="en-US" dirty="0" smtClean="0"/>
          </a:p>
        </p:txBody>
      </p:sp>
      <p:sp>
        <p:nvSpPr>
          <p:cNvPr id="4" name="Footer Placeholder 5"/>
          <p:cNvSpPr>
            <a:spLocks noGrp="1"/>
          </p:cNvSpPr>
          <p:nvPr>
            <p:ph type="ftr" sz="quarter" idx="12"/>
          </p:nvPr>
        </p:nvSpPr>
        <p:spPr/>
        <p:txBody>
          <a:bodyPr anchor="ctr"/>
          <a:lstStyle/>
          <a:p>
            <a:pPr algn="ctr">
              <a:defRPr/>
            </a:pPr>
            <a:r>
              <a:rPr lang="en-US" dirty="0" smtClean="0">
                <a:solidFill>
                  <a:schemeClr val="tx2">
                    <a:shade val="90000"/>
                  </a:schemeClr>
                </a:solidFill>
              </a:rPr>
              <a:t>Trails Work Consulting</a:t>
            </a:r>
            <a:endParaRPr lang="en-US" dirty="0">
              <a:solidFill>
                <a:schemeClr val="tx2">
                  <a:shade val="90000"/>
                </a:schemeClr>
              </a:solidFill>
            </a:endParaRPr>
          </a:p>
        </p:txBody>
      </p:sp>
      <p:pic>
        <p:nvPicPr>
          <p:cNvPr id="6" name="Content Placeholder 5" descr="wind drifts"/>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tretch>
            <a:fillRect/>
          </a:stretch>
        </p:blipFill>
        <p:spPr>
          <a:xfrm>
            <a:off x="4953000" y="1752600"/>
            <a:ext cx="4038600" cy="2642031"/>
          </a:xfrm>
          <a:ln w="19050">
            <a:solidFill>
              <a:schemeClr val="tx1"/>
            </a:solidFill>
          </a:ln>
        </p:spPr>
      </p:pic>
      <p:pic>
        <p:nvPicPr>
          <p:cNvPr id="3" name="Picture 2"/>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a:off x="4953000" y="3240088"/>
            <a:ext cx="4038600" cy="3028950"/>
          </a:xfrm>
          <a:prstGeom prst="rect">
            <a:avLst/>
          </a:prstGeom>
          <a:ln w="19050">
            <a:solidFill>
              <a:schemeClr val="tx1"/>
            </a:solidFill>
          </a:ln>
        </p:spPr>
      </p:pic>
    </p:spTree>
    <p:extLst>
      <p:ext uri="{BB962C8B-B14F-4D97-AF65-F5344CB8AC3E}">
        <p14:creationId xmlns:p14="http://schemas.microsoft.com/office/powerpoint/2010/main" xmlns="" val="83936117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a:solidFill>
            <a:srgbClr val="00B0F0"/>
          </a:solidFill>
          <a:ln>
            <a:solidFill>
              <a:schemeClr val="tx1"/>
            </a:solidFill>
          </a:ln>
        </p:spPr>
        <p:txBody>
          <a:bodyPr>
            <a:normAutofit/>
          </a:bodyPr>
          <a:lstStyle/>
          <a:p>
            <a:pPr marL="54864" indent="0" algn="ctr" eaLnBrk="1" fontAlgn="auto" hangingPunct="1">
              <a:spcAft>
                <a:spcPts val="0"/>
              </a:spcAft>
              <a:defRPr/>
            </a:pPr>
            <a:r>
              <a:rPr lang="en-US" sz="3600" dirty="0" smtClean="0">
                <a:solidFill>
                  <a:srgbClr val="FFCC00"/>
                </a:solidFill>
              </a:rPr>
              <a:t>Grooming Situation #3</a:t>
            </a:r>
            <a:endParaRPr lang="en-US" sz="3600" dirty="0">
              <a:solidFill>
                <a:srgbClr val="FFCC00"/>
              </a:solidFill>
            </a:endParaRPr>
          </a:p>
        </p:txBody>
      </p:sp>
      <p:sp>
        <p:nvSpPr>
          <p:cNvPr id="22532" name="Rectangle 3"/>
          <p:cNvSpPr>
            <a:spLocks noGrp="1" noChangeArrowheads="1"/>
          </p:cNvSpPr>
          <p:nvPr>
            <p:ph sz="half" idx="1"/>
          </p:nvPr>
        </p:nvSpPr>
        <p:spPr>
          <a:xfrm>
            <a:off x="457200" y="1600200"/>
            <a:ext cx="3886200" cy="4525963"/>
          </a:xfrm>
        </p:spPr>
        <p:txBody>
          <a:bodyPr/>
          <a:lstStyle/>
          <a:p>
            <a:pPr marL="514350" indent="-514350" eaLnBrk="1" hangingPunct="1">
              <a:lnSpc>
                <a:spcPct val="90000"/>
              </a:lnSpc>
              <a:buClr>
                <a:srgbClr val="FFCC00"/>
              </a:buClr>
              <a:buSzPct val="100000"/>
              <a:buFont typeface="+mj-lt"/>
              <a:buAutoNum type="arabicPeriod" startAt="3"/>
            </a:pPr>
            <a:r>
              <a:rPr lang="en-US" sz="3200" b="1" dirty="0" smtClean="0">
                <a:solidFill>
                  <a:srgbClr val="FFCC00"/>
                </a:solidFill>
                <a:effectLst/>
              </a:rPr>
              <a:t>Remove moguls: </a:t>
            </a:r>
            <a:r>
              <a:rPr lang="en-US" dirty="0" smtClean="0">
                <a:effectLst/>
              </a:rPr>
              <a:t>requires deep cutting to bring trail back into a smooth, firm surface after snowmobiles have destroyed the trail base</a:t>
            </a:r>
          </a:p>
          <a:p>
            <a:pPr marL="0" indent="0">
              <a:lnSpc>
                <a:spcPct val="90000"/>
              </a:lnSpc>
              <a:buClr>
                <a:srgbClr val="FFCC00"/>
              </a:buClr>
              <a:buSzPct val="100000"/>
              <a:buNone/>
            </a:pPr>
            <a:r>
              <a:rPr lang="en-US" b="1" dirty="0">
                <a:solidFill>
                  <a:srgbClr val="FFCC00"/>
                </a:solidFill>
                <a:effectLst/>
              </a:rPr>
              <a:t>Extremely important </a:t>
            </a:r>
            <a:r>
              <a:rPr lang="en-US" dirty="0">
                <a:effectLst/>
              </a:rPr>
              <a:t>that </a:t>
            </a:r>
            <a:r>
              <a:rPr lang="en-US" dirty="0" smtClean="0">
                <a:effectLst/>
              </a:rPr>
              <a:t>operator slow down to allow drag time to work</a:t>
            </a:r>
            <a:endParaRPr lang="en-US" dirty="0">
              <a:effectLst/>
            </a:endParaRPr>
          </a:p>
          <a:p>
            <a:pPr marL="0" indent="0" eaLnBrk="1" hangingPunct="1">
              <a:lnSpc>
                <a:spcPct val="90000"/>
              </a:lnSpc>
              <a:buClr>
                <a:srgbClr val="FFCC00"/>
              </a:buClr>
              <a:buSzPct val="100000"/>
              <a:buNone/>
            </a:pPr>
            <a:endParaRPr lang="en-US" dirty="0" smtClean="0"/>
          </a:p>
        </p:txBody>
      </p:sp>
      <p:sp>
        <p:nvSpPr>
          <p:cNvPr id="4" name="Footer Placeholder 5"/>
          <p:cNvSpPr>
            <a:spLocks noGrp="1"/>
          </p:cNvSpPr>
          <p:nvPr>
            <p:ph type="ftr" sz="quarter" idx="12"/>
          </p:nvPr>
        </p:nvSpPr>
        <p:spPr/>
        <p:txBody>
          <a:bodyPr anchor="ctr"/>
          <a:lstStyle/>
          <a:p>
            <a:pPr algn="ctr">
              <a:defRPr/>
            </a:pPr>
            <a:r>
              <a:rPr lang="en-US" dirty="0" smtClean="0">
                <a:solidFill>
                  <a:schemeClr val="tx2">
                    <a:shade val="90000"/>
                  </a:schemeClr>
                </a:solidFill>
              </a:rPr>
              <a:t>Trails Work Consulting</a:t>
            </a:r>
            <a:endParaRPr lang="en-US" dirty="0">
              <a:solidFill>
                <a:schemeClr val="tx2">
                  <a:shade val="90000"/>
                </a:schemeClr>
              </a:solidFill>
            </a:endParaRPr>
          </a:p>
        </p:txBody>
      </p:sp>
      <p:pic>
        <p:nvPicPr>
          <p:cNvPr id="6" name="Picture 3" descr="HPIM3934"/>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tretch>
            <a:fillRect/>
          </a:stretch>
        </p:blipFill>
        <p:spPr>
          <a:xfrm>
            <a:off x="4495800" y="2367343"/>
            <a:ext cx="4443144" cy="2888679"/>
          </a:xfrm>
          <a:ln w="19050">
            <a:solidFill>
              <a:schemeClr val="tx1"/>
            </a:solidFill>
          </a:ln>
        </p:spPr>
      </p:pic>
    </p:spTree>
    <p:extLst>
      <p:ext uri="{BB962C8B-B14F-4D97-AF65-F5344CB8AC3E}">
        <p14:creationId xmlns:p14="http://schemas.microsoft.com/office/powerpoint/2010/main" xmlns="" val="3190745899"/>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descr="smoothtrail"/>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tretch>
            <a:fillRect/>
          </a:stretch>
        </p:blipFill>
        <p:spPr>
          <a:xfrm>
            <a:off x="1209504" y="4114800"/>
            <a:ext cx="6724992" cy="2724912"/>
          </a:xfrm>
          <a:ln w="19050">
            <a:solidFill>
              <a:schemeClr val="tx1"/>
            </a:solidFill>
          </a:ln>
        </p:spPr>
      </p:pic>
      <p:sp>
        <p:nvSpPr>
          <p:cNvPr id="22530" name="Rectangle 2"/>
          <p:cNvSpPr>
            <a:spLocks noGrp="1" noRot="1" noChangeArrowheads="1"/>
          </p:cNvSpPr>
          <p:nvPr>
            <p:ph type="title"/>
          </p:nvPr>
        </p:nvSpPr>
        <p:spPr>
          <a:xfrm>
            <a:off x="457200" y="228600"/>
            <a:ext cx="8229600" cy="1143000"/>
          </a:xfrm>
          <a:solidFill>
            <a:srgbClr val="00B0F0"/>
          </a:solidFill>
          <a:ln>
            <a:solidFill>
              <a:schemeClr val="tx1"/>
            </a:solidFill>
          </a:ln>
        </p:spPr>
        <p:txBody>
          <a:bodyPr>
            <a:normAutofit/>
          </a:bodyPr>
          <a:lstStyle/>
          <a:p>
            <a:pPr marL="54864" indent="0" algn="ctr" eaLnBrk="1" fontAlgn="auto" hangingPunct="1">
              <a:spcAft>
                <a:spcPts val="0"/>
              </a:spcAft>
              <a:defRPr/>
            </a:pPr>
            <a:r>
              <a:rPr lang="en-US" sz="3600" dirty="0" smtClean="0">
                <a:solidFill>
                  <a:srgbClr val="FFCC00"/>
                </a:solidFill>
              </a:rPr>
              <a:t>Grooming Situation #4</a:t>
            </a:r>
            <a:endParaRPr lang="en-US" sz="3600" dirty="0">
              <a:solidFill>
                <a:srgbClr val="FFCC00"/>
              </a:solidFill>
            </a:endParaRPr>
          </a:p>
        </p:txBody>
      </p:sp>
      <p:sp>
        <p:nvSpPr>
          <p:cNvPr id="7" name="Text Placeholder 6"/>
          <p:cNvSpPr>
            <a:spLocks noGrp="1"/>
          </p:cNvSpPr>
          <p:nvPr>
            <p:ph type="body" sz="half" idx="1"/>
          </p:nvPr>
        </p:nvSpPr>
        <p:spPr>
          <a:xfrm>
            <a:off x="457200" y="1524000"/>
            <a:ext cx="8229600" cy="2590800"/>
          </a:xfrm>
        </p:spPr>
        <p:txBody>
          <a:bodyPr/>
          <a:lstStyle/>
          <a:p>
            <a:pPr marL="514350" indent="-514350">
              <a:lnSpc>
                <a:spcPct val="90000"/>
              </a:lnSpc>
              <a:buClr>
                <a:srgbClr val="FFCC00"/>
              </a:buClr>
              <a:buSzPct val="100000"/>
              <a:buFont typeface="+mj-lt"/>
              <a:buAutoNum type="arabicPeriod" startAt="4"/>
            </a:pPr>
            <a:r>
              <a:rPr lang="en-US" b="1" dirty="0">
                <a:solidFill>
                  <a:srgbClr val="FFCC00"/>
                </a:solidFill>
                <a:effectLst/>
              </a:rPr>
              <a:t>Light Maintenance:</a:t>
            </a:r>
            <a:r>
              <a:rPr lang="en-US" dirty="0">
                <a:solidFill>
                  <a:srgbClr val="FFCC00"/>
                </a:solidFill>
                <a:effectLst/>
              </a:rPr>
              <a:t> </a:t>
            </a:r>
            <a:r>
              <a:rPr lang="en-US" sz="2800" dirty="0" smtClean="0">
                <a:effectLst/>
              </a:rPr>
              <a:t>use only </a:t>
            </a:r>
            <a:r>
              <a:rPr lang="en-US" sz="2800" dirty="0">
                <a:effectLst/>
              </a:rPr>
              <a:t>minimal </a:t>
            </a:r>
            <a:r>
              <a:rPr lang="en-US" sz="2800" dirty="0" smtClean="0">
                <a:effectLst/>
              </a:rPr>
              <a:t>cutting to avoid destroying compacted base</a:t>
            </a:r>
            <a:r>
              <a:rPr lang="en-US" sz="2800" dirty="0">
                <a:effectLst/>
              </a:rPr>
              <a:t> &amp; help increase </a:t>
            </a:r>
            <a:r>
              <a:rPr lang="en-US" sz="2800" dirty="0" smtClean="0">
                <a:effectLst/>
              </a:rPr>
              <a:t>base</a:t>
            </a:r>
            <a:endParaRPr lang="en-US" sz="2800" b="1" dirty="0">
              <a:solidFill>
                <a:srgbClr val="FFCC00"/>
              </a:solidFill>
              <a:effectLst/>
            </a:endParaRPr>
          </a:p>
          <a:p>
            <a:pPr marL="0" indent="0">
              <a:lnSpc>
                <a:spcPct val="90000"/>
              </a:lnSpc>
              <a:buClr>
                <a:srgbClr val="FFCC00"/>
              </a:buClr>
              <a:buSzPct val="100000"/>
              <a:buNone/>
            </a:pPr>
            <a:r>
              <a:rPr lang="en-US" sz="2800" dirty="0" smtClean="0">
                <a:effectLst/>
              </a:rPr>
              <a:t>Don’t set drag blades too low on smooth trails = use only </a:t>
            </a:r>
            <a:r>
              <a:rPr lang="en-US" sz="2800" dirty="0">
                <a:effectLst/>
              </a:rPr>
              <a:t>the rear set of blades to </a:t>
            </a:r>
            <a:r>
              <a:rPr lang="en-US" sz="2800" dirty="0" smtClean="0">
                <a:effectLst/>
              </a:rPr>
              <a:t>‘skim’ </a:t>
            </a:r>
            <a:r>
              <a:rPr lang="en-US" sz="2800" dirty="0">
                <a:effectLst/>
              </a:rPr>
              <a:t>smooth or minimally moguled </a:t>
            </a:r>
            <a:r>
              <a:rPr lang="en-US" sz="2800" dirty="0" smtClean="0">
                <a:effectLst/>
              </a:rPr>
              <a:t>trails; but do need snow working in drag to repair surface chew from the groomer’s tracks</a:t>
            </a:r>
            <a:endParaRPr lang="en-US" sz="2800" dirty="0">
              <a:effectLst/>
            </a:endParaRPr>
          </a:p>
          <a:p>
            <a:endParaRPr lang="en-US" dirty="0"/>
          </a:p>
        </p:txBody>
      </p:sp>
      <p:sp>
        <p:nvSpPr>
          <p:cNvPr id="4" name="Footer Placeholder 5"/>
          <p:cNvSpPr>
            <a:spLocks noGrp="1"/>
          </p:cNvSpPr>
          <p:nvPr>
            <p:ph type="ftr" sz="quarter" idx="12"/>
          </p:nvPr>
        </p:nvSpPr>
        <p:spPr>
          <a:xfrm>
            <a:off x="3124200" y="6477000"/>
            <a:ext cx="2895600" cy="377952"/>
          </a:xfrm>
        </p:spPr>
        <p:txBody>
          <a:bodyPr anchor="ctr"/>
          <a:lstStyle/>
          <a:p>
            <a:pPr algn="ctr">
              <a:defRPr/>
            </a:pPr>
            <a:r>
              <a:rPr lang="en-US" dirty="0" smtClean="0">
                <a:solidFill>
                  <a:schemeClr val="tx2">
                    <a:shade val="90000"/>
                  </a:schemeClr>
                </a:solidFill>
              </a:rPr>
              <a:t>Trails Work Consulting</a:t>
            </a:r>
            <a:endParaRPr lang="en-US" dirty="0">
              <a:solidFill>
                <a:schemeClr val="tx2">
                  <a:shade val="90000"/>
                </a:schemeClr>
              </a:solidFill>
            </a:endParaRPr>
          </a:p>
        </p:txBody>
      </p:sp>
    </p:spTree>
    <p:extLst>
      <p:ext uri="{BB962C8B-B14F-4D97-AF65-F5344CB8AC3E}">
        <p14:creationId xmlns:p14="http://schemas.microsoft.com/office/powerpoint/2010/main" xmlns="" val="299921919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solidFill>
            <a:schemeClr val="bg1">
              <a:lumMod val="60000"/>
              <a:lumOff val="40000"/>
            </a:schemeClr>
          </a:solidFill>
          <a:ln>
            <a:solidFill>
              <a:schemeClr val="tx1"/>
            </a:solidFill>
          </a:ln>
        </p:spPr>
        <p:txBody>
          <a:bodyPr/>
          <a:lstStyle/>
          <a:p>
            <a:r>
              <a:rPr lang="en-US" sz="3200" dirty="0" smtClean="0">
                <a:solidFill>
                  <a:srgbClr val="FFCC00"/>
                </a:solidFill>
              </a:rPr>
              <a:t>TOP TIP #3: </a:t>
            </a:r>
            <a:br>
              <a:rPr lang="en-US" sz="3200" dirty="0" smtClean="0">
                <a:solidFill>
                  <a:srgbClr val="FFCC00"/>
                </a:solidFill>
              </a:rPr>
            </a:br>
            <a:r>
              <a:rPr lang="en-US" sz="3600" dirty="0" smtClean="0">
                <a:solidFill>
                  <a:srgbClr val="FFCC00"/>
                </a:solidFill>
              </a:rPr>
              <a:t>Need Equipment That Fits the Job</a:t>
            </a:r>
            <a:endParaRPr lang="en-US" sz="3600" dirty="0">
              <a:solidFill>
                <a:srgbClr val="FFCC00"/>
              </a:solidFill>
            </a:endParaRPr>
          </a:p>
        </p:txBody>
      </p:sp>
      <p:pic>
        <p:nvPicPr>
          <p:cNvPr id="2" name="Picture 2" descr="C:\Documents and Settings\Kim\My Documents\My Pictures\2010-12 (Dec)\2010_12_02\IMG_2260.JPG"/>
          <p:cNvPicPr>
            <a:picLocks noGrp="1" noChangeAspect="1" noChangeArrowheads="1"/>
          </p:cNvPicPr>
          <p:nvPr>
            <p:ph idx="1"/>
          </p:nvPr>
        </p:nvPicPr>
        <p:blipFill>
          <a:blip r:embed="rId3" cstate="screen">
            <a:extLst>
              <a:ext uri="{28A0092B-C50C-407E-A947-70E740481C1C}">
                <a14:useLocalDpi xmlns:a14="http://schemas.microsoft.com/office/drawing/2010/main" xmlns=""/>
              </a:ext>
            </a:extLst>
          </a:blip>
          <a:stretch>
            <a:fillRect/>
          </a:stretch>
        </p:blipFill>
        <p:spPr bwMode="auto">
          <a:xfrm>
            <a:off x="1041985" y="1600200"/>
            <a:ext cx="7060030" cy="4525963"/>
          </a:xfrm>
          <a:prstGeom prst="rect">
            <a:avLst/>
          </a:prstGeom>
          <a:noFill/>
          <a:ln w="22225">
            <a:solidFill>
              <a:schemeClr val="tx1"/>
            </a:solidFill>
          </a:ln>
        </p:spPr>
      </p:pic>
      <p:sp>
        <p:nvSpPr>
          <p:cNvPr id="6" name="Footer Placeholder 7"/>
          <p:cNvSpPr>
            <a:spLocks noGrp="1"/>
          </p:cNvSpPr>
          <p:nvPr>
            <p:ph type="ftr" sz="quarter" idx="12"/>
          </p:nvPr>
        </p:nvSpPr>
        <p:spPr/>
        <p:txBody>
          <a:bodyPr/>
          <a:lstStyle/>
          <a:p>
            <a:r>
              <a:rPr lang="en-US" dirty="0" smtClean="0"/>
              <a:t>Trails Work Consulting</a:t>
            </a:r>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xfrm>
            <a:off x="457200" y="228600"/>
            <a:ext cx="8229600" cy="914400"/>
          </a:xfrm>
        </p:spPr>
        <p:txBody>
          <a:bodyPr/>
          <a:lstStyle/>
          <a:p>
            <a:r>
              <a:rPr lang="en-US" sz="3200" dirty="0" smtClean="0">
                <a:solidFill>
                  <a:srgbClr val="FFCC00"/>
                </a:solidFill>
              </a:rPr>
              <a:t>Grooming Equipment Must Fit the Job </a:t>
            </a:r>
            <a:br>
              <a:rPr lang="en-US" sz="3200" dirty="0" smtClean="0">
                <a:solidFill>
                  <a:srgbClr val="FFCC00"/>
                </a:solidFill>
              </a:rPr>
            </a:br>
            <a:r>
              <a:rPr lang="en-US" sz="3200" dirty="0" smtClean="0">
                <a:solidFill>
                  <a:srgbClr val="FFCC00"/>
                </a:solidFill>
              </a:rPr>
              <a:t>to be Effective and Cost Efficient</a:t>
            </a:r>
            <a:endParaRPr lang="en-US" sz="3200" dirty="0">
              <a:solidFill>
                <a:srgbClr val="FFCC00"/>
              </a:solidFill>
            </a:endParaRPr>
          </a:p>
        </p:txBody>
      </p:sp>
      <p:pic>
        <p:nvPicPr>
          <p:cNvPr id="2" name="Picture 2"/>
          <p:cNvPicPr>
            <a:picLocks noGrp="1" noChangeAspect="1" noChangeArrowheads="1"/>
          </p:cNvPicPr>
          <p:nvPr>
            <p:ph idx="1"/>
          </p:nvPr>
        </p:nvPicPr>
        <p:blipFill>
          <a:blip r:embed="rId3" cstate="screen">
            <a:extLst>
              <a:ext uri="{28A0092B-C50C-407E-A947-70E740481C1C}">
                <a14:useLocalDpi xmlns:a14="http://schemas.microsoft.com/office/drawing/2010/main" xmlns=""/>
              </a:ext>
            </a:extLst>
          </a:blip>
          <a:stretch>
            <a:fillRect/>
          </a:stretch>
        </p:blipFill>
        <p:spPr bwMode="auto">
          <a:xfrm>
            <a:off x="1018022" y="1300348"/>
            <a:ext cx="7107955" cy="3581400"/>
          </a:xfrm>
          <a:prstGeom prst="rect">
            <a:avLst/>
          </a:prstGeom>
          <a:noFill/>
          <a:ln w="19050">
            <a:solidFill>
              <a:schemeClr val="tx1"/>
            </a:solidFill>
          </a:ln>
        </p:spPr>
      </p:pic>
      <p:sp>
        <p:nvSpPr>
          <p:cNvPr id="6" name="Footer Placeholder 7"/>
          <p:cNvSpPr>
            <a:spLocks noGrp="1"/>
          </p:cNvSpPr>
          <p:nvPr>
            <p:ph type="ftr" sz="quarter" idx="12"/>
          </p:nvPr>
        </p:nvSpPr>
        <p:spPr/>
        <p:txBody>
          <a:bodyPr/>
          <a:lstStyle/>
          <a:p>
            <a:r>
              <a:rPr lang="en-US" dirty="0" smtClean="0">
                <a:solidFill>
                  <a:srgbClr val="FFFFFF"/>
                </a:solidFill>
              </a:rPr>
              <a:t>Trails Work Consulting</a:t>
            </a:r>
            <a:endParaRPr lang="en-US" dirty="0">
              <a:solidFill>
                <a:srgbClr val="FFFFFF"/>
              </a:solidFill>
            </a:endParaRPr>
          </a:p>
        </p:txBody>
      </p:sp>
      <p:sp>
        <p:nvSpPr>
          <p:cNvPr id="33798" name="Rectangle 6"/>
          <p:cNvSpPr>
            <a:spLocks noGrp="1" noChangeArrowheads="1"/>
          </p:cNvSpPr>
          <p:nvPr>
            <p:ph type="body" sz="half" idx="4294967295"/>
          </p:nvPr>
        </p:nvSpPr>
        <p:spPr>
          <a:xfrm>
            <a:off x="0" y="5039096"/>
            <a:ext cx="9144000" cy="1361704"/>
          </a:xfrm>
        </p:spPr>
        <p:txBody>
          <a:bodyPr/>
          <a:lstStyle/>
          <a:p>
            <a:pPr algn="ctr">
              <a:lnSpc>
                <a:spcPct val="90000"/>
              </a:lnSpc>
              <a:buNone/>
            </a:pPr>
            <a:r>
              <a:rPr lang="en-US" sz="2800" b="1" dirty="0" smtClean="0">
                <a:effectLst/>
              </a:rPr>
              <a:t>Main process of “Grooming” is primarily performed </a:t>
            </a:r>
          </a:p>
          <a:p>
            <a:pPr algn="ctr">
              <a:lnSpc>
                <a:spcPct val="90000"/>
              </a:lnSpc>
              <a:buNone/>
            </a:pPr>
            <a:r>
              <a:rPr lang="en-US" sz="2800" b="1" dirty="0" smtClean="0">
                <a:effectLst/>
              </a:rPr>
              <a:t>by the rear implement (the drag or tiller) – so a good </a:t>
            </a:r>
          </a:p>
          <a:p>
            <a:pPr algn="ctr">
              <a:lnSpc>
                <a:spcPct val="90000"/>
              </a:lnSpc>
              <a:buNone/>
            </a:pPr>
            <a:r>
              <a:rPr lang="en-US" sz="2800" b="1" dirty="0" smtClean="0">
                <a:effectLst/>
              </a:rPr>
              <a:t>groomer tractor/drag or tiller combo is critical</a:t>
            </a:r>
          </a:p>
        </p:txBody>
      </p:sp>
    </p:spTree>
    <p:extLst>
      <p:ext uri="{BB962C8B-B14F-4D97-AF65-F5344CB8AC3E}">
        <p14:creationId xmlns:p14="http://schemas.microsoft.com/office/powerpoint/2010/main" xmlns="" val="44607562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a:xfrm>
            <a:off x="457200" y="274638"/>
            <a:ext cx="8229600" cy="715962"/>
          </a:xfrm>
        </p:spPr>
        <p:txBody>
          <a:bodyPr/>
          <a:lstStyle/>
          <a:p>
            <a:pPr eaLnBrk="1" hangingPunct="1">
              <a:defRPr/>
            </a:pPr>
            <a:r>
              <a:rPr lang="en-US" sz="3200" dirty="0" smtClean="0">
                <a:solidFill>
                  <a:schemeClr val="hlink"/>
                </a:solidFill>
              </a:rPr>
              <a:t>Selecting the Right Tractor for </a:t>
            </a:r>
            <a:r>
              <a:rPr lang="en-US" sz="3200" i="1" u="sng" dirty="0" smtClean="0">
                <a:solidFill>
                  <a:srgbClr val="FFCC00"/>
                </a:solidFill>
              </a:rPr>
              <a:t>Your</a:t>
            </a:r>
            <a:r>
              <a:rPr lang="en-US" sz="3200" dirty="0" smtClean="0">
                <a:solidFill>
                  <a:schemeClr val="hlink"/>
                </a:solidFill>
              </a:rPr>
              <a:t> Area?</a:t>
            </a:r>
          </a:p>
        </p:txBody>
      </p:sp>
      <p:sp>
        <p:nvSpPr>
          <p:cNvPr id="25603" name="Rectangle 3"/>
          <p:cNvSpPr>
            <a:spLocks noGrp="1" noChangeArrowheads="1"/>
          </p:cNvSpPr>
          <p:nvPr>
            <p:ph idx="1"/>
          </p:nvPr>
        </p:nvSpPr>
        <p:spPr>
          <a:xfrm>
            <a:off x="457200" y="1066800"/>
            <a:ext cx="8305800" cy="5334000"/>
          </a:xfrm>
          <a:ln>
            <a:solidFill>
              <a:schemeClr val="accent4">
                <a:lumMod val="10000"/>
              </a:schemeClr>
            </a:solidFill>
          </a:ln>
        </p:spPr>
        <p:txBody>
          <a:bodyPr/>
          <a:lstStyle/>
          <a:p>
            <a:pPr marL="514350" indent="-514350" algn="ctr" eaLnBrk="1" hangingPunct="1">
              <a:lnSpc>
                <a:spcPct val="90000"/>
              </a:lnSpc>
              <a:buNone/>
              <a:defRPr/>
            </a:pPr>
            <a:r>
              <a:rPr lang="en-US" b="1" dirty="0" smtClean="0"/>
              <a:t>9 FACTORS TO CONSIDER</a:t>
            </a:r>
          </a:p>
          <a:p>
            <a:pPr marL="514350" indent="-514350" eaLnBrk="1" hangingPunct="1">
              <a:lnSpc>
                <a:spcPct val="90000"/>
              </a:lnSpc>
              <a:buFont typeface="+mj-lt"/>
              <a:buAutoNum type="arabicPeriod"/>
              <a:defRPr/>
            </a:pPr>
            <a:r>
              <a:rPr lang="en-US" sz="2800" b="1" dirty="0" smtClean="0">
                <a:solidFill>
                  <a:srgbClr val="FFCC00"/>
                </a:solidFill>
                <a:effectLst/>
              </a:rPr>
              <a:t>Power</a:t>
            </a:r>
            <a:r>
              <a:rPr lang="en-US" sz="2800" dirty="0" smtClean="0">
                <a:effectLst/>
              </a:rPr>
              <a:t> to pull the right size drag</a:t>
            </a:r>
          </a:p>
          <a:p>
            <a:pPr marL="514350" indent="-514350">
              <a:lnSpc>
                <a:spcPct val="90000"/>
              </a:lnSpc>
              <a:buFont typeface="+mj-lt"/>
              <a:buAutoNum type="arabicPeriod"/>
              <a:defRPr/>
            </a:pPr>
            <a:r>
              <a:rPr lang="en-US" sz="2800" b="1" dirty="0" smtClean="0">
                <a:solidFill>
                  <a:srgbClr val="FFCC00"/>
                </a:solidFill>
                <a:effectLst/>
              </a:rPr>
              <a:t>Width, Height</a:t>
            </a:r>
            <a:r>
              <a:rPr lang="en-US" sz="2800" dirty="0" smtClean="0">
                <a:solidFill>
                  <a:srgbClr val="FFCC00"/>
                </a:solidFill>
                <a:effectLst/>
              </a:rPr>
              <a:t> &amp; </a:t>
            </a:r>
            <a:r>
              <a:rPr lang="en-US" sz="2800" b="1" dirty="0" smtClean="0">
                <a:solidFill>
                  <a:srgbClr val="FFCC00"/>
                </a:solidFill>
                <a:effectLst/>
              </a:rPr>
              <a:t>Weight</a:t>
            </a:r>
            <a:r>
              <a:rPr lang="en-US" sz="2800" dirty="0" smtClean="0">
                <a:solidFill>
                  <a:srgbClr val="FFCC00"/>
                </a:solidFill>
                <a:effectLst/>
              </a:rPr>
              <a:t> </a:t>
            </a:r>
            <a:r>
              <a:rPr lang="en-US" sz="2800" dirty="0" smtClean="0">
                <a:effectLst/>
              </a:rPr>
              <a:t>limitations</a:t>
            </a:r>
          </a:p>
          <a:p>
            <a:pPr marL="514350" indent="-514350">
              <a:lnSpc>
                <a:spcPct val="90000"/>
              </a:lnSpc>
              <a:buFont typeface="+mj-lt"/>
              <a:buAutoNum type="arabicPeriod"/>
              <a:defRPr/>
            </a:pPr>
            <a:r>
              <a:rPr lang="en-US" sz="2800" b="1" dirty="0" smtClean="0">
                <a:solidFill>
                  <a:srgbClr val="FFCC00"/>
                </a:solidFill>
                <a:effectLst/>
              </a:rPr>
              <a:t>Flotation</a:t>
            </a:r>
            <a:r>
              <a:rPr lang="en-US" sz="2800" b="1" dirty="0" smtClean="0">
                <a:effectLst/>
              </a:rPr>
              <a:t> </a:t>
            </a:r>
            <a:r>
              <a:rPr lang="en-US" sz="2800" b="1" dirty="0" smtClean="0">
                <a:solidFill>
                  <a:srgbClr val="FFCC00"/>
                </a:solidFill>
                <a:effectLst/>
              </a:rPr>
              <a:t>in snow </a:t>
            </a:r>
            <a:r>
              <a:rPr lang="en-US" sz="2800" dirty="0" smtClean="0">
                <a:effectLst/>
              </a:rPr>
              <a:t>(low PSI to stay on </a:t>
            </a:r>
            <a:r>
              <a:rPr lang="en-US" sz="2800" u="sng" dirty="0" smtClean="0">
                <a:effectLst/>
              </a:rPr>
              <a:t>top</a:t>
            </a:r>
            <a:r>
              <a:rPr lang="en-US" sz="2800" dirty="0" smtClean="0">
                <a:effectLst/>
              </a:rPr>
              <a:t> of snow)</a:t>
            </a:r>
          </a:p>
          <a:p>
            <a:pPr marL="514350" indent="-514350" eaLnBrk="1" hangingPunct="1">
              <a:lnSpc>
                <a:spcPct val="90000"/>
              </a:lnSpc>
              <a:buFont typeface="+mj-lt"/>
              <a:buAutoNum type="arabicPeriod"/>
              <a:defRPr/>
            </a:pPr>
            <a:r>
              <a:rPr lang="en-US" sz="2800" b="1" dirty="0" smtClean="0">
                <a:solidFill>
                  <a:srgbClr val="FFCC00"/>
                </a:solidFill>
                <a:effectLst/>
              </a:rPr>
              <a:t>Turning</a:t>
            </a:r>
            <a:r>
              <a:rPr lang="en-US" sz="2800" dirty="0" smtClean="0">
                <a:solidFill>
                  <a:srgbClr val="FFCC00"/>
                </a:solidFill>
                <a:effectLst/>
              </a:rPr>
              <a:t> </a:t>
            </a:r>
            <a:r>
              <a:rPr lang="en-US" sz="2800" b="1" dirty="0" smtClean="0">
                <a:solidFill>
                  <a:srgbClr val="FFCC00"/>
                </a:solidFill>
                <a:effectLst/>
              </a:rPr>
              <a:t>and</a:t>
            </a:r>
            <a:r>
              <a:rPr lang="en-US" sz="2800" dirty="0" smtClean="0">
                <a:solidFill>
                  <a:srgbClr val="FFCC00"/>
                </a:solidFill>
                <a:effectLst/>
              </a:rPr>
              <a:t> </a:t>
            </a:r>
            <a:r>
              <a:rPr lang="en-US" sz="2800" b="1" dirty="0" smtClean="0">
                <a:solidFill>
                  <a:srgbClr val="FFCC00"/>
                </a:solidFill>
                <a:effectLst/>
              </a:rPr>
              <a:t>Climbing</a:t>
            </a:r>
            <a:r>
              <a:rPr lang="en-US" sz="2800" dirty="0" smtClean="0">
                <a:solidFill>
                  <a:srgbClr val="FFCC00"/>
                </a:solidFill>
                <a:effectLst/>
              </a:rPr>
              <a:t> </a:t>
            </a:r>
            <a:r>
              <a:rPr lang="en-US" sz="2800" dirty="0" smtClean="0">
                <a:effectLst/>
              </a:rPr>
              <a:t>ability while pulling</a:t>
            </a:r>
          </a:p>
          <a:p>
            <a:pPr marL="514350" indent="-514350">
              <a:lnSpc>
                <a:spcPct val="90000"/>
              </a:lnSpc>
              <a:buFont typeface="+mj-lt"/>
              <a:buAutoNum type="arabicPeriod"/>
              <a:defRPr/>
            </a:pPr>
            <a:r>
              <a:rPr lang="en-US" sz="2800" b="1" dirty="0" smtClean="0">
                <a:solidFill>
                  <a:srgbClr val="FFCC00"/>
                </a:solidFill>
                <a:effectLst/>
              </a:rPr>
              <a:t>Front Blade </a:t>
            </a:r>
            <a:r>
              <a:rPr lang="en-US" sz="2800" dirty="0" smtClean="0">
                <a:effectLst/>
              </a:rPr>
              <a:t>(yes, you need one) type and size</a:t>
            </a:r>
            <a:endParaRPr lang="en-US" sz="2800" i="1" dirty="0" smtClean="0">
              <a:effectLst/>
            </a:endParaRPr>
          </a:p>
          <a:p>
            <a:pPr marL="514350" indent="-514350" eaLnBrk="1" hangingPunct="1">
              <a:lnSpc>
                <a:spcPct val="90000"/>
              </a:lnSpc>
              <a:buFont typeface="+mj-lt"/>
              <a:buAutoNum type="arabicPeriod"/>
              <a:defRPr/>
            </a:pPr>
            <a:r>
              <a:rPr lang="en-US" sz="2800" b="1" dirty="0" smtClean="0">
                <a:solidFill>
                  <a:srgbClr val="FFCC00"/>
                </a:solidFill>
                <a:effectLst/>
              </a:rPr>
              <a:t>Ease of Operation </a:t>
            </a:r>
            <a:r>
              <a:rPr lang="en-US" sz="2800" dirty="0" smtClean="0">
                <a:effectLst/>
              </a:rPr>
              <a:t>by volunteers or employees</a:t>
            </a:r>
          </a:p>
          <a:p>
            <a:pPr marL="514350" indent="-514350" eaLnBrk="1" hangingPunct="1">
              <a:lnSpc>
                <a:spcPct val="90000"/>
              </a:lnSpc>
              <a:buFont typeface="+mj-lt"/>
              <a:buAutoNum type="arabicPeriod"/>
              <a:defRPr/>
            </a:pPr>
            <a:r>
              <a:rPr lang="en-US" sz="2800" b="1" dirty="0" smtClean="0">
                <a:solidFill>
                  <a:srgbClr val="FFCC00"/>
                </a:solidFill>
                <a:effectLst/>
              </a:rPr>
              <a:t>Maintenance &amp; Operating Costs </a:t>
            </a:r>
            <a:r>
              <a:rPr lang="en-US" sz="2800" dirty="0" smtClean="0">
                <a:effectLst/>
              </a:rPr>
              <a:t>including fuel consumption rates</a:t>
            </a:r>
          </a:p>
          <a:p>
            <a:pPr marL="514350" indent="-514350" eaLnBrk="1" hangingPunct="1">
              <a:lnSpc>
                <a:spcPct val="90000"/>
              </a:lnSpc>
              <a:buFont typeface="+mj-lt"/>
              <a:buAutoNum type="arabicPeriod"/>
              <a:defRPr/>
            </a:pPr>
            <a:r>
              <a:rPr lang="en-US" sz="2800" b="1" dirty="0" smtClean="0">
                <a:solidFill>
                  <a:srgbClr val="FFCC00"/>
                </a:solidFill>
                <a:effectLst/>
              </a:rPr>
              <a:t>Parts Availability </a:t>
            </a:r>
            <a:r>
              <a:rPr lang="en-US" sz="2800" dirty="0" smtClean="0">
                <a:effectLst/>
              </a:rPr>
              <a:t>in local use area</a:t>
            </a:r>
          </a:p>
          <a:p>
            <a:pPr marL="514350" indent="-514350" eaLnBrk="1" hangingPunct="1">
              <a:lnSpc>
                <a:spcPct val="90000"/>
              </a:lnSpc>
              <a:buFont typeface="+mj-lt"/>
              <a:buAutoNum type="arabicPeriod"/>
              <a:defRPr/>
            </a:pPr>
            <a:r>
              <a:rPr lang="en-US" sz="2800" b="1" dirty="0" smtClean="0">
                <a:solidFill>
                  <a:srgbClr val="FFCC00"/>
                </a:solidFill>
                <a:effectLst/>
              </a:rPr>
              <a:t>Purchase Cost </a:t>
            </a:r>
            <a:r>
              <a:rPr lang="en-US" sz="2400" dirty="0" smtClean="0">
                <a:effectLst/>
              </a:rPr>
              <a:t>(should be last factor, based on 1 thru 8)</a:t>
            </a:r>
            <a:endParaRPr lang="en-US" sz="2400" b="1" dirty="0" smtClean="0">
              <a:effectLst/>
            </a:endParaRPr>
          </a:p>
        </p:txBody>
      </p:sp>
      <p:sp>
        <p:nvSpPr>
          <p:cNvPr id="5122" name="Footer Placeholder 5"/>
          <p:cNvSpPr>
            <a:spLocks noGrp="1"/>
          </p:cNvSpPr>
          <p:nvPr>
            <p:ph type="ftr" sz="quarter" idx="12"/>
          </p:nvPr>
        </p:nvSpPr>
        <p:spPr>
          <a:xfrm>
            <a:off x="3124200" y="6400800"/>
            <a:ext cx="2895600" cy="323850"/>
          </a:xfrm>
          <a:noFill/>
        </p:spPr>
        <p:txBody>
          <a:bodyPr/>
          <a:lstStyle/>
          <a:p>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3640857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smtClean="0">
                <a:solidFill>
                  <a:srgbClr val="FFCC00"/>
                </a:solidFill>
              </a:rPr>
              <a:t>Example Comparison of Groomer Models</a:t>
            </a:r>
            <a:r>
              <a:rPr lang="en-US" sz="3600" dirty="0" smtClean="0">
                <a:solidFill>
                  <a:srgbClr val="FFCC00"/>
                </a:solidFill>
              </a:rPr>
              <a:t/>
            </a:r>
            <a:br>
              <a:rPr lang="en-US" sz="3600" dirty="0" smtClean="0">
                <a:solidFill>
                  <a:srgbClr val="FFCC00"/>
                </a:solidFill>
              </a:rPr>
            </a:br>
            <a:r>
              <a:rPr lang="en-US" sz="2400" dirty="0" smtClean="0"/>
              <a:t>(Source: </a:t>
            </a:r>
            <a:r>
              <a:rPr lang="en-US" sz="2400" dirty="0"/>
              <a:t>4 </a:t>
            </a:r>
            <a:r>
              <a:rPr lang="en-US" sz="2400" dirty="0" smtClean="0"/>
              <a:t>vendors’ own handout at the MN GREAT SHOW)</a:t>
            </a:r>
            <a:endParaRPr lang="en-US" sz="24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xmlns="" val="1345476204"/>
              </p:ext>
            </p:extLst>
          </p:nvPr>
        </p:nvGraphicFramePr>
        <p:xfrm>
          <a:off x="457200" y="1905000"/>
          <a:ext cx="8229600" cy="3688080"/>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762000">
                <a:tc>
                  <a:txBody>
                    <a:bodyPr/>
                    <a:lstStyle/>
                    <a:p>
                      <a:pPr algn="ctr"/>
                      <a:r>
                        <a:rPr lang="en-US" dirty="0" smtClean="0"/>
                        <a:t>FACTOR</a:t>
                      </a:r>
                      <a:endParaRPr lang="en-US" dirty="0"/>
                    </a:p>
                  </a:txBody>
                  <a:tcPr anchor="ctr">
                    <a:lnR w="28575" cap="flat" cmpd="sng" algn="ctr">
                      <a:solidFill>
                        <a:schemeClr val="accent4">
                          <a:lumMod val="10000"/>
                        </a:schemeClr>
                      </a:solidFill>
                      <a:prstDash val="solid"/>
                      <a:round/>
                      <a:headEnd type="none" w="med" len="med"/>
                      <a:tailEnd type="none" w="med" len="med"/>
                    </a:lnR>
                  </a:tcPr>
                </a:tc>
                <a:tc>
                  <a:txBody>
                    <a:bodyPr/>
                    <a:lstStyle/>
                    <a:p>
                      <a:pPr algn="ctr"/>
                      <a:r>
                        <a:rPr lang="en-US" sz="2000" dirty="0" err="1" smtClean="0">
                          <a:solidFill>
                            <a:schemeClr val="bg1">
                              <a:lumMod val="50000"/>
                            </a:schemeClr>
                          </a:solidFill>
                        </a:rPr>
                        <a:t>Pisten</a:t>
                      </a:r>
                      <a:r>
                        <a:rPr lang="en-US" sz="2000" dirty="0" smtClean="0">
                          <a:solidFill>
                            <a:schemeClr val="bg1">
                              <a:lumMod val="50000"/>
                            </a:schemeClr>
                          </a:solidFill>
                        </a:rPr>
                        <a:t> Bully</a:t>
                      </a:r>
                    </a:p>
                    <a:p>
                      <a:pPr algn="ctr"/>
                      <a:r>
                        <a:rPr lang="en-US" sz="2000" dirty="0" smtClean="0">
                          <a:solidFill>
                            <a:schemeClr val="bg1">
                              <a:lumMod val="50000"/>
                            </a:schemeClr>
                          </a:solidFill>
                        </a:rPr>
                        <a:t>Trail Bully</a:t>
                      </a:r>
                      <a:endParaRPr lang="en-US" sz="2000" dirty="0">
                        <a:solidFill>
                          <a:schemeClr val="bg1">
                            <a:lumMod val="50000"/>
                          </a:schemeClr>
                        </a:solidFill>
                      </a:endParaRPr>
                    </a:p>
                  </a:txBody>
                  <a:tcPr anchor="ctr">
                    <a:lnL w="28575" cap="flat" cmpd="sng" algn="ctr">
                      <a:solidFill>
                        <a:schemeClr val="accent4">
                          <a:lumMod val="10000"/>
                        </a:schemeClr>
                      </a:solidFill>
                      <a:prstDash val="solid"/>
                      <a:round/>
                      <a:headEnd type="none" w="med" len="med"/>
                      <a:tailEnd type="none" w="med" len="med"/>
                    </a:lnL>
                  </a:tcPr>
                </a:tc>
                <a:tc>
                  <a:txBody>
                    <a:bodyPr/>
                    <a:lstStyle/>
                    <a:p>
                      <a:pPr algn="ctr"/>
                      <a:r>
                        <a:rPr lang="en-US" sz="2000" dirty="0" err="1" smtClean="0">
                          <a:solidFill>
                            <a:schemeClr val="bg1">
                              <a:lumMod val="50000"/>
                            </a:schemeClr>
                          </a:solidFill>
                        </a:rPr>
                        <a:t>Prinoth</a:t>
                      </a:r>
                      <a:endParaRPr lang="en-US" sz="2000" dirty="0" smtClean="0">
                        <a:solidFill>
                          <a:schemeClr val="bg1">
                            <a:lumMod val="50000"/>
                          </a:schemeClr>
                        </a:solidFill>
                      </a:endParaRPr>
                    </a:p>
                    <a:p>
                      <a:pPr algn="ctr"/>
                      <a:r>
                        <a:rPr lang="en-US" sz="2000" dirty="0" smtClean="0">
                          <a:solidFill>
                            <a:schemeClr val="bg1">
                              <a:lumMod val="50000"/>
                            </a:schemeClr>
                          </a:solidFill>
                        </a:rPr>
                        <a:t>Husky</a:t>
                      </a:r>
                    </a:p>
                    <a:p>
                      <a:pPr algn="ctr"/>
                      <a:r>
                        <a:rPr lang="en-US" sz="2000" dirty="0" smtClean="0">
                          <a:solidFill>
                            <a:schemeClr val="bg1">
                              <a:lumMod val="50000"/>
                            </a:schemeClr>
                          </a:solidFill>
                        </a:rPr>
                        <a:t>TG</a:t>
                      </a:r>
                      <a:endParaRPr lang="en-US" sz="2000" dirty="0">
                        <a:solidFill>
                          <a:schemeClr val="bg1">
                            <a:lumMod val="50000"/>
                          </a:schemeClr>
                        </a:solidFill>
                      </a:endParaRPr>
                    </a:p>
                  </a:txBody>
                  <a:tcPr/>
                </a:tc>
                <a:tc>
                  <a:txBody>
                    <a:bodyPr/>
                    <a:lstStyle/>
                    <a:p>
                      <a:pPr algn="ctr"/>
                      <a:r>
                        <a:rPr lang="en-US" sz="2000" dirty="0" smtClean="0">
                          <a:solidFill>
                            <a:schemeClr val="bg1">
                              <a:lumMod val="50000"/>
                            </a:schemeClr>
                          </a:solidFill>
                        </a:rPr>
                        <a:t>Tucker </a:t>
                      </a:r>
                    </a:p>
                    <a:p>
                      <a:pPr algn="ctr"/>
                      <a:r>
                        <a:rPr lang="en-US" sz="2000" dirty="0" smtClean="0">
                          <a:solidFill>
                            <a:schemeClr val="bg1">
                              <a:lumMod val="50000"/>
                            </a:schemeClr>
                          </a:solidFill>
                        </a:rPr>
                        <a:t>2000E</a:t>
                      </a:r>
                    </a:p>
                    <a:p>
                      <a:pPr algn="ctr"/>
                      <a:r>
                        <a:rPr lang="en-US" sz="2000" dirty="0" smtClean="0">
                          <a:solidFill>
                            <a:schemeClr val="bg1">
                              <a:lumMod val="50000"/>
                            </a:schemeClr>
                          </a:solidFill>
                        </a:rPr>
                        <a:t>26-6-173</a:t>
                      </a:r>
                    </a:p>
                  </a:txBody>
                  <a:tcPr>
                    <a:lnR w="28575" cap="flat" cmpd="sng" algn="ctr">
                      <a:solidFill>
                        <a:schemeClr val="accent4">
                          <a:lumMod val="10000"/>
                        </a:schemeClr>
                      </a:solidFill>
                      <a:prstDash val="solid"/>
                      <a:round/>
                      <a:headEnd type="none" w="med" len="med"/>
                      <a:tailEnd type="none" w="med" len="med"/>
                    </a:lnR>
                  </a:tcPr>
                </a:tc>
                <a:tc>
                  <a:txBody>
                    <a:bodyPr/>
                    <a:lstStyle/>
                    <a:p>
                      <a:pPr algn="ctr"/>
                      <a:r>
                        <a:rPr lang="en-US" sz="2000" dirty="0" smtClean="0">
                          <a:solidFill>
                            <a:schemeClr val="bg1">
                              <a:lumMod val="50000"/>
                            </a:schemeClr>
                          </a:solidFill>
                        </a:rPr>
                        <a:t>Sur </a:t>
                      </a:r>
                      <a:r>
                        <a:rPr lang="en-US" sz="2000" dirty="0" err="1" smtClean="0">
                          <a:solidFill>
                            <a:schemeClr val="bg1">
                              <a:lumMod val="50000"/>
                            </a:schemeClr>
                          </a:solidFill>
                        </a:rPr>
                        <a:t>Trac</a:t>
                      </a:r>
                      <a:endParaRPr lang="en-US" sz="2000" dirty="0" smtClean="0">
                        <a:solidFill>
                          <a:schemeClr val="bg1">
                            <a:lumMod val="50000"/>
                          </a:schemeClr>
                        </a:solidFill>
                      </a:endParaRPr>
                    </a:p>
                    <a:p>
                      <a:pPr algn="ctr"/>
                      <a:r>
                        <a:rPr lang="en-US" sz="2000" dirty="0" smtClean="0">
                          <a:solidFill>
                            <a:schemeClr val="bg1">
                              <a:lumMod val="50000"/>
                            </a:schemeClr>
                          </a:solidFill>
                        </a:rPr>
                        <a:t>New Holland</a:t>
                      </a:r>
                    </a:p>
                    <a:p>
                      <a:pPr algn="ctr"/>
                      <a:r>
                        <a:rPr lang="en-US" sz="2000" dirty="0" smtClean="0">
                          <a:solidFill>
                            <a:schemeClr val="bg1">
                              <a:lumMod val="50000"/>
                            </a:schemeClr>
                          </a:solidFill>
                        </a:rPr>
                        <a:t>TZ.185</a:t>
                      </a:r>
                    </a:p>
                  </a:txBody>
                  <a:tcPr>
                    <a:lnL w="28575" cap="flat" cmpd="sng" algn="ctr">
                      <a:solidFill>
                        <a:schemeClr val="accent4">
                          <a:lumMod val="10000"/>
                        </a:schemeClr>
                      </a:solidFill>
                      <a:prstDash val="solid"/>
                      <a:round/>
                      <a:headEnd type="none" w="med" len="med"/>
                      <a:tailEnd type="none" w="med" len="med"/>
                    </a:lnL>
                  </a:tcPr>
                </a:tc>
              </a:tr>
              <a:tr h="370840">
                <a:tc>
                  <a:txBody>
                    <a:bodyPr/>
                    <a:lstStyle/>
                    <a:p>
                      <a:r>
                        <a:rPr lang="en-US" sz="2000" dirty="0" smtClean="0"/>
                        <a:t>Horsepower</a:t>
                      </a:r>
                      <a:endParaRPr lang="en-US" sz="2000" dirty="0"/>
                    </a:p>
                  </a:txBody>
                  <a:tcPr>
                    <a:lnR w="28575" cap="flat" cmpd="sng" algn="ctr">
                      <a:solidFill>
                        <a:schemeClr val="accent4">
                          <a:lumMod val="10000"/>
                        </a:schemeClr>
                      </a:solidFill>
                      <a:prstDash val="solid"/>
                      <a:round/>
                      <a:headEnd type="none" w="med" len="med"/>
                      <a:tailEnd type="none" w="med" len="med"/>
                    </a:lnR>
                  </a:tcPr>
                </a:tc>
                <a:tc>
                  <a:txBody>
                    <a:bodyPr/>
                    <a:lstStyle/>
                    <a:p>
                      <a:pPr algn="ctr"/>
                      <a:r>
                        <a:rPr lang="en-US" sz="2000" dirty="0" smtClean="0"/>
                        <a:t>197</a:t>
                      </a:r>
                      <a:endParaRPr lang="en-US" sz="2000" dirty="0"/>
                    </a:p>
                  </a:txBody>
                  <a:tcPr>
                    <a:lnL w="28575" cap="flat" cmpd="sng" algn="ctr">
                      <a:solidFill>
                        <a:schemeClr val="accent4">
                          <a:lumMod val="10000"/>
                        </a:schemeClr>
                      </a:solidFill>
                      <a:prstDash val="solid"/>
                      <a:round/>
                      <a:headEnd type="none" w="med" len="med"/>
                      <a:tailEnd type="none" w="med" len="med"/>
                    </a:lnL>
                  </a:tcPr>
                </a:tc>
                <a:tc>
                  <a:txBody>
                    <a:bodyPr/>
                    <a:lstStyle/>
                    <a:p>
                      <a:pPr algn="ctr"/>
                      <a:r>
                        <a:rPr lang="en-US" sz="2000" dirty="0" smtClean="0"/>
                        <a:t>197</a:t>
                      </a:r>
                      <a:endParaRPr lang="en-US" sz="2000" dirty="0"/>
                    </a:p>
                  </a:txBody>
                  <a:tcPr/>
                </a:tc>
                <a:tc>
                  <a:txBody>
                    <a:bodyPr/>
                    <a:lstStyle/>
                    <a:p>
                      <a:pPr algn="ctr"/>
                      <a:r>
                        <a:rPr lang="en-US" sz="2000" dirty="0" smtClean="0"/>
                        <a:t>173</a:t>
                      </a:r>
                      <a:endParaRPr lang="en-US" sz="2000" dirty="0"/>
                    </a:p>
                  </a:txBody>
                  <a:tcPr>
                    <a:lnR w="28575" cap="flat" cmpd="sng" algn="ctr">
                      <a:solidFill>
                        <a:schemeClr val="accent4">
                          <a:lumMod val="10000"/>
                        </a:schemeClr>
                      </a:solidFill>
                      <a:prstDash val="solid"/>
                      <a:round/>
                      <a:headEnd type="none" w="med" len="med"/>
                      <a:tailEnd type="none" w="med" len="med"/>
                    </a:lnR>
                  </a:tcPr>
                </a:tc>
                <a:tc>
                  <a:txBody>
                    <a:bodyPr/>
                    <a:lstStyle/>
                    <a:p>
                      <a:pPr algn="ctr"/>
                      <a:r>
                        <a:rPr lang="en-US" sz="2000" dirty="0" smtClean="0"/>
                        <a:t>140</a:t>
                      </a:r>
                      <a:endParaRPr lang="en-US" sz="2000" dirty="0"/>
                    </a:p>
                  </a:txBody>
                  <a:tcPr>
                    <a:lnL w="28575" cap="flat" cmpd="sng" algn="ctr">
                      <a:solidFill>
                        <a:schemeClr val="accent4">
                          <a:lumMod val="10000"/>
                        </a:schemeClr>
                      </a:solidFill>
                      <a:prstDash val="solid"/>
                      <a:round/>
                      <a:headEnd type="none" w="med" len="med"/>
                      <a:tailEnd type="none" w="med" len="med"/>
                    </a:lnL>
                  </a:tcPr>
                </a:tc>
              </a:tr>
              <a:tr h="370840">
                <a:tc>
                  <a:txBody>
                    <a:bodyPr/>
                    <a:lstStyle/>
                    <a:p>
                      <a:r>
                        <a:rPr lang="en-US" sz="2000" dirty="0" smtClean="0"/>
                        <a:t>Vehicle Width</a:t>
                      </a:r>
                      <a:endParaRPr lang="en-US" sz="2000" dirty="0"/>
                    </a:p>
                  </a:txBody>
                  <a:tcPr>
                    <a:lnR w="28575" cap="flat" cmpd="sng" algn="ctr">
                      <a:solidFill>
                        <a:schemeClr val="accent4">
                          <a:lumMod val="10000"/>
                        </a:schemeClr>
                      </a:solidFill>
                      <a:prstDash val="solid"/>
                      <a:round/>
                      <a:headEnd type="none" w="med" len="med"/>
                      <a:tailEnd type="none" w="med" len="med"/>
                    </a:lnR>
                  </a:tcPr>
                </a:tc>
                <a:tc>
                  <a:txBody>
                    <a:bodyPr/>
                    <a:lstStyle/>
                    <a:p>
                      <a:pPr algn="ctr"/>
                      <a:r>
                        <a:rPr lang="en-US" sz="2000" dirty="0" smtClean="0"/>
                        <a:t>98” or 110”</a:t>
                      </a:r>
                      <a:endParaRPr lang="en-US" sz="2000" dirty="0"/>
                    </a:p>
                  </a:txBody>
                  <a:tcPr>
                    <a:lnL w="28575" cap="flat" cmpd="sng" algn="ctr">
                      <a:solidFill>
                        <a:schemeClr val="accent4">
                          <a:lumMod val="10000"/>
                        </a:schemeClr>
                      </a:solidFill>
                      <a:prstDash val="solid"/>
                      <a:round/>
                      <a:headEnd type="none" w="med" len="med"/>
                      <a:tailEnd type="none" w="med" len="med"/>
                    </a:lnL>
                  </a:tcPr>
                </a:tc>
                <a:tc>
                  <a:txBody>
                    <a:bodyPr/>
                    <a:lstStyle/>
                    <a:p>
                      <a:pPr algn="ctr"/>
                      <a:r>
                        <a:rPr lang="en-US" sz="2000" dirty="0" smtClean="0"/>
                        <a:t>98” or 122”</a:t>
                      </a:r>
                      <a:endParaRPr lang="en-US" sz="2000" dirty="0"/>
                    </a:p>
                  </a:txBody>
                  <a:tcPr/>
                </a:tc>
                <a:tc>
                  <a:txBody>
                    <a:bodyPr/>
                    <a:lstStyle/>
                    <a:p>
                      <a:pPr algn="ctr"/>
                      <a:r>
                        <a:rPr lang="en-US" sz="2000" dirty="0" smtClean="0"/>
                        <a:t>94”</a:t>
                      </a:r>
                      <a:endParaRPr lang="en-US" sz="2000" dirty="0"/>
                    </a:p>
                  </a:txBody>
                  <a:tcPr>
                    <a:lnR w="28575" cap="flat" cmpd="sng" algn="ctr">
                      <a:solidFill>
                        <a:schemeClr val="accent4">
                          <a:lumMod val="10000"/>
                        </a:schemeClr>
                      </a:solidFill>
                      <a:prstDash val="solid"/>
                      <a:round/>
                      <a:headEnd type="none" w="med" len="med"/>
                      <a:tailEnd type="none" w="med" len="med"/>
                    </a:lnR>
                  </a:tcPr>
                </a:tc>
                <a:tc>
                  <a:txBody>
                    <a:bodyPr/>
                    <a:lstStyle/>
                    <a:p>
                      <a:pPr algn="ctr"/>
                      <a:r>
                        <a:rPr lang="en-US" sz="2000" dirty="0" smtClean="0"/>
                        <a:t>98” or 115”</a:t>
                      </a:r>
                      <a:endParaRPr lang="en-US" sz="2000" dirty="0"/>
                    </a:p>
                  </a:txBody>
                  <a:tcPr>
                    <a:lnL w="28575" cap="flat" cmpd="sng" algn="ctr">
                      <a:solidFill>
                        <a:schemeClr val="accent4">
                          <a:lumMod val="10000"/>
                        </a:schemeClr>
                      </a:solidFill>
                      <a:prstDash val="solid"/>
                      <a:round/>
                      <a:headEnd type="none" w="med" len="med"/>
                      <a:tailEnd type="none" w="med" len="med"/>
                    </a:lnL>
                  </a:tcPr>
                </a:tc>
              </a:tr>
              <a:tr h="370840">
                <a:tc>
                  <a:txBody>
                    <a:bodyPr/>
                    <a:lstStyle/>
                    <a:p>
                      <a:r>
                        <a:rPr lang="en-US" sz="2000" dirty="0" smtClean="0"/>
                        <a:t>Blade Width</a:t>
                      </a:r>
                      <a:endParaRPr lang="en-US" sz="2000" dirty="0"/>
                    </a:p>
                  </a:txBody>
                  <a:tcPr>
                    <a:lnR w="28575" cap="flat" cmpd="sng" algn="ctr">
                      <a:solidFill>
                        <a:schemeClr val="accent4">
                          <a:lumMod val="10000"/>
                        </a:schemeClr>
                      </a:solidFill>
                      <a:prstDash val="solid"/>
                      <a:round/>
                      <a:headEnd type="none" w="med" len="med"/>
                      <a:tailEnd type="none" w="med" len="med"/>
                    </a:lnR>
                  </a:tcPr>
                </a:tc>
                <a:tc>
                  <a:txBody>
                    <a:bodyPr/>
                    <a:lstStyle/>
                    <a:p>
                      <a:pPr algn="ctr"/>
                      <a:r>
                        <a:rPr lang="en-US" sz="2000" dirty="0" smtClean="0"/>
                        <a:t>106” or 122”</a:t>
                      </a:r>
                      <a:endParaRPr lang="en-US" sz="2000" dirty="0"/>
                    </a:p>
                  </a:txBody>
                  <a:tcPr>
                    <a:lnL w="28575" cap="flat" cmpd="sng" algn="ctr">
                      <a:solidFill>
                        <a:schemeClr val="accent4">
                          <a:lumMod val="10000"/>
                        </a:schemeClr>
                      </a:solidFill>
                      <a:prstDash val="solid"/>
                      <a:round/>
                      <a:headEnd type="none" w="med" len="med"/>
                      <a:tailEnd type="none" w="med" len="med"/>
                    </a:ln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98” or 122”</a:t>
                      </a:r>
                    </a:p>
                  </a:txBody>
                  <a:tcPr/>
                </a:tc>
                <a:tc>
                  <a:txBody>
                    <a:bodyPr/>
                    <a:lstStyle/>
                    <a:p>
                      <a:pPr algn="ctr"/>
                      <a:r>
                        <a:rPr lang="en-US" sz="2000" dirty="0" smtClean="0"/>
                        <a:t>102”</a:t>
                      </a:r>
                      <a:endParaRPr lang="en-US" sz="2000" dirty="0"/>
                    </a:p>
                  </a:txBody>
                  <a:tcPr>
                    <a:lnR w="28575" cap="flat" cmpd="sng" algn="ctr">
                      <a:solidFill>
                        <a:schemeClr val="accent4">
                          <a:lumMod val="10000"/>
                        </a:schemeClr>
                      </a:solidFill>
                      <a:prstDash val="solid"/>
                      <a:round/>
                      <a:headEnd type="none" w="med" len="med"/>
                      <a:tailEnd type="none" w="med" len="med"/>
                    </a:lnR>
                  </a:tcPr>
                </a:tc>
                <a:tc>
                  <a:txBody>
                    <a:bodyPr/>
                    <a:lstStyle/>
                    <a:p>
                      <a:pPr algn="ctr"/>
                      <a:r>
                        <a:rPr lang="en-US" sz="2000" dirty="0" smtClean="0"/>
                        <a:t>108” or 122”</a:t>
                      </a:r>
                      <a:endParaRPr lang="en-US" sz="2000" dirty="0"/>
                    </a:p>
                  </a:txBody>
                  <a:tcPr>
                    <a:lnL w="28575" cap="flat" cmpd="sng" algn="ctr">
                      <a:solidFill>
                        <a:schemeClr val="accent4">
                          <a:lumMod val="10000"/>
                        </a:schemeClr>
                      </a:solidFill>
                      <a:prstDash val="solid"/>
                      <a:round/>
                      <a:headEnd type="none" w="med" len="med"/>
                      <a:tailEnd type="none" w="med" len="med"/>
                    </a:lnL>
                  </a:tcPr>
                </a:tc>
              </a:tr>
              <a:tr h="370840">
                <a:tc>
                  <a:txBody>
                    <a:bodyPr/>
                    <a:lstStyle/>
                    <a:p>
                      <a:r>
                        <a:rPr lang="en-US" sz="2000" dirty="0" smtClean="0"/>
                        <a:t>Height</a:t>
                      </a:r>
                    </a:p>
                  </a:txBody>
                  <a:tcPr>
                    <a:lnR w="28575" cap="flat" cmpd="sng" algn="ctr">
                      <a:solidFill>
                        <a:schemeClr val="accent4">
                          <a:lumMod val="10000"/>
                        </a:schemeClr>
                      </a:solidFill>
                      <a:prstDash val="solid"/>
                      <a:round/>
                      <a:headEnd type="none" w="med" len="med"/>
                      <a:tailEnd type="none" w="med" len="med"/>
                    </a:lnR>
                  </a:tcPr>
                </a:tc>
                <a:tc>
                  <a:txBody>
                    <a:bodyPr/>
                    <a:lstStyle/>
                    <a:p>
                      <a:pPr algn="ctr"/>
                      <a:r>
                        <a:rPr lang="en-US" sz="2000" dirty="0" smtClean="0"/>
                        <a:t>112”</a:t>
                      </a:r>
                      <a:endParaRPr lang="en-US" sz="2000" dirty="0"/>
                    </a:p>
                  </a:txBody>
                  <a:tcPr>
                    <a:lnL w="28575" cap="flat" cmpd="sng" algn="ctr">
                      <a:solidFill>
                        <a:schemeClr val="accent4">
                          <a:lumMod val="10000"/>
                        </a:schemeClr>
                      </a:solidFill>
                      <a:prstDash val="solid"/>
                      <a:round/>
                      <a:headEnd type="none" w="med" len="med"/>
                      <a:tailEnd type="none" w="med" len="med"/>
                    </a:ln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112”</a:t>
                      </a:r>
                    </a:p>
                  </a:txBody>
                  <a:tcPr/>
                </a:tc>
                <a:tc>
                  <a:txBody>
                    <a:bodyPr/>
                    <a:lstStyle/>
                    <a:p>
                      <a:pPr algn="ctr"/>
                      <a:r>
                        <a:rPr lang="en-US" sz="2000" dirty="0" smtClean="0"/>
                        <a:t>112”</a:t>
                      </a:r>
                      <a:endParaRPr lang="en-US" sz="2000" dirty="0"/>
                    </a:p>
                  </a:txBody>
                  <a:tcPr>
                    <a:lnR w="28575" cap="flat" cmpd="sng" algn="ctr">
                      <a:solidFill>
                        <a:schemeClr val="accent4">
                          <a:lumMod val="10000"/>
                        </a:schemeClr>
                      </a:solidFill>
                      <a:prstDash val="solid"/>
                      <a:round/>
                      <a:headEnd type="none" w="med" len="med"/>
                      <a:tailEnd type="none" w="med" len="med"/>
                    </a:lnR>
                  </a:tcPr>
                </a:tc>
                <a:tc>
                  <a:txBody>
                    <a:bodyPr/>
                    <a:lstStyle/>
                    <a:p>
                      <a:pPr algn="ctr"/>
                      <a:r>
                        <a:rPr lang="en-US" sz="2000" dirty="0" smtClean="0"/>
                        <a:t>123”</a:t>
                      </a:r>
                      <a:endParaRPr lang="en-US" sz="2000" dirty="0"/>
                    </a:p>
                  </a:txBody>
                  <a:tcPr>
                    <a:lnL w="28575" cap="flat" cmpd="sng" algn="ctr">
                      <a:solidFill>
                        <a:schemeClr val="accent4">
                          <a:lumMod val="10000"/>
                        </a:schemeClr>
                      </a:solidFill>
                      <a:prstDash val="solid"/>
                      <a:round/>
                      <a:headEnd type="none" w="med" len="med"/>
                      <a:tailEnd type="none" w="med" len="med"/>
                    </a:lnL>
                  </a:tcPr>
                </a:tc>
              </a:tr>
              <a:tr h="370840">
                <a:tc>
                  <a:txBody>
                    <a:bodyPr/>
                    <a:lstStyle/>
                    <a:p>
                      <a:r>
                        <a:rPr lang="en-US" sz="2000" dirty="0" smtClean="0"/>
                        <a:t>Weight</a:t>
                      </a:r>
                      <a:endParaRPr lang="en-US" sz="2000" dirty="0"/>
                    </a:p>
                  </a:txBody>
                  <a:tcPr anchor="ctr">
                    <a:lnR w="28575" cap="flat" cmpd="sng" algn="ctr">
                      <a:solidFill>
                        <a:schemeClr val="accent4">
                          <a:lumMod val="10000"/>
                        </a:schemeClr>
                      </a:solidFill>
                      <a:prstDash val="solid"/>
                      <a:round/>
                      <a:headEnd type="none" w="med" len="med"/>
                      <a:tailEnd type="none" w="med" len="med"/>
                    </a:lnR>
                  </a:tcPr>
                </a:tc>
                <a:tc>
                  <a:txBody>
                    <a:bodyPr/>
                    <a:lstStyle/>
                    <a:p>
                      <a:pPr algn="ctr"/>
                      <a:r>
                        <a:rPr lang="en-US" sz="2000" dirty="0" smtClean="0"/>
                        <a:t>12,800# w/blade</a:t>
                      </a:r>
                      <a:endParaRPr lang="en-US" sz="2000" dirty="0"/>
                    </a:p>
                  </a:txBody>
                  <a:tcPr>
                    <a:lnL w="28575" cap="flat" cmpd="sng" algn="ctr">
                      <a:solidFill>
                        <a:schemeClr val="accent4">
                          <a:lumMod val="10000"/>
                        </a:schemeClr>
                      </a:solidFill>
                      <a:prstDash val="solid"/>
                      <a:round/>
                      <a:headEnd type="none" w="med" len="med"/>
                      <a:tailEnd type="none" w="med" len="med"/>
                    </a:lnL>
                  </a:tcPr>
                </a:tc>
                <a:tc>
                  <a:txBody>
                    <a:bodyPr/>
                    <a:lstStyle/>
                    <a:p>
                      <a:pPr algn="ctr"/>
                      <a:r>
                        <a:rPr lang="en-US" sz="2000" dirty="0" smtClean="0"/>
                        <a:t>10,119#</a:t>
                      </a:r>
                    </a:p>
                    <a:p>
                      <a:pPr algn="ctr"/>
                      <a:r>
                        <a:rPr lang="en-US" sz="2000" dirty="0" smtClean="0"/>
                        <a:t>w/o blade</a:t>
                      </a:r>
                      <a:endParaRPr lang="en-US" sz="2000" dirty="0"/>
                    </a:p>
                  </a:txBody>
                  <a:tcPr/>
                </a:tc>
                <a:tc>
                  <a:txBody>
                    <a:bodyPr/>
                    <a:lstStyle/>
                    <a:p>
                      <a:pPr algn="ctr"/>
                      <a:r>
                        <a:rPr lang="en-US" sz="2000" dirty="0" smtClean="0"/>
                        <a:t>12,100# w/blade</a:t>
                      </a:r>
                      <a:endParaRPr lang="en-US" sz="2000" dirty="0"/>
                    </a:p>
                  </a:txBody>
                  <a:tcPr>
                    <a:lnR w="28575" cap="flat" cmpd="sng" algn="ctr">
                      <a:solidFill>
                        <a:schemeClr val="accent4">
                          <a:lumMod val="10000"/>
                        </a:schemeClr>
                      </a:solidFill>
                      <a:prstDash val="solid"/>
                      <a:round/>
                      <a:headEnd type="none" w="med" len="med"/>
                      <a:tailEnd type="none" w="med" len="med"/>
                    </a:lnR>
                  </a:tcPr>
                </a:tc>
                <a:tc>
                  <a:txBody>
                    <a:bodyPr/>
                    <a:lstStyle/>
                    <a:p>
                      <a:pPr algn="ctr"/>
                      <a:r>
                        <a:rPr lang="en-US" sz="2000" dirty="0" smtClean="0"/>
                        <a:t>18,600#</a:t>
                      </a:r>
                      <a:endParaRPr lang="en-US" sz="2000" dirty="0"/>
                    </a:p>
                  </a:txBody>
                  <a:tcPr anchor="ctr">
                    <a:lnL w="28575" cap="flat" cmpd="sng" algn="ctr">
                      <a:solidFill>
                        <a:schemeClr val="accent4">
                          <a:lumMod val="10000"/>
                        </a:schemeClr>
                      </a:solidFill>
                      <a:prstDash val="solid"/>
                      <a:round/>
                      <a:headEnd type="none" w="med" len="med"/>
                      <a:tailEnd type="none" w="med" len="med"/>
                    </a:lnL>
                  </a:tcPr>
                </a:tc>
              </a:tr>
              <a:tr h="370840">
                <a:tc>
                  <a:txBody>
                    <a:bodyPr/>
                    <a:lstStyle/>
                    <a:p>
                      <a:r>
                        <a:rPr lang="en-US" sz="2000" dirty="0" smtClean="0"/>
                        <a:t>Flotation/PSI</a:t>
                      </a:r>
                      <a:endParaRPr lang="en-US" sz="2000" dirty="0"/>
                    </a:p>
                  </a:txBody>
                  <a:tcPr>
                    <a:lnR w="28575" cap="flat" cmpd="sng" algn="ctr">
                      <a:solidFill>
                        <a:schemeClr val="accent4">
                          <a:lumMod val="10000"/>
                        </a:schemeClr>
                      </a:solidFill>
                      <a:prstDash val="solid"/>
                      <a:round/>
                      <a:headEnd type="none" w="med" len="med"/>
                      <a:tailEnd type="none" w="med" len="med"/>
                    </a:lnR>
                  </a:tcPr>
                </a:tc>
                <a:tc>
                  <a:txBody>
                    <a:bodyPr/>
                    <a:lstStyle/>
                    <a:p>
                      <a:pPr algn="ctr"/>
                      <a:r>
                        <a:rPr lang="en-US" sz="2000" dirty="0" smtClean="0"/>
                        <a:t>1.11</a:t>
                      </a:r>
                      <a:endParaRPr lang="en-US" sz="2000" dirty="0"/>
                    </a:p>
                  </a:txBody>
                  <a:tcPr>
                    <a:lnL w="28575" cap="flat" cmpd="sng" algn="ctr">
                      <a:solidFill>
                        <a:schemeClr val="accent4">
                          <a:lumMod val="10000"/>
                        </a:schemeClr>
                      </a:solidFill>
                      <a:prstDash val="solid"/>
                      <a:round/>
                      <a:headEnd type="none" w="med" len="med"/>
                      <a:tailEnd type="none" w="med" len="med"/>
                    </a:lnL>
                  </a:tcPr>
                </a:tc>
                <a:tc>
                  <a:txBody>
                    <a:bodyPr/>
                    <a:lstStyle/>
                    <a:p>
                      <a:pPr algn="ctr"/>
                      <a:r>
                        <a:rPr lang="en-US" sz="2000" dirty="0" smtClean="0"/>
                        <a:t>0.83</a:t>
                      </a:r>
                      <a:endParaRPr lang="en-US"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1.09</a:t>
                      </a:r>
                    </a:p>
                  </a:txBody>
                  <a:tcPr>
                    <a:lnR w="28575" cap="flat" cmpd="sng" algn="ctr">
                      <a:solidFill>
                        <a:schemeClr val="accent4">
                          <a:lumMod val="10000"/>
                        </a:schemeClr>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2.8</a:t>
                      </a:r>
                    </a:p>
                  </a:txBody>
                  <a:tcPr>
                    <a:lnL w="28575" cap="flat" cmpd="sng" algn="ctr">
                      <a:solidFill>
                        <a:schemeClr val="accent4">
                          <a:lumMod val="10000"/>
                        </a:schemeClr>
                      </a:solidFill>
                      <a:prstDash val="solid"/>
                      <a:round/>
                      <a:headEnd type="none" w="med" len="med"/>
                      <a:tailEnd type="none" w="med" len="med"/>
                    </a:lnL>
                  </a:tcPr>
                </a:tc>
              </a:tr>
            </a:tbl>
          </a:graphicData>
        </a:graphic>
      </p:graphicFrame>
      <p:sp>
        <p:nvSpPr>
          <p:cNvPr id="5" name="Footer Placeholder 4"/>
          <p:cNvSpPr>
            <a:spLocks noGrp="1"/>
          </p:cNvSpPr>
          <p:nvPr>
            <p:ph type="ftr" sz="quarter" idx="12"/>
          </p:nvPr>
        </p:nvSpPr>
        <p:spPr>
          <a:xfrm>
            <a:off x="3124200" y="6324600"/>
            <a:ext cx="2895600" cy="381000"/>
          </a:xfrm>
        </p:spPr>
        <p:txBody>
          <a:body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7069502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a:xfrm>
            <a:off x="457200" y="274638"/>
            <a:ext cx="8229600" cy="715962"/>
          </a:xfrm>
        </p:spPr>
        <p:txBody>
          <a:bodyPr/>
          <a:lstStyle/>
          <a:p>
            <a:pPr eaLnBrk="1" hangingPunct="1">
              <a:defRPr/>
            </a:pPr>
            <a:r>
              <a:rPr lang="en-US" sz="3200" dirty="0" smtClean="0">
                <a:solidFill>
                  <a:schemeClr val="hlink"/>
                </a:solidFill>
              </a:rPr>
              <a:t>Selecting the Right Drag for </a:t>
            </a:r>
            <a:r>
              <a:rPr lang="en-US" sz="3200" i="1" u="sng" dirty="0" smtClean="0">
                <a:solidFill>
                  <a:srgbClr val="FFCC00"/>
                </a:solidFill>
              </a:rPr>
              <a:t>Your</a:t>
            </a:r>
            <a:r>
              <a:rPr lang="en-US" sz="3200" dirty="0" smtClean="0">
                <a:solidFill>
                  <a:schemeClr val="hlink"/>
                </a:solidFill>
              </a:rPr>
              <a:t> Area?</a:t>
            </a:r>
          </a:p>
        </p:txBody>
      </p:sp>
      <p:sp>
        <p:nvSpPr>
          <p:cNvPr id="25603" name="Rectangle 3"/>
          <p:cNvSpPr>
            <a:spLocks noGrp="1" noChangeArrowheads="1"/>
          </p:cNvSpPr>
          <p:nvPr>
            <p:ph idx="1"/>
          </p:nvPr>
        </p:nvSpPr>
        <p:spPr>
          <a:xfrm>
            <a:off x="457200" y="1066800"/>
            <a:ext cx="8305800" cy="5334000"/>
          </a:xfrm>
          <a:ln>
            <a:solidFill>
              <a:schemeClr val="accent4">
                <a:lumMod val="10000"/>
              </a:schemeClr>
            </a:solidFill>
          </a:ln>
        </p:spPr>
        <p:txBody>
          <a:bodyPr/>
          <a:lstStyle/>
          <a:p>
            <a:pPr marL="514350" indent="-514350" algn="ctr" eaLnBrk="1" hangingPunct="1">
              <a:lnSpc>
                <a:spcPct val="90000"/>
              </a:lnSpc>
              <a:buNone/>
              <a:defRPr/>
            </a:pPr>
            <a:r>
              <a:rPr lang="en-US" b="1" dirty="0" smtClean="0"/>
              <a:t>5 FACTORS TO CONSIDER</a:t>
            </a:r>
          </a:p>
          <a:p>
            <a:pPr marL="514350" indent="-514350" eaLnBrk="1" hangingPunct="1">
              <a:lnSpc>
                <a:spcPct val="90000"/>
              </a:lnSpc>
              <a:buFont typeface="+mj-lt"/>
              <a:buAutoNum type="arabicPeriod"/>
              <a:defRPr/>
            </a:pPr>
            <a:r>
              <a:rPr lang="en-US" sz="2800" b="1" dirty="0" smtClean="0">
                <a:solidFill>
                  <a:srgbClr val="FFCC00"/>
                </a:solidFill>
              </a:rPr>
              <a:t>Must match the grooming tractor’s horsepower &amp; overall width: </a:t>
            </a:r>
            <a:r>
              <a:rPr lang="en-US" sz="2800" dirty="0" smtClean="0">
                <a:effectLst/>
              </a:rPr>
              <a:t>wide/heavy drags increase costs</a:t>
            </a:r>
          </a:p>
          <a:p>
            <a:pPr marL="514350" indent="-514350" eaLnBrk="1" hangingPunct="1">
              <a:lnSpc>
                <a:spcPct val="90000"/>
              </a:lnSpc>
              <a:buFont typeface="+mj-lt"/>
              <a:buAutoNum type="arabicPeriod"/>
              <a:defRPr/>
            </a:pPr>
            <a:r>
              <a:rPr lang="en-US" sz="2800" b="1" dirty="0" smtClean="0">
                <a:solidFill>
                  <a:srgbClr val="FFCC00"/>
                </a:solidFill>
              </a:rPr>
              <a:t>Processing Ability: </a:t>
            </a:r>
            <a:r>
              <a:rPr lang="en-US" sz="2800" dirty="0" smtClean="0">
                <a:effectLst/>
              </a:rPr>
              <a:t>need multiple cutting blades for superior processing; must be properly spaced to properly work snow &amp; move it to middle of trail</a:t>
            </a:r>
          </a:p>
          <a:p>
            <a:pPr marL="514350" indent="-514350" eaLnBrk="1" hangingPunct="1">
              <a:lnSpc>
                <a:spcPct val="90000"/>
              </a:lnSpc>
              <a:buFont typeface="+mj-lt"/>
              <a:buAutoNum type="arabicPeriod"/>
              <a:defRPr/>
            </a:pPr>
            <a:r>
              <a:rPr lang="en-US" sz="2800" b="1" dirty="0" smtClean="0">
                <a:solidFill>
                  <a:srgbClr val="FFCC00"/>
                </a:solidFill>
              </a:rPr>
              <a:t>Width:</a:t>
            </a:r>
            <a:r>
              <a:rPr lang="en-US" sz="2800" dirty="0" smtClean="0"/>
              <a:t> </a:t>
            </a:r>
            <a:r>
              <a:rPr lang="en-US" sz="2800" dirty="0" smtClean="0">
                <a:effectLst/>
              </a:rPr>
              <a:t>should be as wide as tractor’s tracks; is dictated by narrowest clearing width on trail</a:t>
            </a:r>
          </a:p>
          <a:p>
            <a:pPr marL="514350" indent="-514350" eaLnBrk="1" hangingPunct="1">
              <a:lnSpc>
                <a:spcPct val="90000"/>
              </a:lnSpc>
              <a:buFont typeface="+mj-lt"/>
              <a:buAutoNum type="arabicPeriod"/>
              <a:defRPr/>
            </a:pPr>
            <a:r>
              <a:rPr lang="en-US" sz="2800" b="1" dirty="0" smtClean="0">
                <a:solidFill>
                  <a:srgbClr val="FFCC00"/>
                </a:solidFill>
              </a:rPr>
              <a:t>Length:</a:t>
            </a:r>
            <a:r>
              <a:rPr lang="en-US" sz="2800" dirty="0" smtClean="0"/>
              <a:t> </a:t>
            </a:r>
            <a:r>
              <a:rPr lang="en-US" sz="2800" dirty="0" smtClean="0">
                <a:effectLst/>
              </a:rPr>
              <a:t>longer units generally produce smoother trails (bridges high spots), but too long can limit tight turns</a:t>
            </a:r>
          </a:p>
          <a:p>
            <a:pPr marL="514350" indent="-514350" eaLnBrk="1" hangingPunct="1">
              <a:lnSpc>
                <a:spcPct val="90000"/>
              </a:lnSpc>
              <a:buFont typeface="+mj-lt"/>
              <a:buAutoNum type="arabicPeriod"/>
              <a:defRPr/>
            </a:pPr>
            <a:r>
              <a:rPr lang="en-US" sz="2800" b="1" dirty="0" smtClean="0">
                <a:solidFill>
                  <a:srgbClr val="FFCC00"/>
                </a:solidFill>
              </a:rPr>
              <a:t>Weight:</a:t>
            </a:r>
            <a:r>
              <a:rPr lang="en-US" sz="2800" dirty="0" smtClean="0"/>
              <a:t> </a:t>
            </a:r>
            <a:r>
              <a:rPr lang="en-US" sz="2800" dirty="0" smtClean="0">
                <a:effectLst/>
              </a:rPr>
              <a:t>heavier helps cut moguls, BUT too heavy overburdens tractor &amp; uses more fuel</a:t>
            </a:r>
          </a:p>
        </p:txBody>
      </p:sp>
      <p:sp>
        <p:nvSpPr>
          <p:cNvPr id="5122" name="Footer Placeholder 5"/>
          <p:cNvSpPr>
            <a:spLocks noGrp="1"/>
          </p:cNvSpPr>
          <p:nvPr>
            <p:ph type="ftr" sz="quarter" idx="12"/>
          </p:nvPr>
        </p:nvSpPr>
        <p:spPr>
          <a:xfrm>
            <a:off x="3124200" y="6400800"/>
            <a:ext cx="2895600" cy="323850"/>
          </a:xfrm>
          <a:noFill/>
        </p:spPr>
        <p:txBody>
          <a:bodyPr/>
          <a:lstStyle/>
          <a:p>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23161480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solidFill>
            <a:schemeClr val="bg1">
              <a:lumMod val="60000"/>
              <a:lumOff val="40000"/>
            </a:schemeClr>
          </a:solidFill>
          <a:ln>
            <a:solidFill>
              <a:schemeClr val="tx1"/>
            </a:solidFill>
          </a:ln>
        </p:spPr>
        <p:txBody>
          <a:bodyPr/>
          <a:lstStyle/>
          <a:p>
            <a:r>
              <a:rPr lang="en-US" sz="3200" dirty="0" smtClean="0">
                <a:solidFill>
                  <a:srgbClr val="FFCC00"/>
                </a:solidFill>
              </a:rPr>
              <a:t>TOP TIP #1: </a:t>
            </a:r>
            <a:br>
              <a:rPr lang="en-US" sz="3200" dirty="0" smtClean="0">
                <a:solidFill>
                  <a:srgbClr val="FFCC00"/>
                </a:solidFill>
              </a:rPr>
            </a:br>
            <a:r>
              <a:rPr lang="en-US" sz="3200" dirty="0" smtClean="0">
                <a:solidFill>
                  <a:srgbClr val="FFCC00"/>
                </a:solidFill>
              </a:rPr>
              <a:t>Invest in Off-Season Trail Maintenance</a:t>
            </a:r>
            <a:endParaRPr lang="en-US" sz="3200" dirty="0">
              <a:solidFill>
                <a:srgbClr val="FFCC00"/>
              </a:solidFill>
            </a:endParaRPr>
          </a:p>
        </p:txBody>
      </p:sp>
      <p:sp>
        <p:nvSpPr>
          <p:cNvPr id="10" name="Text Placeholder 9"/>
          <p:cNvSpPr>
            <a:spLocks noGrp="1"/>
          </p:cNvSpPr>
          <p:nvPr>
            <p:ph type="body" sz="half" idx="1"/>
          </p:nvPr>
        </p:nvSpPr>
        <p:spPr>
          <a:xfrm>
            <a:off x="457200" y="1752600"/>
            <a:ext cx="4953000" cy="4576762"/>
          </a:xfrm>
        </p:spPr>
        <p:txBody>
          <a:bodyPr/>
          <a:lstStyle/>
          <a:p>
            <a:r>
              <a:rPr lang="en-US" sz="2800" dirty="0" smtClean="0">
                <a:effectLst/>
              </a:rPr>
              <a:t>Quality of the groomed trail is directly impacted by the trail bed under it = if rutted &amp; rough, groomed trail will not have consistent compaction</a:t>
            </a:r>
          </a:p>
          <a:p>
            <a:r>
              <a:rPr lang="en-US" sz="2800" dirty="0">
                <a:effectLst/>
              </a:rPr>
              <a:t>Remove holes, ruts</a:t>
            </a:r>
            <a:r>
              <a:rPr lang="en-US" sz="2800" dirty="0" smtClean="0">
                <a:effectLst/>
              </a:rPr>
              <a:t>, rocks &amp; debris to the extent possible</a:t>
            </a:r>
            <a:endParaRPr lang="en-US" sz="2800" dirty="0">
              <a:effectLst/>
            </a:endParaRPr>
          </a:p>
          <a:p>
            <a:r>
              <a:rPr lang="en-US" sz="2800" dirty="0" smtClean="0">
                <a:effectLst/>
              </a:rPr>
              <a:t>Brushing &amp; tree limb removal along trail helps snowfall reach trail bed to improve trail</a:t>
            </a:r>
          </a:p>
          <a:p>
            <a:endParaRPr lang="en-US" dirty="0"/>
          </a:p>
        </p:txBody>
      </p:sp>
      <p:pic>
        <p:nvPicPr>
          <p:cNvPr id="2050" name="Picture 2" descr="C:\Documents and Settings\Kim\My Documents\Oregon\Power Point\DSCN0351\Snowballers054.jpg"/>
          <p:cNvPicPr>
            <a:picLocks noGrp="1" noChangeAspect="1" noChangeArrowheads="1"/>
          </p:cNvPicPr>
          <p:nvPr>
            <p:ph sz="quarter" idx="3"/>
          </p:nvPr>
        </p:nvPicPr>
        <p:blipFill>
          <a:blip r:embed="rId3" cstate="screen">
            <a:extLst>
              <a:ext uri="{28A0092B-C50C-407E-A947-70E740481C1C}">
                <a14:useLocalDpi xmlns:a14="http://schemas.microsoft.com/office/drawing/2010/main" xmlns=""/>
              </a:ext>
            </a:extLst>
          </a:blip>
          <a:stretch>
            <a:fillRect/>
          </a:stretch>
        </p:blipFill>
        <p:spPr bwMode="auto">
          <a:xfrm>
            <a:off x="5562600" y="4084637"/>
            <a:ext cx="3124200" cy="2343150"/>
          </a:xfrm>
          <a:prstGeom prst="rect">
            <a:avLst/>
          </a:prstGeom>
          <a:noFill/>
          <a:ln w="19050">
            <a:solidFill>
              <a:schemeClr val="tx1"/>
            </a:solidFill>
          </a:ln>
        </p:spPr>
      </p:pic>
      <p:sp>
        <p:nvSpPr>
          <p:cNvPr id="6" name="Footer Placeholder 7"/>
          <p:cNvSpPr>
            <a:spLocks noGrp="1"/>
          </p:cNvSpPr>
          <p:nvPr>
            <p:ph type="ftr" sz="quarter" idx="12"/>
          </p:nvPr>
        </p:nvSpPr>
        <p:spPr/>
        <p:txBody>
          <a:bodyPr/>
          <a:lstStyle/>
          <a:p>
            <a:r>
              <a:rPr lang="en-US" dirty="0" smtClean="0"/>
              <a:t>Trails Work Consulting</a:t>
            </a:r>
            <a:endParaRPr lang="en-US" dirty="0"/>
          </a:p>
        </p:txBody>
      </p:sp>
      <p:pic>
        <p:nvPicPr>
          <p:cNvPr id="11" name="Picture Placeholder 12" descr="battle park 014.jpg"/>
          <p:cNvPicPr>
            <a:picLocks noGrp="1" noChangeAspect="1"/>
          </p:cNvPicPr>
          <p:nvPr>
            <p:ph sz="quarter" idx="2"/>
          </p:nvPr>
        </p:nvPicPr>
        <p:blipFill>
          <a:blip r:embed="rId4" cstate="screen">
            <a:extLst>
              <a:ext uri="{28A0092B-C50C-407E-A947-70E740481C1C}">
                <a14:useLocalDpi xmlns:a14="http://schemas.microsoft.com/office/drawing/2010/main" xmlns=""/>
              </a:ext>
            </a:extLst>
          </a:blip>
          <a:srcRect/>
          <a:stretch>
            <a:fillRect/>
          </a:stretch>
        </p:blipFill>
        <p:spPr>
          <a:xfrm>
            <a:off x="5562601" y="1612159"/>
            <a:ext cx="3124200" cy="2473244"/>
          </a:xfrm>
          <a:ln w="19050">
            <a:solidFill>
              <a:schemeClr val="tx1"/>
            </a:solidFill>
          </a:ln>
        </p:spPr>
      </p:pic>
    </p:spTree>
    <p:extLst>
      <p:ext uri="{BB962C8B-B14F-4D97-AF65-F5344CB8AC3E}">
        <p14:creationId xmlns:p14="http://schemas.microsoft.com/office/powerpoint/2010/main" xmlns="" val="202614189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274638"/>
            <a:ext cx="8229600" cy="868362"/>
          </a:xfrm>
        </p:spPr>
        <p:txBody>
          <a:bodyPr/>
          <a:lstStyle/>
          <a:p>
            <a:r>
              <a:rPr lang="en-US" sz="3600" dirty="0" smtClean="0">
                <a:solidFill>
                  <a:srgbClr val="FFCC00"/>
                </a:solidFill>
              </a:rPr>
              <a:t>Match the Drag to the Groomer Tractor</a:t>
            </a:r>
            <a:endParaRPr lang="en-US" sz="3600" dirty="0">
              <a:solidFill>
                <a:srgbClr val="FFCC00"/>
              </a:solidFill>
            </a:endParaRPr>
          </a:p>
        </p:txBody>
      </p:sp>
      <p:sp>
        <p:nvSpPr>
          <p:cNvPr id="6" name="Text Placeholder 5"/>
          <p:cNvSpPr>
            <a:spLocks noGrp="1"/>
          </p:cNvSpPr>
          <p:nvPr>
            <p:ph type="body" sz="half" idx="1"/>
          </p:nvPr>
        </p:nvSpPr>
        <p:spPr>
          <a:xfrm>
            <a:off x="457200" y="1219200"/>
            <a:ext cx="3886200" cy="4906963"/>
          </a:xfrm>
        </p:spPr>
        <p:txBody>
          <a:bodyPr/>
          <a:lstStyle/>
          <a:p>
            <a:r>
              <a:rPr lang="en-US" sz="2800" dirty="0" smtClean="0">
                <a:effectLst/>
              </a:rPr>
              <a:t>Pulling a 10’ multi-blade drag with a 1974 Ski Dozer (old &amp; small), will overburden the tractor &amp; be inefficient</a:t>
            </a:r>
          </a:p>
          <a:p>
            <a:r>
              <a:rPr lang="en-US" sz="2800" dirty="0" smtClean="0">
                <a:effectLst/>
              </a:rPr>
              <a:t>If the drag is narrower than the tractor’s tracks, the entire trail will never be uniformly dense since the outside edges are never processed</a:t>
            </a:r>
          </a:p>
          <a:p>
            <a:endParaRPr lang="en-US" dirty="0" smtClean="0"/>
          </a:p>
        </p:txBody>
      </p:sp>
      <p:pic>
        <p:nvPicPr>
          <p:cNvPr id="6147" name="Picture 3" descr="C:\Documents and Settings\Kim\My Documents\Sask\SK Groomer Photos\Porcupine Ski Dozer.JPG"/>
          <p:cNvPicPr>
            <a:picLocks noGrp="1" noChangeAspect="1" noChangeArrowheads="1"/>
          </p:cNvPicPr>
          <p:nvPr>
            <p:ph sz="quarter" idx="2"/>
          </p:nvPr>
        </p:nvPicPr>
        <p:blipFill>
          <a:blip r:embed="rId3" cstate="screen">
            <a:extLst>
              <a:ext uri="{28A0092B-C50C-407E-A947-70E740481C1C}">
                <a14:useLocalDpi xmlns:a14="http://schemas.microsoft.com/office/drawing/2010/main" xmlns=""/>
              </a:ext>
            </a:extLst>
          </a:blip>
          <a:srcRect/>
          <a:stretch>
            <a:fillRect/>
          </a:stretch>
        </p:blipFill>
        <p:spPr bwMode="auto">
          <a:xfrm>
            <a:off x="4495800" y="1447800"/>
            <a:ext cx="4380008" cy="1765820"/>
          </a:xfrm>
          <a:prstGeom prst="rect">
            <a:avLst/>
          </a:prstGeom>
          <a:noFill/>
          <a:ln w="19050">
            <a:solidFill>
              <a:schemeClr val="tx1"/>
            </a:solidFill>
          </a:ln>
        </p:spPr>
      </p:pic>
      <p:pic>
        <p:nvPicPr>
          <p:cNvPr id="6146" name="Picture 2" descr="C:\Documents and Settings\Kim\My Documents\Sask\SK Groomer Photos\LMLD-Groomer-2.jpg"/>
          <p:cNvPicPr>
            <a:picLocks noGrp="1" noChangeAspect="1" noChangeArrowheads="1"/>
          </p:cNvPicPr>
          <p:nvPr>
            <p:ph sz="quarter" idx="3"/>
          </p:nvPr>
        </p:nvPicPr>
        <p:blipFill>
          <a:blip r:embed="rId4" cstate="screen">
            <a:extLst>
              <a:ext uri="{28A0092B-C50C-407E-A947-70E740481C1C}">
                <a14:useLocalDpi xmlns:a14="http://schemas.microsoft.com/office/drawing/2010/main" xmlns=""/>
              </a:ext>
            </a:extLst>
          </a:blip>
          <a:stretch>
            <a:fillRect/>
          </a:stretch>
        </p:blipFill>
        <p:spPr bwMode="auto">
          <a:xfrm>
            <a:off x="4716780" y="4154551"/>
            <a:ext cx="3901440" cy="1755648"/>
          </a:xfrm>
          <a:prstGeom prst="rect">
            <a:avLst/>
          </a:prstGeom>
          <a:noFill/>
          <a:ln w="19050">
            <a:solidFill>
              <a:schemeClr val="tx1"/>
            </a:solidFill>
          </a:ln>
        </p:spPr>
      </p:pic>
      <p:sp>
        <p:nvSpPr>
          <p:cNvPr id="9" name="Footer Placeholder 8"/>
          <p:cNvSpPr>
            <a:spLocks noGrp="1"/>
          </p:cNvSpPr>
          <p:nvPr>
            <p:ph type="ftr" sz="quarter" idx="12"/>
          </p:nvPr>
        </p:nvSpPr>
        <p:spPr/>
        <p:txBody>
          <a:body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5166815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6"/>
          <p:cNvSpPr>
            <a:spLocks noGrp="1"/>
          </p:cNvSpPr>
          <p:nvPr>
            <p:ph type="ftr" sz="quarter" idx="12"/>
          </p:nvPr>
        </p:nvSpPr>
        <p:spPr>
          <a:xfrm>
            <a:off x="2286000" y="6400800"/>
            <a:ext cx="4495800" cy="323850"/>
          </a:xfrm>
        </p:spPr>
        <p:txBody>
          <a:bodyPr/>
          <a:lstStyle/>
          <a:p>
            <a:pPr>
              <a:defRPr/>
            </a:pPr>
            <a:r>
              <a:rPr lang="en-US" dirty="0" smtClean="0"/>
              <a:t>Trails Work Consulting</a:t>
            </a:r>
            <a:endParaRPr lang="en-US" dirty="0"/>
          </a:p>
        </p:txBody>
      </p:sp>
      <p:sp>
        <p:nvSpPr>
          <p:cNvPr id="100354" name="Rectangle 2"/>
          <p:cNvSpPr>
            <a:spLocks noGrp="1" noRot="1" noChangeArrowheads="1"/>
          </p:cNvSpPr>
          <p:nvPr>
            <p:ph type="title"/>
          </p:nvPr>
        </p:nvSpPr>
        <p:spPr>
          <a:xfrm>
            <a:off x="457200" y="274638"/>
            <a:ext cx="8229600" cy="715962"/>
          </a:xfrm>
        </p:spPr>
        <p:txBody>
          <a:bodyPr>
            <a:normAutofit/>
          </a:bodyPr>
          <a:lstStyle/>
          <a:p>
            <a:pPr marL="54864" fontAlgn="auto">
              <a:spcAft>
                <a:spcPts val="0"/>
              </a:spcAft>
              <a:defRPr/>
            </a:pPr>
            <a:r>
              <a:rPr lang="en-US" sz="3600" dirty="0" smtClean="0">
                <a:solidFill>
                  <a:schemeClr val="hlink"/>
                </a:solidFill>
              </a:rPr>
              <a:t>Consider Using a </a:t>
            </a:r>
            <a:r>
              <a:rPr lang="en-US" sz="3600" dirty="0">
                <a:solidFill>
                  <a:schemeClr val="hlink"/>
                </a:solidFill>
              </a:rPr>
              <a:t>Compactor </a:t>
            </a:r>
            <a:r>
              <a:rPr lang="en-US" sz="3600" dirty="0" smtClean="0">
                <a:solidFill>
                  <a:schemeClr val="hlink"/>
                </a:solidFill>
              </a:rPr>
              <a:t>Bar</a:t>
            </a:r>
            <a:endParaRPr lang="en-US" sz="3600" dirty="0">
              <a:solidFill>
                <a:schemeClr val="hlink"/>
              </a:solidFill>
            </a:endParaRPr>
          </a:p>
        </p:txBody>
      </p:sp>
      <p:sp>
        <p:nvSpPr>
          <p:cNvPr id="100356" name="Rectangle 4"/>
          <p:cNvSpPr>
            <a:spLocks noGrp="1" noChangeArrowheads="1"/>
          </p:cNvSpPr>
          <p:nvPr>
            <p:ph type="body" sz="half" idx="1"/>
          </p:nvPr>
        </p:nvSpPr>
        <p:spPr>
          <a:xfrm>
            <a:off x="457199" y="1295400"/>
            <a:ext cx="4433477" cy="4830763"/>
          </a:xfrm>
        </p:spPr>
        <p:txBody>
          <a:bodyPr>
            <a:normAutofit lnSpcReduction="10000"/>
          </a:bodyPr>
          <a:lstStyle/>
          <a:p>
            <a:pPr>
              <a:lnSpc>
                <a:spcPct val="90000"/>
              </a:lnSpc>
              <a:defRPr/>
            </a:pPr>
            <a:r>
              <a:rPr lang="en-US" sz="2800" dirty="0"/>
              <a:t>Can significantly reduce </a:t>
            </a:r>
            <a:r>
              <a:rPr lang="en-US" sz="2800" dirty="0" smtClean="0"/>
              <a:t>time</a:t>
            </a:r>
            <a:r>
              <a:rPr lang="en-US" sz="2800" dirty="0"/>
              <a:t>, effort, </a:t>
            </a:r>
            <a:r>
              <a:rPr lang="en-US" sz="2800" dirty="0" smtClean="0"/>
              <a:t>&amp; </a:t>
            </a:r>
            <a:r>
              <a:rPr lang="en-US" sz="2800" dirty="0"/>
              <a:t>cost of initial trail </a:t>
            </a:r>
            <a:r>
              <a:rPr lang="en-US" sz="2800" dirty="0" smtClean="0"/>
              <a:t>setup, as well as trail reestablishment after heavy snowfalls</a:t>
            </a:r>
            <a:endParaRPr lang="en-US" sz="2800" dirty="0"/>
          </a:p>
          <a:p>
            <a:pPr eaLnBrk="1" hangingPunct="1">
              <a:lnSpc>
                <a:spcPct val="90000"/>
              </a:lnSpc>
              <a:defRPr/>
            </a:pPr>
            <a:r>
              <a:rPr lang="en-US" sz="2800" dirty="0" smtClean="0"/>
              <a:t>Can  </a:t>
            </a:r>
            <a:r>
              <a:rPr lang="en-US" sz="2800" dirty="0"/>
              <a:t>facilitate compaction that helps drive frost into ground </a:t>
            </a:r>
            <a:r>
              <a:rPr lang="en-US" sz="2800" dirty="0" smtClean="0"/>
              <a:t>&amp; </a:t>
            </a:r>
            <a:r>
              <a:rPr lang="en-US" sz="2800" dirty="0"/>
              <a:t>freeze swampy ground </a:t>
            </a:r>
            <a:r>
              <a:rPr lang="en-US" sz="2800" dirty="0" smtClean="0"/>
              <a:t>faster</a:t>
            </a:r>
            <a:endParaRPr lang="en-US" sz="2800" dirty="0"/>
          </a:p>
          <a:p>
            <a:pPr>
              <a:lnSpc>
                <a:spcPct val="90000"/>
              </a:lnSpc>
              <a:defRPr/>
            </a:pPr>
            <a:r>
              <a:rPr lang="en-US" sz="2800" dirty="0" smtClean="0"/>
              <a:t>Provides </a:t>
            </a:r>
            <a:r>
              <a:rPr lang="en-US" sz="2800" dirty="0"/>
              <a:t>increased tractor </a:t>
            </a:r>
            <a:r>
              <a:rPr lang="en-US" sz="2800" dirty="0" smtClean="0"/>
              <a:t>maneuverability; saves </a:t>
            </a:r>
            <a:r>
              <a:rPr lang="en-US" sz="2800" dirty="0"/>
              <a:t>wear </a:t>
            </a:r>
            <a:r>
              <a:rPr lang="en-US" sz="2800" dirty="0" smtClean="0"/>
              <a:t>&amp; </a:t>
            </a:r>
            <a:r>
              <a:rPr lang="en-US" sz="2800" dirty="0"/>
              <a:t>tear on </a:t>
            </a:r>
            <a:r>
              <a:rPr lang="en-US" sz="2800" dirty="0" smtClean="0"/>
              <a:t>tractor &amp; drag;  better than ‘track packing’</a:t>
            </a:r>
            <a:endParaRPr lang="en-US" sz="2800" dirty="0"/>
          </a:p>
        </p:txBody>
      </p:sp>
      <p:pic>
        <p:nvPicPr>
          <p:cNvPr id="74757" name="Picture 6" descr="1078_cb1"/>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5029200" y="2152650"/>
            <a:ext cx="3818535" cy="3086100"/>
          </a:xfrm>
          <a:ln w="25400">
            <a:solidFill>
              <a:schemeClr val="tx1"/>
            </a:solidFill>
          </a:ln>
        </p:spPr>
      </p:pic>
    </p:spTree>
    <p:extLst>
      <p:ext uri="{BB962C8B-B14F-4D97-AF65-F5344CB8AC3E}">
        <p14:creationId xmlns:p14="http://schemas.microsoft.com/office/powerpoint/2010/main" xmlns="" val="28806785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rrowheads="1"/>
          </p:cNvSpPr>
          <p:nvPr>
            <p:ph type="title"/>
          </p:nvPr>
        </p:nvSpPr>
        <p:spPr>
          <a:solidFill>
            <a:schemeClr val="bg1">
              <a:lumMod val="60000"/>
              <a:lumOff val="40000"/>
            </a:schemeClr>
          </a:solidFill>
          <a:ln>
            <a:solidFill>
              <a:schemeClr val="tx1"/>
            </a:solidFill>
          </a:ln>
        </p:spPr>
        <p:txBody>
          <a:bodyPr>
            <a:normAutofit/>
          </a:bodyPr>
          <a:lstStyle/>
          <a:p>
            <a:pPr marL="54864" fontAlgn="auto">
              <a:spcAft>
                <a:spcPts val="0"/>
              </a:spcAft>
              <a:defRPr/>
            </a:pPr>
            <a:r>
              <a:rPr lang="en-US" sz="3200" dirty="0" smtClean="0">
                <a:solidFill>
                  <a:srgbClr val="FFCC00"/>
                </a:solidFill>
              </a:rPr>
              <a:t>TOP TIP #4:</a:t>
            </a:r>
            <a:r>
              <a:rPr lang="en-US" sz="3200" dirty="0">
                <a:solidFill>
                  <a:srgbClr val="FFCC00"/>
                </a:solidFill>
              </a:rPr>
              <a:t/>
            </a:r>
            <a:br>
              <a:rPr lang="en-US" sz="3200" dirty="0">
                <a:solidFill>
                  <a:srgbClr val="FFCC00"/>
                </a:solidFill>
              </a:rPr>
            </a:br>
            <a:r>
              <a:rPr lang="en-US" sz="3600" dirty="0">
                <a:solidFill>
                  <a:srgbClr val="FFCC00"/>
                </a:solidFill>
              </a:rPr>
              <a:t>Manage the Trail Width</a:t>
            </a:r>
            <a:endParaRPr lang="en-US" sz="3600" dirty="0">
              <a:solidFill>
                <a:schemeClr val="hlink"/>
              </a:solidFill>
            </a:endParaRPr>
          </a:p>
        </p:txBody>
      </p:sp>
      <p:sp>
        <p:nvSpPr>
          <p:cNvPr id="4" name="Text Placeholder 3"/>
          <p:cNvSpPr>
            <a:spLocks noGrp="1"/>
          </p:cNvSpPr>
          <p:nvPr>
            <p:ph type="body" sz="half" idx="1"/>
          </p:nvPr>
        </p:nvSpPr>
        <p:spPr>
          <a:xfrm>
            <a:off x="457200" y="1600200"/>
            <a:ext cx="8229600" cy="1295400"/>
          </a:xfrm>
        </p:spPr>
        <p:txBody>
          <a:bodyPr/>
          <a:lstStyle/>
          <a:p>
            <a:pPr marL="0" indent="0" algn="ctr">
              <a:buNone/>
            </a:pPr>
            <a:r>
              <a:rPr lang="en-US" sz="3600" b="1" dirty="0" smtClean="0"/>
              <a:t>Managing the trail width often means MINIMIZING the groomed trail width</a:t>
            </a:r>
            <a:endParaRPr lang="en-US" sz="3600" b="1" dirty="0"/>
          </a:p>
        </p:txBody>
      </p:sp>
      <p:pic>
        <p:nvPicPr>
          <p:cNvPr id="6" name="Content Placeholder 5" descr="HPIM3509"/>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tretch>
            <a:fillRect/>
          </a:stretch>
        </p:blipFill>
        <p:spPr>
          <a:xfrm>
            <a:off x="2476500" y="2923584"/>
            <a:ext cx="4191000" cy="3324816"/>
          </a:xfrm>
          <a:ln w="19050">
            <a:solidFill>
              <a:schemeClr val="tx1"/>
            </a:solidFill>
          </a:ln>
        </p:spPr>
      </p:pic>
      <p:sp>
        <p:nvSpPr>
          <p:cNvPr id="2" name="Footer Placeholder 1"/>
          <p:cNvSpPr>
            <a:spLocks noGrp="1"/>
          </p:cNvSpPr>
          <p:nvPr>
            <p:ph type="ftr" sz="quarter" idx="12"/>
          </p:nvPr>
        </p:nvSpPr>
        <p:spPr/>
        <p:txBody>
          <a:bodyPr/>
          <a:lstStyle/>
          <a:p>
            <a:pPr>
              <a:defRPr/>
            </a:pPr>
            <a:r>
              <a:rPr lang="en-US" smtClean="0"/>
              <a:t>Trails Work Consulting</a:t>
            </a:r>
            <a:endParaRPr lang="en-US"/>
          </a:p>
        </p:txBody>
      </p:sp>
    </p:spTree>
    <p:extLst>
      <p:ext uri="{BB962C8B-B14F-4D97-AF65-F5344CB8AC3E}">
        <p14:creationId xmlns:p14="http://schemas.microsoft.com/office/powerpoint/2010/main" xmlns="" val="40506511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sz="3200" dirty="0" smtClean="0">
                <a:solidFill>
                  <a:srgbClr val="FFCC00"/>
                </a:solidFill>
              </a:rPr>
              <a:t>Reasons to Manage/Minimize </a:t>
            </a:r>
            <a:br>
              <a:rPr lang="en-US" sz="3200" dirty="0" smtClean="0">
                <a:solidFill>
                  <a:srgbClr val="FFCC00"/>
                </a:solidFill>
              </a:rPr>
            </a:br>
            <a:r>
              <a:rPr lang="en-US" sz="3200" dirty="0" smtClean="0">
                <a:solidFill>
                  <a:srgbClr val="FFCC00"/>
                </a:solidFill>
              </a:rPr>
              <a:t>the Groomed Trail Width</a:t>
            </a:r>
            <a:endParaRPr lang="en-US" sz="3200" dirty="0">
              <a:solidFill>
                <a:schemeClr val="tx1"/>
              </a:solidFill>
            </a:endParaRPr>
          </a:p>
        </p:txBody>
      </p:sp>
      <p:sp>
        <p:nvSpPr>
          <p:cNvPr id="3" name="Content Placeholder 2"/>
          <p:cNvSpPr>
            <a:spLocks noGrp="1"/>
          </p:cNvSpPr>
          <p:nvPr>
            <p:ph idx="1"/>
          </p:nvPr>
        </p:nvSpPr>
        <p:spPr>
          <a:xfrm>
            <a:off x="457200" y="1447800"/>
            <a:ext cx="8229600" cy="4678363"/>
          </a:xfrm>
          <a:ln>
            <a:solidFill>
              <a:schemeClr val="accent4">
                <a:lumMod val="10000"/>
              </a:schemeClr>
            </a:solidFill>
          </a:ln>
        </p:spPr>
        <p:txBody>
          <a:bodyPr/>
          <a:lstStyle/>
          <a:p>
            <a:pPr marL="514350" indent="-514350">
              <a:buFont typeface="+mj-lt"/>
              <a:buAutoNum type="arabicPeriod"/>
            </a:pPr>
            <a:r>
              <a:rPr lang="en-US" sz="2800" b="1" dirty="0" smtClean="0">
                <a:solidFill>
                  <a:srgbClr val="FFCC00"/>
                </a:solidFill>
              </a:rPr>
              <a:t>Better Trails: </a:t>
            </a:r>
            <a:r>
              <a:rPr lang="en-US" sz="2800" dirty="0" smtClean="0">
                <a:effectLst/>
              </a:rPr>
              <a:t>more focused, uniform compaction</a:t>
            </a:r>
            <a:endParaRPr lang="en-US" sz="2800" b="1" dirty="0" smtClean="0">
              <a:solidFill>
                <a:srgbClr val="FFCC00"/>
              </a:solidFill>
              <a:effectLst/>
            </a:endParaRPr>
          </a:p>
          <a:p>
            <a:pPr marL="514350" indent="-514350">
              <a:buFont typeface="+mj-lt"/>
              <a:buAutoNum type="arabicPeriod"/>
            </a:pPr>
            <a:r>
              <a:rPr lang="en-US" sz="2800" b="1" dirty="0" smtClean="0">
                <a:solidFill>
                  <a:srgbClr val="FFCC00"/>
                </a:solidFill>
              </a:rPr>
              <a:t>Lower grooming costs: </a:t>
            </a:r>
            <a:r>
              <a:rPr lang="en-US" sz="2800" dirty="0" smtClean="0">
                <a:effectLst/>
              </a:rPr>
              <a:t>less fuel, wear &amp; tear, etc.</a:t>
            </a:r>
          </a:p>
          <a:p>
            <a:pPr marL="514350" indent="-514350">
              <a:buFont typeface="+mj-lt"/>
              <a:buAutoNum type="arabicPeriod"/>
            </a:pPr>
            <a:r>
              <a:rPr lang="en-US" sz="2800" b="1" dirty="0" smtClean="0">
                <a:solidFill>
                  <a:srgbClr val="FFCC00"/>
                </a:solidFill>
              </a:rPr>
              <a:t>Less overall trail maintenance: </a:t>
            </a:r>
            <a:r>
              <a:rPr lang="en-US" sz="2800" dirty="0" smtClean="0">
                <a:effectLst/>
              </a:rPr>
              <a:t>less brushing, trimming, grading, rock &amp; stump removal, etc.</a:t>
            </a:r>
          </a:p>
          <a:p>
            <a:pPr marL="514350" indent="-514350">
              <a:buFont typeface="+mj-lt"/>
              <a:buAutoNum type="arabicPeriod"/>
            </a:pPr>
            <a:r>
              <a:rPr lang="en-US" sz="2800" b="1" dirty="0" smtClean="0">
                <a:solidFill>
                  <a:srgbClr val="FFCC00"/>
                </a:solidFill>
              </a:rPr>
              <a:t>Less labor: </a:t>
            </a:r>
            <a:r>
              <a:rPr lang="en-US" sz="2800" dirty="0" smtClean="0">
                <a:effectLst/>
              </a:rPr>
              <a:t>whether volunteer or paid, be smarter about how you use it for grooming &amp; maintenance</a:t>
            </a:r>
          </a:p>
          <a:p>
            <a:pPr marL="514350" indent="-514350">
              <a:buFont typeface="+mj-lt"/>
              <a:buAutoNum type="arabicPeriod"/>
            </a:pPr>
            <a:r>
              <a:rPr lang="en-US" sz="2800" b="1" dirty="0" smtClean="0">
                <a:solidFill>
                  <a:srgbClr val="FFCC00"/>
                </a:solidFill>
              </a:rPr>
              <a:t>Reduce speed:</a:t>
            </a:r>
            <a:r>
              <a:rPr lang="en-US" sz="2800" dirty="0" smtClean="0"/>
              <a:t> </a:t>
            </a:r>
            <a:r>
              <a:rPr lang="en-US" sz="2800" dirty="0" smtClean="0">
                <a:effectLst/>
              </a:rPr>
              <a:t>wider trails can invite higher speeds</a:t>
            </a:r>
            <a:endParaRPr lang="en-US" sz="2800" b="1" dirty="0" smtClean="0">
              <a:solidFill>
                <a:srgbClr val="FFCC00"/>
              </a:solidFill>
              <a:effectLst/>
            </a:endParaRPr>
          </a:p>
          <a:p>
            <a:pPr marL="514350" indent="-514350">
              <a:buFont typeface="+mj-lt"/>
              <a:buAutoNum type="arabicPeriod"/>
            </a:pPr>
            <a:r>
              <a:rPr lang="en-US" sz="2800" b="1" dirty="0" smtClean="0">
                <a:solidFill>
                  <a:srgbClr val="FFCC00"/>
                </a:solidFill>
              </a:rPr>
              <a:t>Minimize environmental impacts: </a:t>
            </a:r>
            <a:r>
              <a:rPr lang="en-US" sz="2800" dirty="0" smtClean="0">
                <a:effectLst/>
              </a:rPr>
              <a:t>improved resource management and public relations image</a:t>
            </a:r>
          </a:p>
          <a:p>
            <a:pPr>
              <a:buNone/>
            </a:pPr>
            <a:endParaRPr lang="en-US" dirty="0" smtClean="0"/>
          </a:p>
          <a:p>
            <a:endParaRPr lang="en-US" dirty="0"/>
          </a:p>
        </p:txBody>
      </p:sp>
      <p:sp>
        <p:nvSpPr>
          <p:cNvPr id="4" name="Footer Placeholder 3"/>
          <p:cNvSpPr>
            <a:spLocks noGrp="1"/>
          </p:cNvSpPr>
          <p:nvPr>
            <p:ph type="ftr" sz="quarter" idx="12"/>
          </p:nvPr>
        </p:nvSpPr>
        <p:spPr/>
        <p:txBody>
          <a:bodyPr/>
          <a:lstStyle/>
          <a:p>
            <a:pPr>
              <a:defRPr/>
            </a:pPr>
            <a:r>
              <a:rPr lang="en-US" smtClean="0">
                <a:solidFill>
                  <a:srgbClr val="FFFFFF"/>
                </a:solidFill>
              </a:rPr>
              <a:t>Trails Work Consulting</a:t>
            </a:r>
            <a:endParaRPr lang="en-US">
              <a:solidFill>
                <a:srgbClr val="FFFFFF"/>
              </a:solidFill>
            </a:endParaRPr>
          </a:p>
        </p:txBody>
      </p:sp>
    </p:spTree>
    <p:extLst>
      <p:ext uri="{BB962C8B-B14F-4D97-AF65-F5344CB8AC3E}">
        <p14:creationId xmlns:p14="http://schemas.microsoft.com/office/powerpoint/2010/main" xmlns="" val="29705021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Kim\My Documents\My Pictures\2010-01 (Jan)2\2010_01_30\IMG_2595.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tretch>
            <a:fillRect/>
          </a:stretch>
        </p:blipFill>
        <p:spPr bwMode="auto">
          <a:xfrm>
            <a:off x="1856962" y="4084264"/>
            <a:ext cx="5430075" cy="2412206"/>
          </a:xfrm>
          <a:prstGeom prst="rect">
            <a:avLst/>
          </a:prstGeom>
          <a:noFill/>
          <a:ln w="19050">
            <a:solidFill>
              <a:schemeClr val="tx1"/>
            </a:solidFill>
          </a:ln>
        </p:spPr>
      </p:pic>
      <p:sp>
        <p:nvSpPr>
          <p:cNvPr id="54274" name="Rectangle 2"/>
          <p:cNvSpPr>
            <a:spLocks noGrp="1" noRot="1" noChangeArrowheads="1"/>
          </p:cNvSpPr>
          <p:nvPr>
            <p:ph type="title"/>
          </p:nvPr>
        </p:nvSpPr>
        <p:spPr/>
        <p:txBody>
          <a:bodyPr>
            <a:noAutofit/>
          </a:bodyPr>
          <a:lstStyle/>
          <a:p>
            <a:pPr marL="54864" indent="0" algn="ctr" eaLnBrk="1" fontAlgn="auto" hangingPunct="1">
              <a:spcAft>
                <a:spcPts val="0"/>
              </a:spcAft>
              <a:defRPr/>
            </a:pPr>
            <a:r>
              <a:rPr lang="en-US" sz="3600" dirty="0" smtClean="0">
                <a:solidFill>
                  <a:srgbClr val="FFCC00"/>
                </a:solidFill>
              </a:rPr>
              <a:t>MINIMUM Groomed </a:t>
            </a:r>
            <a:r>
              <a:rPr lang="en-US" sz="3600" dirty="0">
                <a:solidFill>
                  <a:srgbClr val="FFCC00"/>
                </a:solidFill>
              </a:rPr>
              <a:t>Trail </a:t>
            </a:r>
            <a:r>
              <a:rPr lang="en-US" sz="3600" dirty="0" smtClean="0">
                <a:solidFill>
                  <a:srgbClr val="FFCC00"/>
                </a:solidFill>
              </a:rPr>
              <a:t>Width: </a:t>
            </a:r>
            <a:r>
              <a:rPr lang="en-US" sz="3600" dirty="0" smtClean="0">
                <a:solidFill>
                  <a:srgbClr val="009900"/>
                </a:solidFill>
              </a:rPr>
              <a:t/>
            </a:r>
            <a:br>
              <a:rPr lang="en-US" sz="3600" dirty="0" smtClean="0">
                <a:solidFill>
                  <a:srgbClr val="009900"/>
                </a:solidFill>
              </a:rPr>
            </a:br>
            <a:r>
              <a:rPr lang="en-US" sz="3600" dirty="0" smtClean="0">
                <a:solidFill>
                  <a:schemeClr val="tx1"/>
                </a:solidFill>
                <a:effectLst/>
              </a:rPr>
              <a:t>Should Be Wider than one Drag Width</a:t>
            </a:r>
            <a:endParaRPr lang="en-US" sz="3600" dirty="0">
              <a:solidFill>
                <a:schemeClr val="tx1"/>
              </a:solidFill>
              <a:effectLst/>
            </a:endParaRPr>
          </a:p>
        </p:txBody>
      </p:sp>
      <p:sp>
        <p:nvSpPr>
          <p:cNvPr id="137220" name="Rectangle 3"/>
          <p:cNvSpPr>
            <a:spLocks noGrp="1" noChangeArrowheads="1"/>
          </p:cNvSpPr>
          <p:nvPr>
            <p:ph type="body" sz="half" idx="1"/>
          </p:nvPr>
        </p:nvSpPr>
        <p:spPr/>
        <p:txBody>
          <a:bodyPr/>
          <a:lstStyle/>
          <a:p>
            <a:pPr eaLnBrk="1" hangingPunct="1"/>
            <a:r>
              <a:rPr lang="en-US" sz="2800" b="1" dirty="0" smtClean="0">
                <a:solidFill>
                  <a:srgbClr val="FFCC00"/>
                </a:solidFill>
              </a:rPr>
              <a:t>Widen your trail more than one drag width </a:t>
            </a:r>
            <a:r>
              <a:rPr lang="en-US" sz="2800" dirty="0" smtClean="0">
                <a:effectLst/>
              </a:rPr>
              <a:t>if clearing space allows</a:t>
            </a:r>
          </a:p>
          <a:p>
            <a:pPr eaLnBrk="1" hangingPunct="1"/>
            <a:r>
              <a:rPr lang="en-US" sz="2800" dirty="0" smtClean="0">
                <a:effectLst/>
              </a:rPr>
              <a:t>Grooming only one drag width is </a:t>
            </a:r>
            <a:r>
              <a:rPr lang="en-US" sz="2800" b="1" dirty="0" smtClean="0">
                <a:solidFill>
                  <a:srgbClr val="FFCC00"/>
                </a:solidFill>
                <a:effectLst>
                  <a:outerShdw blurRad="38100" dist="38100" dir="2700000" algn="tl">
                    <a:srgbClr val="000000">
                      <a:alpha val="43137"/>
                    </a:srgbClr>
                  </a:outerShdw>
                </a:effectLst>
              </a:rPr>
              <a:t>too </a:t>
            </a:r>
            <a:r>
              <a:rPr lang="en-US" sz="2800" b="1" dirty="0" smtClean="0">
                <a:solidFill>
                  <a:srgbClr val="FFCC00"/>
                </a:solidFill>
              </a:rPr>
              <a:t>narrow: </a:t>
            </a:r>
            <a:r>
              <a:rPr lang="en-US" sz="2800" dirty="0" smtClean="0"/>
              <a:t>there is </a:t>
            </a:r>
            <a:r>
              <a:rPr lang="en-US" sz="2800" dirty="0" smtClean="0">
                <a:effectLst/>
              </a:rPr>
              <a:t>no forgiveness if outside track gets off compacted base (stuck); sled traffic is also more confined (more moguls) </a:t>
            </a:r>
          </a:p>
        </p:txBody>
      </p:sp>
      <p:sp>
        <p:nvSpPr>
          <p:cNvPr id="4" name="Footer Placeholder 5"/>
          <p:cNvSpPr>
            <a:spLocks noGrp="1"/>
          </p:cNvSpPr>
          <p:nvPr>
            <p:ph type="ftr" sz="quarter" idx="12"/>
          </p:nvPr>
        </p:nvSpPr>
        <p:spPr>
          <a:xfrm>
            <a:off x="3124200" y="6553200"/>
            <a:ext cx="2895600" cy="304800"/>
          </a:xfrm>
        </p:spPr>
        <p:txBody>
          <a:bodyPr anchor="ctr"/>
          <a:lstStyle/>
          <a:p>
            <a:pPr>
              <a:defRPr/>
            </a:pPr>
            <a:r>
              <a:rPr lang="en-US" dirty="0" smtClean="0">
                <a:solidFill>
                  <a:srgbClr val="E5E5FF">
                    <a:shade val="90000"/>
                  </a:srgbClr>
                </a:solidFill>
              </a:rPr>
              <a:t>Trails Work Consulting</a:t>
            </a:r>
            <a:endParaRPr lang="en-US" dirty="0">
              <a:solidFill>
                <a:srgbClr val="E5E5FF">
                  <a:shade val="90000"/>
                </a:srgbClr>
              </a:solidFill>
            </a:endParaRPr>
          </a:p>
        </p:txBody>
      </p:sp>
    </p:spTree>
    <p:extLst>
      <p:ext uri="{BB962C8B-B14F-4D97-AF65-F5344CB8AC3E}">
        <p14:creationId xmlns:p14="http://schemas.microsoft.com/office/powerpoint/2010/main" xmlns="" val="5442821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rrowheads="1"/>
          </p:cNvSpPr>
          <p:nvPr>
            <p:ph type="title"/>
          </p:nvPr>
        </p:nvSpPr>
        <p:spPr>
          <a:xfrm>
            <a:off x="457200" y="274638"/>
            <a:ext cx="8229600" cy="1325562"/>
          </a:xfrm>
        </p:spPr>
        <p:txBody>
          <a:bodyPr>
            <a:noAutofit/>
          </a:bodyPr>
          <a:lstStyle/>
          <a:p>
            <a:pPr marL="54864" indent="0" algn="ctr" eaLnBrk="1" fontAlgn="auto" hangingPunct="1">
              <a:spcAft>
                <a:spcPts val="0"/>
              </a:spcAft>
              <a:defRPr/>
            </a:pPr>
            <a:r>
              <a:rPr lang="en-US" sz="3600" dirty="0" smtClean="0">
                <a:solidFill>
                  <a:srgbClr val="FFCC00"/>
                </a:solidFill>
              </a:rPr>
              <a:t>MAXIMUM</a:t>
            </a:r>
            <a:r>
              <a:rPr lang="en-US" sz="3600" dirty="0" smtClean="0">
                <a:solidFill>
                  <a:srgbClr val="FF0000"/>
                </a:solidFill>
              </a:rPr>
              <a:t> </a:t>
            </a:r>
            <a:r>
              <a:rPr lang="en-US" sz="3600" dirty="0">
                <a:solidFill>
                  <a:srgbClr val="FFCC00"/>
                </a:solidFill>
              </a:rPr>
              <a:t>Groomed Trail </a:t>
            </a:r>
            <a:r>
              <a:rPr lang="en-US" sz="3600" dirty="0" smtClean="0">
                <a:solidFill>
                  <a:srgbClr val="FFCC00"/>
                </a:solidFill>
              </a:rPr>
              <a:t>Width: </a:t>
            </a:r>
            <a:r>
              <a:rPr lang="en-US" sz="3600" dirty="0" smtClean="0">
                <a:solidFill>
                  <a:srgbClr val="009900"/>
                </a:solidFill>
              </a:rPr>
              <a:t/>
            </a:r>
            <a:br>
              <a:rPr lang="en-US" sz="3600" dirty="0" smtClean="0">
                <a:solidFill>
                  <a:srgbClr val="009900"/>
                </a:solidFill>
              </a:rPr>
            </a:br>
            <a:r>
              <a:rPr lang="en-US" sz="3600" dirty="0" smtClean="0">
                <a:solidFill>
                  <a:schemeClr val="tx1"/>
                </a:solidFill>
                <a:effectLst/>
              </a:rPr>
              <a:t>1 ½ to 2 times the Drag Width</a:t>
            </a:r>
            <a:endParaRPr lang="en-US" sz="3600" dirty="0">
              <a:solidFill>
                <a:schemeClr val="tx1"/>
              </a:solidFill>
              <a:effectLst/>
            </a:endParaRPr>
          </a:p>
        </p:txBody>
      </p:sp>
      <p:sp>
        <p:nvSpPr>
          <p:cNvPr id="137220" name="Rectangle 3"/>
          <p:cNvSpPr>
            <a:spLocks noGrp="1" noChangeArrowheads="1"/>
          </p:cNvSpPr>
          <p:nvPr>
            <p:ph type="body" sz="half" idx="1"/>
          </p:nvPr>
        </p:nvSpPr>
        <p:spPr>
          <a:xfrm>
            <a:off x="457200" y="1600200"/>
            <a:ext cx="4572000" cy="4800600"/>
          </a:xfrm>
        </p:spPr>
        <p:txBody>
          <a:bodyPr/>
          <a:lstStyle/>
          <a:p>
            <a:pPr eaLnBrk="1" hangingPunct="1"/>
            <a:r>
              <a:rPr lang="en-US" sz="2600" b="1" dirty="0" smtClean="0">
                <a:solidFill>
                  <a:srgbClr val="FFCC00"/>
                </a:solidFill>
              </a:rPr>
              <a:t>Control your trail width </a:t>
            </a:r>
            <a:r>
              <a:rPr lang="en-US" sz="2600" b="1" dirty="0" smtClean="0">
                <a:effectLst/>
              </a:rPr>
              <a:t>– </a:t>
            </a:r>
            <a:r>
              <a:rPr lang="en-US" sz="2600" dirty="0" smtClean="0">
                <a:effectLst/>
              </a:rPr>
              <a:t>on wide roads or in open areas, don’t try to groom too wide; pick a route &amp; stick to it to ensure trail base is consistently built from the ground up</a:t>
            </a:r>
          </a:p>
          <a:p>
            <a:pPr eaLnBrk="1" hangingPunct="1"/>
            <a:r>
              <a:rPr lang="en-US" sz="2600" b="1" dirty="0" smtClean="0">
                <a:solidFill>
                  <a:srgbClr val="FFCC00"/>
                </a:solidFill>
              </a:rPr>
              <a:t>Grooming wider than 2 times the drag width WILL result in soft pockets &amp; a rough trail from inconsistent processing &amp; compaction</a:t>
            </a:r>
          </a:p>
        </p:txBody>
      </p:sp>
      <p:pic>
        <p:nvPicPr>
          <p:cNvPr id="5" name="Content Placeholder 4"/>
          <p:cNvPicPr>
            <a:picLocks noGrp="1" noChangeAspect="1"/>
          </p:cNvPicPr>
          <p:nvPr>
            <p:ph sz="half" idx="2"/>
          </p:nvPr>
        </p:nvPicPr>
        <p:blipFill>
          <a:blip r:embed="rId3" cstate="screen">
            <a:extLst>
              <a:ext uri="{28A0092B-C50C-407E-A947-70E740481C1C}">
                <a14:useLocalDpi xmlns:a14="http://schemas.microsoft.com/office/drawing/2010/main" xmlns=""/>
              </a:ext>
            </a:extLst>
          </a:blip>
          <a:stretch>
            <a:fillRect/>
          </a:stretch>
        </p:blipFill>
        <p:spPr>
          <a:xfrm>
            <a:off x="4953000" y="2209800"/>
            <a:ext cx="4038600" cy="3028950"/>
          </a:xfrm>
          <a:ln w="19050">
            <a:solidFill>
              <a:schemeClr val="tx1"/>
            </a:solidFill>
          </a:ln>
        </p:spPr>
      </p:pic>
      <p:sp>
        <p:nvSpPr>
          <p:cNvPr id="4" name="Footer Placeholder 5"/>
          <p:cNvSpPr>
            <a:spLocks noGrp="1"/>
          </p:cNvSpPr>
          <p:nvPr>
            <p:ph type="ftr" sz="quarter" idx="12"/>
          </p:nvPr>
        </p:nvSpPr>
        <p:spPr>
          <a:xfrm>
            <a:off x="228600" y="6400800"/>
            <a:ext cx="8686800" cy="323850"/>
          </a:xfrm>
        </p:spPr>
        <p:txBody>
          <a:bodyPr anchor="ctr"/>
          <a:lstStyle/>
          <a:p>
            <a:pPr>
              <a:defRPr/>
            </a:pPr>
            <a:r>
              <a:rPr lang="en-US" dirty="0" smtClean="0">
                <a:solidFill>
                  <a:srgbClr val="E5E5FF">
                    <a:shade val="90000"/>
                  </a:srgbClr>
                </a:solidFill>
              </a:rPr>
              <a:t>Trails Work Consulting</a:t>
            </a:r>
            <a:endParaRPr lang="en-US" dirty="0">
              <a:solidFill>
                <a:srgbClr val="E5E5FF">
                  <a:shade val="90000"/>
                </a:srgbClr>
              </a:solidFill>
            </a:endParaRPr>
          </a:p>
        </p:txBody>
      </p:sp>
    </p:spTree>
    <p:extLst>
      <p:ext uri="{BB962C8B-B14F-4D97-AF65-F5344CB8AC3E}">
        <p14:creationId xmlns:p14="http://schemas.microsoft.com/office/powerpoint/2010/main" xmlns="" val="31620836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4"/>
          <p:cNvSpPr>
            <a:spLocks noGrp="1" noRot="1" noChangeArrowheads="1"/>
          </p:cNvSpPr>
          <p:nvPr>
            <p:ph type="title"/>
          </p:nvPr>
        </p:nvSpPr>
        <p:spPr>
          <a:xfrm>
            <a:off x="457200" y="274638"/>
            <a:ext cx="8229600" cy="792162"/>
          </a:xfrm>
        </p:spPr>
        <p:txBody>
          <a:bodyPr/>
          <a:lstStyle/>
          <a:p>
            <a:pPr marL="54864" indent="0" algn="ctr" eaLnBrk="1" fontAlgn="auto" hangingPunct="1">
              <a:spcAft>
                <a:spcPts val="0"/>
              </a:spcAft>
              <a:defRPr/>
            </a:pPr>
            <a:r>
              <a:rPr lang="en-US" sz="3600" dirty="0" smtClean="0">
                <a:solidFill>
                  <a:schemeClr val="hlink"/>
                </a:solidFill>
              </a:rPr>
              <a:t>1 ½ = Ideal </a:t>
            </a:r>
            <a:r>
              <a:rPr lang="en-US" sz="3600" dirty="0">
                <a:solidFill>
                  <a:schemeClr val="hlink"/>
                </a:solidFill>
              </a:rPr>
              <a:t>Groomed Trail Width</a:t>
            </a:r>
          </a:p>
        </p:txBody>
      </p:sp>
      <p:sp>
        <p:nvSpPr>
          <p:cNvPr id="138244" name="Rectangle 5"/>
          <p:cNvSpPr>
            <a:spLocks noGrp="1" noChangeArrowheads="1"/>
          </p:cNvSpPr>
          <p:nvPr>
            <p:ph type="body" sz="half" idx="1"/>
          </p:nvPr>
        </p:nvSpPr>
        <p:spPr>
          <a:xfrm>
            <a:off x="457200" y="1341436"/>
            <a:ext cx="8229600" cy="2544764"/>
          </a:xfrm>
          <a:ln>
            <a:solidFill>
              <a:schemeClr val="accent4">
                <a:lumMod val="10000"/>
              </a:schemeClr>
            </a:solidFill>
          </a:ln>
        </p:spPr>
        <p:txBody>
          <a:bodyPr/>
          <a:lstStyle/>
          <a:p>
            <a:pPr eaLnBrk="1" hangingPunct="1">
              <a:lnSpc>
                <a:spcPct val="90000"/>
              </a:lnSpc>
            </a:pPr>
            <a:r>
              <a:rPr lang="en-US" sz="2800" dirty="0" smtClean="0">
                <a:effectLst/>
              </a:rPr>
              <a:t>Maintaining a trail width of </a:t>
            </a:r>
            <a:r>
              <a:rPr lang="en-US" sz="2800" b="1" dirty="0" smtClean="0">
                <a:solidFill>
                  <a:srgbClr val="FFCC00"/>
                </a:solidFill>
                <a:effectLst/>
              </a:rPr>
              <a:t>1½ times the drag width </a:t>
            </a:r>
            <a:r>
              <a:rPr lang="en-US" sz="2800" dirty="0" smtClean="0">
                <a:effectLst/>
              </a:rPr>
              <a:t>consistently grooms the middle third of the trail, which is where many riders favor – so you’ll have the best trails</a:t>
            </a:r>
          </a:p>
          <a:p>
            <a:pPr eaLnBrk="1" hangingPunct="1">
              <a:lnSpc>
                <a:spcPct val="90000"/>
              </a:lnSpc>
            </a:pPr>
            <a:r>
              <a:rPr lang="en-US" sz="2800" dirty="0" smtClean="0">
                <a:effectLst/>
              </a:rPr>
              <a:t>This requires regular, frequent grooming reps to be most effective </a:t>
            </a:r>
          </a:p>
        </p:txBody>
      </p:sp>
      <p:pic>
        <p:nvPicPr>
          <p:cNvPr id="138245" name="Picture 11" descr="Polaris04"/>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tretch>
            <a:fillRect/>
          </a:stretch>
        </p:blipFill>
        <p:spPr>
          <a:xfrm>
            <a:off x="2452440" y="3932236"/>
            <a:ext cx="4239119" cy="2468564"/>
          </a:xfrm>
          <a:ln w="19050">
            <a:solidFill>
              <a:schemeClr val="tx1"/>
            </a:solidFill>
          </a:ln>
        </p:spPr>
      </p:pic>
      <p:sp>
        <p:nvSpPr>
          <p:cNvPr id="6" name="Footer Placeholder 6"/>
          <p:cNvSpPr>
            <a:spLocks noGrp="1"/>
          </p:cNvSpPr>
          <p:nvPr>
            <p:ph type="ftr" sz="quarter" idx="12"/>
          </p:nvPr>
        </p:nvSpPr>
        <p:spPr>
          <a:xfrm>
            <a:off x="3124200" y="6400800"/>
            <a:ext cx="2895600" cy="323850"/>
          </a:xfrm>
        </p:spPr>
        <p:txBody>
          <a:bodyPr/>
          <a:lstStyle/>
          <a:p>
            <a:pPr>
              <a:defRPr/>
            </a:pPr>
            <a:r>
              <a:rPr lang="en-US" dirty="0" smtClean="0">
                <a:solidFill>
                  <a:srgbClr val="FFFFFF"/>
                </a:solidFill>
              </a:rPr>
              <a:t>Trails Work Consulting</a:t>
            </a:r>
            <a:endParaRPr lang="en-US" dirty="0">
              <a:solidFill>
                <a:srgbClr val="FFFFFF"/>
              </a:solidFill>
            </a:endParaRPr>
          </a:p>
        </p:txBody>
      </p:sp>
      <p:sp>
        <p:nvSpPr>
          <p:cNvPr id="138246" name="AutoShape 12"/>
          <p:cNvSpPr>
            <a:spLocks noChangeArrowheads="1"/>
          </p:cNvSpPr>
          <p:nvPr/>
        </p:nvSpPr>
        <p:spPr bwMode="auto">
          <a:xfrm rot="3647596">
            <a:off x="4229099" y="5574779"/>
            <a:ext cx="685800" cy="228600"/>
          </a:xfrm>
          <a:prstGeom prst="rightArrow">
            <a:avLst>
              <a:gd name="adj1" fmla="val 50000"/>
              <a:gd name="adj2" fmla="val 75000"/>
            </a:avLst>
          </a:prstGeom>
          <a:solidFill>
            <a:srgbClr val="FF3300"/>
          </a:solidFill>
          <a:ln w="76200">
            <a:solidFill>
              <a:srgbClr val="33CC33"/>
            </a:solidFill>
            <a:miter lim="800000"/>
            <a:headEnd/>
            <a:tailEnd/>
          </a:ln>
        </p:spPr>
        <p:txBody>
          <a:bodyPr wrap="none" anchor="ctr"/>
          <a:lstStyle/>
          <a:p>
            <a:endParaRPr lang="en-US">
              <a:solidFill>
                <a:srgbClr val="FFFFFF"/>
              </a:solidFill>
              <a:latin typeface="Rockwell" pitchFamily="18" charset="0"/>
            </a:endParaRPr>
          </a:p>
        </p:txBody>
      </p:sp>
    </p:spTree>
    <p:extLst>
      <p:ext uri="{BB962C8B-B14F-4D97-AF65-F5344CB8AC3E}">
        <p14:creationId xmlns:p14="http://schemas.microsoft.com/office/powerpoint/2010/main" xmlns="" val="1650232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p:nvPr>
        </p:nvSpPr>
        <p:spPr>
          <a:xfrm>
            <a:off x="457200" y="274638"/>
            <a:ext cx="8229600" cy="1706562"/>
          </a:xfrm>
          <a:solidFill>
            <a:schemeClr val="bg1">
              <a:lumMod val="60000"/>
              <a:lumOff val="40000"/>
            </a:schemeClr>
          </a:solidFill>
          <a:ln>
            <a:solidFill>
              <a:schemeClr val="tx1"/>
            </a:solidFill>
          </a:ln>
        </p:spPr>
        <p:txBody>
          <a:bodyPr>
            <a:noAutofit/>
          </a:bodyPr>
          <a:lstStyle/>
          <a:p>
            <a:pPr marL="54864" fontAlgn="auto">
              <a:spcAft>
                <a:spcPts val="0"/>
              </a:spcAft>
              <a:defRPr/>
            </a:pPr>
            <a:r>
              <a:rPr lang="en-US" sz="3200" dirty="0" smtClean="0">
                <a:solidFill>
                  <a:srgbClr val="FFCC00"/>
                </a:solidFill>
              </a:rPr>
              <a:t>TOP TIP #5:</a:t>
            </a:r>
            <a:r>
              <a:rPr lang="en-US" sz="3600" dirty="0" smtClean="0">
                <a:solidFill>
                  <a:srgbClr val="FFCC00"/>
                </a:solidFill>
              </a:rPr>
              <a:t/>
            </a:r>
            <a:br>
              <a:rPr lang="en-US" sz="3600" dirty="0" smtClean="0">
                <a:solidFill>
                  <a:srgbClr val="FFCC00"/>
                </a:solidFill>
              </a:rPr>
            </a:br>
            <a:r>
              <a:rPr lang="en-US" sz="3600" dirty="0" smtClean="0">
                <a:solidFill>
                  <a:srgbClr val="FFCC00"/>
                </a:solidFill>
              </a:rPr>
              <a:t>Understand the ‘Four Steps’ </a:t>
            </a:r>
            <a:r>
              <a:rPr lang="en-US" sz="3600" dirty="0">
                <a:solidFill>
                  <a:srgbClr val="FFCC00"/>
                </a:solidFill>
              </a:rPr>
              <a:t>of </a:t>
            </a:r>
            <a:r>
              <a:rPr lang="en-US" sz="3600" dirty="0" smtClean="0">
                <a:solidFill>
                  <a:srgbClr val="FFCC00"/>
                </a:solidFill>
              </a:rPr>
              <a:t/>
            </a:r>
            <a:br>
              <a:rPr lang="en-US" sz="3600" dirty="0" smtClean="0">
                <a:solidFill>
                  <a:srgbClr val="FFCC00"/>
                </a:solidFill>
              </a:rPr>
            </a:br>
            <a:r>
              <a:rPr lang="en-US" sz="3600" dirty="0" smtClean="0">
                <a:solidFill>
                  <a:srgbClr val="FFCC00"/>
                </a:solidFill>
              </a:rPr>
              <a:t>Grooming with a Drag</a:t>
            </a:r>
            <a:endParaRPr lang="en-US" sz="3600" dirty="0">
              <a:solidFill>
                <a:srgbClr val="FFCC00"/>
              </a:solidFill>
            </a:endParaRPr>
          </a:p>
        </p:txBody>
      </p:sp>
      <p:sp>
        <p:nvSpPr>
          <p:cNvPr id="26628" name="Rectangle 3"/>
          <p:cNvSpPr>
            <a:spLocks noGrp="1" noChangeArrowheads="1"/>
          </p:cNvSpPr>
          <p:nvPr>
            <p:ph type="body" sz="half" idx="1"/>
          </p:nvPr>
        </p:nvSpPr>
        <p:spPr>
          <a:xfrm>
            <a:off x="457200" y="2209800"/>
            <a:ext cx="3886200" cy="3916363"/>
          </a:xfrm>
        </p:spPr>
        <p:txBody>
          <a:bodyPr>
            <a:normAutofit/>
          </a:bodyPr>
          <a:lstStyle/>
          <a:p>
            <a:pPr marL="609600" indent="-609600" eaLnBrk="1" hangingPunct="1">
              <a:buSzTx/>
              <a:buFont typeface="Wingdings" pitchFamily="2" charset="2"/>
              <a:buAutoNum type="arabicPeriod"/>
            </a:pPr>
            <a:r>
              <a:rPr lang="en-US" dirty="0" smtClean="0">
                <a:effectLst/>
              </a:rPr>
              <a:t>Removal of moguls </a:t>
            </a:r>
          </a:p>
          <a:p>
            <a:pPr marL="609600" indent="-609600" eaLnBrk="1" hangingPunct="1">
              <a:buSzTx/>
              <a:buFont typeface="+mj-lt"/>
              <a:buAutoNum type="arabicPeriod" startAt="2"/>
            </a:pPr>
            <a:r>
              <a:rPr lang="en-US" dirty="0" smtClean="0">
                <a:effectLst/>
              </a:rPr>
              <a:t>Processing the snow</a:t>
            </a:r>
          </a:p>
          <a:p>
            <a:pPr marL="609600" indent="-609600" eaLnBrk="1" hangingPunct="1">
              <a:buSzTx/>
              <a:buFont typeface="Wingdings" pitchFamily="2" charset="2"/>
              <a:buAutoNum type="arabicPeriod" startAt="2"/>
            </a:pPr>
            <a:r>
              <a:rPr lang="en-US" dirty="0" smtClean="0">
                <a:effectLst/>
              </a:rPr>
              <a:t>Compression of processed snow </a:t>
            </a:r>
          </a:p>
          <a:p>
            <a:pPr marL="609600" indent="-609600" eaLnBrk="1" hangingPunct="1">
              <a:buSzTx/>
              <a:buFont typeface="+mj-lt"/>
              <a:buAutoNum type="arabicPeriod" startAt="4"/>
            </a:pPr>
            <a:r>
              <a:rPr lang="en-US" dirty="0" smtClean="0">
                <a:effectLst/>
              </a:rPr>
              <a:t>Trail setup</a:t>
            </a:r>
          </a:p>
        </p:txBody>
      </p:sp>
      <p:pic>
        <p:nvPicPr>
          <p:cNvPr id="1026" name="Picture 2" descr="C:\Documents and Settings\Kim\My Documents\Sask\SK Groomer Photos\Showstoppers-Groomer-and-Dr.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bwMode="auto">
          <a:xfrm>
            <a:off x="4648201" y="2362200"/>
            <a:ext cx="3893058" cy="3637825"/>
          </a:xfrm>
          <a:prstGeom prst="rect">
            <a:avLst/>
          </a:prstGeom>
          <a:noFill/>
          <a:ln w="19050">
            <a:solidFill>
              <a:schemeClr val="tx1"/>
            </a:solidFill>
          </a:ln>
        </p:spPr>
      </p:pic>
      <p:sp>
        <p:nvSpPr>
          <p:cNvPr id="4" name="Footer Placeholder 5"/>
          <p:cNvSpPr>
            <a:spLocks noGrp="1"/>
          </p:cNvSpPr>
          <p:nvPr>
            <p:ph type="ftr" sz="quarter" idx="12"/>
          </p:nvPr>
        </p:nvSpPr>
        <p:spPr/>
        <p:txBody>
          <a:bodyPr anchor="ctr"/>
          <a:lstStyle/>
          <a:p>
            <a:pPr algn="ctr">
              <a:defRPr/>
            </a:pPr>
            <a:r>
              <a:rPr lang="en-US" dirty="0" smtClean="0">
                <a:solidFill>
                  <a:schemeClr val="tx2">
                    <a:shade val="90000"/>
                  </a:schemeClr>
                </a:solidFill>
              </a:rPr>
              <a:t>Trails Work Consulting</a:t>
            </a:r>
            <a:endParaRPr lang="en-US" dirty="0">
              <a:solidFill>
                <a:schemeClr val="tx2">
                  <a:shade val="90000"/>
                </a:schemeClr>
              </a:solidFill>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HPIM3934"/>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2971800" y="990600"/>
            <a:ext cx="5630501" cy="2480227"/>
          </a:xfrm>
          <a:prstGeom prst="rect">
            <a:avLst/>
          </a:prstGeom>
          <a:noFill/>
          <a:ln w="38100">
            <a:solidFill>
              <a:schemeClr val="tx1"/>
            </a:solidFill>
            <a:miter lim="800000"/>
            <a:headEnd/>
            <a:tailEnd/>
          </a:ln>
        </p:spPr>
      </p:pic>
      <p:sp>
        <p:nvSpPr>
          <p:cNvPr id="59394" name="Rectangle 2"/>
          <p:cNvSpPr>
            <a:spLocks noGrp="1" noRot="1" noChangeArrowheads="1"/>
          </p:cNvSpPr>
          <p:nvPr>
            <p:ph type="title"/>
          </p:nvPr>
        </p:nvSpPr>
        <p:spPr>
          <a:xfrm>
            <a:off x="457200" y="274638"/>
            <a:ext cx="8229600" cy="715962"/>
          </a:xfrm>
        </p:spPr>
        <p:txBody>
          <a:bodyPr>
            <a:normAutofit/>
          </a:bodyPr>
          <a:lstStyle/>
          <a:p>
            <a:pPr marL="54864" indent="0" algn="ctr" eaLnBrk="1" fontAlgn="auto" hangingPunct="1">
              <a:spcAft>
                <a:spcPts val="0"/>
              </a:spcAft>
              <a:defRPr/>
            </a:pPr>
            <a:r>
              <a:rPr lang="en-US" sz="3200" dirty="0">
                <a:solidFill>
                  <a:srgbClr val="FFCC00"/>
                </a:solidFill>
              </a:rPr>
              <a:t>Step 1: Removal of Moguls</a:t>
            </a:r>
          </a:p>
        </p:txBody>
      </p:sp>
      <p:sp>
        <p:nvSpPr>
          <p:cNvPr id="59395" name="Rectangle 3"/>
          <p:cNvSpPr>
            <a:spLocks noGrp="1" noChangeArrowheads="1"/>
          </p:cNvSpPr>
          <p:nvPr>
            <p:ph type="body" sz="half" idx="1"/>
          </p:nvPr>
        </p:nvSpPr>
        <p:spPr>
          <a:xfrm>
            <a:off x="457200" y="1219200"/>
            <a:ext cx="8229600" cy="2286000"/>
          </a:xfrm>
        </p:spPr>
        <p:txBody>
          <a:bodyPr>
            <a:noAutofit/>
          </a:bodyPr>
          <a:lstStyle/>
          <a:p>
            <a:pPr eaLnBrk="1" fontAlgn="auto" hangingPunct="1">
              <a:spcBef>
                <a:spcPts val="0"/>
              </a:spcBef>
              <a:spcAft>
                <a:spcPts val="0"/>
              </a:spcAft>
              <a:buFont typeface="Wingdings 2"/>
              <a:buChar char=""/>
              <a:defRPr/>
            </a:pPr>
            <a:r>
              <a:rPr lang="en-US" sz="2800" b="1" dirty="0">
                <a:solidFill>
                  <a:schemeClr val="bg2"/>
                </a:solidFill>
                <a:effectLst/>
              </a:rPr>
              <a:t>Critical to remove the entire mogul </a:t>
            </a:r>
            <a:r>
              <a:rPr lang="en-US" sz="2800" b="1" dirty="0" smtClean="0">
                <a:solidFill>
                  <a:schemeClr val="bg2"/>
                </a:solidFill>
                <a:effectLst/>
              </a:rPr>
              <a:t>profile – but  </a:t>
            </a:r>
            <a:r>
              <a:rPr lang="en-US" sz="2800" b="1" dirty="0">
                <a:solidFill>
                  <a:schemeClr val="bg2"/>
                </a:solidFill>
                <a:effectLst/>
              </a:rPr>
              <a:t>don’t cut into the trail base below </a:t>
            </a:r>
            <a:r>
              <a:rPr lang="en-US" sz="2800" b="1" dirty="0" smtClean="0">
                <a:solidFill>
                  <a:schemeClr val="bg2"/>
                </a:solidFill>
                <a:effectLst/>
              </a:rPr>
              <a:t>the ‘dip’</a:t>
            </a:r>
          </a:p>
          <a:p>
            <a:pPr eaLnBrk="1" fontAlgn="auto" hangingPunct="1">
              <a:spcBef>
                <a:spcPts val="0"/>
              </a:spcBef>
              <a:spcAft>
                <a:spcPts val="0"/>
              </a:spcAft>
              <a:buFont typeface="Wingdings 2"/>
              <a:buChar char=""/>
              <a:defRPr/>
            </a:pPr>
            <a:r>
              <a:rPr lang="en-US" sz="2800" b="1" dirty="0" smtClean="0">
                <a:solidFill>
                  <a:schemeClr val="bg2"/>
                </a:solidFill>
                <a:effectLst/>
              </a:rPr>
              <a:t>Cutting off just the top (cut and fill) leaves a ‘memory’ because of different snow density</a:t>
            </a:r>
          </a:p>
        </p:txBody>
      </p:sp>
      <p:pic>
        <p:nvPicPr>
          <p:cNvPr id="27653" name="Picture 4" descr="Removing the Mogols"/>
          <p:cNvPicPr>
            <a:picLocks noGrp="1" noChangeAspect="1" noChangeArrowheads="1"/>
          </p:cNvPicPr>
          <p:nvPr>
            <p:ph sz="half" idx="2"/>
          </p:nvPr>
        </p:nvPicPr>
        <p:blipFill>
          <a:blip r:embed="rId4" cstate="screen">
            <a:extLst>
              <a:ext uri="{28A0092B-C50C-407E-A947-70E740481C1C}">
                <a14:useLocalDpi xmlns:a14="http://schemas.microsoft.com/office/drawing/2010/main" xmlns=""/>
              </a:ext>
            </a:extLst>
          </a:blip>
          <a:srcRect/>
          <a:stretch>
            <a:fillRect/>
          </a:stretch>
        </p:blipFill>
        <p:spPr>
          <a:xfrm>
            <a:off x="484094" y="3429000"/>
            <a:ext cx="8175812" cy="2895600"/>
          </a:xfrm>
          <a:ln w="38100">
            <a:solidFill>
              <a:srgbClr val="FFCC00"/>
            </a:solidFill>
          </a:ln>
        </p:spPr>
      </p:pic>
      <p:sp>
        <p:nvSpPr>
          <p:cNvPr id="5" name="Footer Placeholder 6"/>
          <p:cNvSpPr>
            <a:spLocks noGrp="1"/>
          </p:cNvSpPr>
          <p:nvPr>
            <p:ph type="ftr" sz="quarter" idx="12"/>
          </p:nvPr>
        </p:nvSpPr>
        <p:spPr>
          <a:xfrm>
            <a:off x="2286000" y="6400800"/>
            <a:ext cx="4495800" cy="323850"/>
          </a:xfrm>
        </p:spPr>
        <p:txBody>
          <a:bodyPr/>
          <a:lstStyle/>
          <a:p>
            <a:pPr>
              <a:defRPr/>
            </a:pPr>
            <a:r>
              <a:rPr lang="en-US" dirty="0" smtClean="0"/>
              <a:t>Trails Work Consulting</a:t>
            </a:r>
            <a:endParaRPr lang="en-US"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Kim\My Documents\My Pictures\2010-01 (Jan)2\2010_01_30\IMG_2522.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bwMode="auto">
          <a:xfrm>
            <a:off x="1562100" y="2822015"/>
            <a:ext cx="5867400" cy="3911600"/>
          </a:xfrm>
          <a:prstGeom prst="rect">
            <a:avLst/>
          </a:prstGeom>
          <a:noFill/>
          <a:ln w="19050">
            <a:solidFill>
              <a:schemeClr val="tx1"/>
            </a:solidFill>
          </a:ln>
        </p:spPr>
      </p:pic>
      <p:sp>
        <p:nvSpPr>
          <p:cNvPr id="48130" name="Rectangle 2"/>
          <p:cNvSpPr>
            <a:spLocks noGrp="1" noRot="1" noChangeArrowheads="1"/>
          </p:cNvSpPr>
          <p:nvPr>
            <p:ph type="title"/>
          </p:nvPr>
        </p:nvSpPr>
        <p:spPr>
          <a:xfrm>
            <a:off x="457200" y="274638"/>
            <a:ext cx="8229600" cy="868362"/>
          </a:xfrm>
        </p:spPr>
        <p:txBody>
          <a:bodyPr>
            <a:normAutofit/>
          </a:bodyPr>
          <a:lstStyle/>
          <a:p>
            <a:pPr marL="54864" indent="0" algn="ctr" eaLnBrk="1" fontAlgn="auto" hangingPunct="1">
              <a:spcAft>
                <a:spcPts val="0"/>
              </a:spcAft>
              <a:defRPr/>
            </a:pPr>
            <a:r>
              <a:rPr lang="en-US" sz="3600" dirty="0" smtClean="0">
                <a:solidFill>
                  <a:srgbClr val="FFCC00"/>
                </a:solidFill>
              </a:rPr>
              <a:t>Limitations to Effective Mogul Removal</a:t>
            </a:r>
            <a:endParaRPr lang="en-US" sz="3600" dirty="0">
              <a:solidFill>
                <a:srgbClr val="FFCC00"/>
              </a:solidFill>
            </a:endParaRPr>
          </a:p>
        </p:txBody>
      </p:sp>
      <p:sp>
        <p:nvSpPr>
          <p:cNvPr id="28676" name="Rectangle 3"/>
          <p:cNvSpPr>
            <a:spLocks noGrp="1" noChangeArrowheads="1"/>
          </p:cNvSpPr>
          <p:nvPr>
            <p:ph type="body" sz="half" idx="1"/>
          </p:nvPr>
        </p:nvSpPr>
        <p:spPr>
          <a:xfrm>
            <a:off x="457200" y="1219200"/>
            <a:ext cx="8229600" cy="1905000"/>
          </a:xfrm>
        </p:spPr>
        <p:txBody>
          <a:bodyPr/>
          <a:lstStyle/>
          <a:p>
            <a:pPr marL="609600" indent="-609600" eaLnBrk="1" hangingPunct="1">
              <a:lnSpc>
                <a:spcPct val="90000"/>
              </a:lnSpc>
              <a:buSzTx/>
              <a:buFont typeface="Wingdings" pitchFamily="2" charset="2"/>
              <a:buAutoNum type="arabicPeriod"/>
            </a:pPr>
            <a:r>
              <a:rPr lang="en-US" sz="2800" b="1" dirty="0" smtClean="0">
                <a:solidFill>
                  <a:srgbClr val="FFCC00"/>
                </a:solidFill>
              </a:rPr>
              <a:t>If there are bare spots in the trail: </a:t>
            </a:r>
            <a:r>
              <a:rPr lang="en-US" sz="2800" dirty="0" smtClean="0">
                <a:effectLst/>
              </a:rPr>
              <a:t>don’t cut deep or try to remove the entire mogul mound since it could damage equipment &amp; destroy whatever hardened trail base there is</a:t>
            </a:r>
          </a:p>
          <a:p>
            <a:pPr marL="609600" indent="-609600" eaLnBrk="1" hangingPunct="1">
              <a:lnSpc>
                <a:spcPct val="90000"/>
              </a:lnSpc>
              <a:buSzTx/>
              <a:buNone/>
            </a:pPr>
            <a:endParaRPr lang="en-US" dirty="0" smtClean="0"/>
          </a:p>
        </p:txBody>
      </p:sp>
      <p:sp>
        <p:nvSpPr>
          <p:cNvPr id="4" name="Footer Placeholder 5"/>
          <p:cNvSpPr>
            <a:spLocks noGrp="1"/>
          </p:cNvSpPr>
          <p:nvPr>
            <p:ph type="ftr" sz="quarter" idx="12"/>
          </p:nvPr>
        </p:nvSpPr>
        <p:spPr>
          <a:xfrm>
            <a:off x="1752600" y="6400800"/>
            <a:ext cx="5486400" cy="323850"/>
          </a:xfrm>
        </p:spPr>
        <p:txBody>
          <a:bodyPr anchor="ctr"/>
          <a:lstStyle/>
          <a:p>
            <a:pPr algn="ctr">
              <a:defRPr/>
            </a:pPr>
            <a:r>
              <a:rPr lang="en-US" dirty="0" smtClean="0">
                <a:solidFill>
                  <a:schemeClr val="tx2">
                    <a:shade val="90000"/>
                  </a:schemeClr>
                </a:solidFill>
              </a:rPr>
              <a:t>Trails Work Consulting</a:t>
            </a:r>
            <a:endParaRPr lang="en-US" dirty="0">
              <a:solidFill>
                <a:schemeClr val="tx2">
                  <a:shade val="90000"/>
                </a:schemeClr>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solidFill>
            <a:schemeClr val="bg1">
              <a:lumMod val="60000"/>
              <a:lumOff val="40000"/>
            </a:schemeClr>
          </a:solidFill>
          <a:ln>
            <a:solidFill>
              <a:schemeClr val="tx1"/>
            </a:solidFill>
          </a:ln>
        </p:spPr>
        <p:txBody>
          <a:bodyPr/>
          <a:lstStyle/>
          <a:p>
            <a:r>
              <a:rPr lang="en-US" sz="3200" dirty="0" smtClean="0">
                <a:solidFill>
                  <a:srgbClr val="FFCC00"/>
                </a:solidFill>
              </a:rPr>
              <a:t>TOP TIP #2: </a:t>
            </a:r>
            <a:br>
              <a:rPr lang="en-US" sz="3200" dirty="0" smtClean="0">
                <a:solidFill>
                  <a:srgbClr val="FFCC00"/>
                </a:solidFill>
              </a:rPr>
            </a:br>
            <a:r>
              <a:rPr lang="en-US" sz="3200" dirty="0" smtClean="0">
                <a:solidFill>
                  <a:srgbClr val="FFCC00"/>
                </a:solidFill>
              </a:rPr>
              <a:t>Understand Grooming Purpose &amp; Variables</a:t>
            </a:r>
            <a:endParaRPr lang="en-US" sz="3200" dirty="0">
              <a:solidFill>
                <a:srgbClr val="FFCC00"/>
              </a:solidFill>
            </a:endParaRPr>
          </a:p>
        </p:txBody>
      </p:sp>
      <p:pic>
        <p:nvPicPr>
          <p:cNvPr id="8" name="Picture 2" descr="C:\Documents and Settings\Kim\My Documents\My Pictures\Sask\SK pics 018.jpg"/>
          <p:cNvPicPr>
            <a:picLocks noGrp="1" noChangeAspect="1" noChangeArrowheads="1"/>
          </p:cNvPicPr>
          <p:nvPr>
            <p:ph idx="1"/>
          </p:nvPr>
        </p:nvPicPr>
        <p:blipFill>
          <a:blip r:embed="rId3" cstate="print">
            <a:extLst>
              <a:ext uri="{28A0092B-C50C-407E-A947-70E740481C1C}">
                <a14:useLocalDpi xmlns:a14="http://schemas.microsoft.com/office/drawing/2010/main" xmlns=""/>
              </a:ext>
            </a:extLst>
          </a:blip>
          <a:stretch>
            <a:fillRect/>
          </a:stretch>
        </p:blipFill>
        <p:spPr bwMode="auto">
          <a:xfrm>
            <a:off x="1499634" y="1826388"/>
            <a:ext cx="6144732" cy="4403724"/>
          </a:xfrm>
          <a:prstGeom prst="rect">
            <a:avLst/>
          </a:prstGeom>
          <a:noFill/>
          <a:ln w="19050">
            <a:solidFill>
              <a:schemeClr val="tx1"/>
            </a:solidFill>
          </a:ln>
        </p:spPr>
      </p:pic>
      <p:sp>
        <p:nvSpPr>
          <p:cNvPr id="6" name="Footer Placeholder 7"/>
          <p:cNvSpPr>
            <a:spLocks noGrp="1"/>
          </p:cNvSpPr>
          <p:nvPr>
            <p:ph type="ftr" sz="quarter" idx="12"/>
          </p:nvPr>
        </p:nvSpPr>
        <p:spPr/>
        <p:txBody>
          <a:bodyPr/>
          <a:lstStyle/>
          <a:p>
            <a:r>
              <a:rPr lang="en-US" dirty="0" smtClean="0"/>
              <a:t>Trails Work Consulting</a:t>
            </a:r>
            <a:endParaRPr lang="en-US" dirty="0"/>
          </a:p>
        </p:txBody>
      </p:sp>
    </p:spTree>
    <p:extLst>
      <p:ext uri="{BB962C8B-B14F-4D97-AF65-F5344CB8AC3E}">
        <p14:creationId xmlns:p14="http://schemas.microsoft.com/office/powerpoint/2010/main" xmlns="" val="3802373036"/>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siderail2"/>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tretch>
            <a:fillRect/>
          </a:stretch>
        </p:blipFill>
        <p:spPr>
          <a:xfrm>
            <a:off x="188126" y="4191000"/>
            <a:ext cx="8767748" cy="2158318"/>
          </a:xfrm>
          <a:ln w="19050">
            <a:solidFill>
              <a:schemeClr val="tx1"/>
            </a:solidFill>
          </a:ln>
        </p:spPr>
      </p:pic>
      <p:sp>
        <p:nvSpPr>
          <p:cNvPr id="50178" name="Rectangle 2"/>
          <p:cNvSpPr>
            <a:spLocks noGrp="1" noRot="1" noChangeArrowheads="1"/>
          </p:cNvSpPr>
          <p:nvPr>
            <p:ph type="title"/>
          </p:nvPr>
        </p:nvSpPr>
        <p:spPr>
          <a:xfrm>
            <a:off x="457200" y="274638"/>
            <a:ext cx="8229600" cy="715962"/>
          </a:xfrm>
        </p:spPr>
        <p:txBody>
          <a:bodyPr>
            <a:normAutofit/>
          </a:bodyPr>
          <a:lstStyle/>
          <a:p>
            <a:pPr marL="54864" indent="0" algn="ctr" eaLnBrk="1" fontAlgn="auto" hangingPunct="1">
              <a:spcAft>
                <a:spcPts val="0"/>
              </a:spcAft>
              <a:defRPr/>
            </a:pPr>
            <a:r>
              <a:rPr lang="en-US" sz="3600" dirty="0" smtClean="0">
                <a:solidFill>
                  <a:srgbClr val="FFCC00"/>
                </a:solidFill>
              </a:rPr>
              <a:t>Limitations to Effective Mogul Removal</a:t>
            </a:r>
            <a:endParaRPr lang="en-US" sz="3600" dirty="0">
              <a:solidFill>
                <a:srgbClr val="FFCC00"/>
              </a:solidFill>
            </a:endParaRPr>
          </a:p>
        </p:txBody>
      </p:sp>
      <p:sp>
        <p:nvSpPr>
          <p:cNvPr id="29700" name="Rectangle 3"/>
          <p:cNvSpPr>
            <a:spLocks noGrp="1" noChangeArrowheads="1"/>
          </p:cNvSpPr>
          <p:nvPr>
            <p:ph type="body" sz="half" idx="1"/>
          </p:nvPr>
        </p:nvSpPr>
        <p:spPr>
          <a:xfrm>
            <a:off x="457200" y="990600"/>
            <a:ext cx="8458200" cy="2362200"/>
          </a:xfrm>
        </p:spPr>
        <p:txBody>
          <a:bodyPr>
            <a:normAutofit/>
          </a:bodyPr>
          <a:lstStyle/>
          <a:p>
            <a:pPr marL="742950" indent="-742950">
              <a:buSzTx/>
              <a:buFont typeface="+mj-lt"/>
              <a:buAutoNum type="arabicPeriod" startAt="2"/>
            </a:pPr>
            <a:r>
              <a:rPr lang="en-US" sz="2800" b="1" dirty="0" smtClean="0">
                <a:solidFill>
                  <a:srgbClr val="FFCC00"/>
                </a:solidFill>
              </a:rPr>
              <a:t>Multi-blade drag: </a:t>
            </a:r>
            <a:r>
              <a:rPr lang="en-US" sz="2800" dirty="0" smtClean="0">
                <a:effectLst/>
              </a:rPr>
              <a:t>many models will not cut deeper than the depth the planer blades extend below side rails when blades are fully lowered. If the trail is soft, the side rails may cut into trail bed; but if trail is hard, rails will ride on top &amp; limit the cutting depth </a:t>
            </a:r>
          </a:p>
          <a:p>
            <a:pPr marL="742950" indent="-742950" eaLnBrk="1" hangingPunct="1">
              <a:buSzTx/>
              <a:buFont typeface="+mj-lt"/>
              <a:buAutoNum type="arabicPeriod" startAt="2"/>
            </a:pPr>
            <a:endParaRPr lang="en-US" sz="2800" dirty="0" smtClean="0"/>
          </a:p>
        </p:txBody>
      </p:sp>
      <p:sp>
        <p:nvSpPr>
          <p:cNvPr id="4" name="Footer Placeholder 5"/>
          <p:cNvSpPr>
            <a:spLocks noGrp="1"/>
          </p:cNvSpPr>
          <p:nvPr>
            <p:ph type="ftr" sz="quarter" idx="12"/>
          </p:nvPr>
        </p:nvSpPr>
        <p:spPr>
          <a:xfrm>
            <a:off x="1295400" y="6477000"/>
            <a:ext cx="6096000" cy="381000"/>
          </a:xfrm>
        </p:spPr>
        <p:txBody>
          <a:bodyPr anchor="ctr"/>
          <a:lstStyle/>
          <a:p>
            <a:pPr>
              <a:defRPr/>
            </a:pPr>
            <a:r>
              <a:rPr lang="en-US" dirty="0" smtClean="0"/>
              <a:t>Trails Work Consulting</a:t>
            </a:r>
            <a:endParaRPr lang="en-US" dirty="0"/>
          </a:p>
        </p:txBody>
      </p:sp>
      <p:pic>
        <p:nvPicPr>
          <p:cNvPr id="9" name="Content Placeholder 5"/>
          <p:cNvPicPr>
            <a:picLocks noChangeAspect="1" noChangeArrowheads="1"/>
          </p:cNvPicPr>
          <p:nvPr/>
        </p:nvPicPr>
        <p:blipFill>
          <a:blip r:embed="rId4" cstate="screen">
            <a:extLst>
              <a:ext uri="{28A0092B-C50C-407E-A947-70E740481C1C}">
                <a14:useLocalDpi xmlns:a14="http://schemas.microsoft.com/office/drawing/2010/main" xmlns=""/>
              </a:ext>
            </a:extLst>
          </a:blip>
          <a:srcRect l="19013" t="46866"/>
          <a:stretch>
            <a:fillRect/>
          </a:stretch>
        </p:blipFill>
        <p:spPr bwMode="auto">
          <a:xfrm>
            <a:off x="5396106" y="3257959"/>
            <a:ext cx="3559768" cy="1610717"/>
          </a:xfrm>
          <a:prstGeom prst="rect">
            <a:avLst/>
          </a:prstGeom>
          <a:noFill/>
          <a:ln w="38100">
            <a:solidFill>
              <a:srgbClr val="FFCC00"/>
            </a:solidFill>
            <a:miter lim="800000"/>
            <a:headEnd/>
            <a:tailEnd/>
          </a:ln>
          <a:effectLst/>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3858" name="Picture 2" descr="H:\My Pictures\Harolds photos\Pictures2\A09938_145.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bwMode="auto">
          <a:xfrm>
            <a:off x="803075" y="2918012"/>
            <a:ext cx="7537850" cy="3810000"/>
          </a:xfrm>
          <a:prstGeom prst="rect">
            <a:avLst/>
          </a:prstGeom>
          <a:noFill/>
          <a:ln w="19050">
            <a:solidFill>
              <a:schemeClr val="tx1"/>
            </a:solidFill>
          </a:ln>
        </p:spPr>
      </p:pic>
      <p:sp>
        <p:nvSpPr>
          <p:cNvPr id="48130" name="Rectangle 2"/>
          <p:cNvSpPr>
            <a:spLocks noGrp="1" noRot="1" noChangeArrowheads="1"/>
          </p:cNvSpPr>
          <p:nvPr>
            <p:ph type="title"/>
          </p:nvPr>
        </p:nvSpPr>
        <p:spPr>
          <a:xfrm>
            <a:off x="457200" y="274638"/>
            <a:ext cx="8229600" cy="944562"/>
          </a:xfrm>
        </p:spPr>
        <p:txBody>
          <a:bodyPr/>
          <a:lstStyle/>
          <a:p>
            <a:r>
              <a:rPr lang="en-US" sz="3600" dirty="0" smtClean="0">
                <a:solidFill>
                  <a:schemeClr val="hlink"/>
                </a:solidFill>
              </a:rPr>
              <a:t>Limitations to Effective Mogul Removal</a:t>
            </a:r>
            <a:endParaRPr lang="en-US" sz="3600" dirty="0">
              <a:solidFill>
                <a:schemeClr val="hlink"/>
              </a:solidFill>
            </a:endParaRPr>
          </a:p>
        </p:txBody>
      </p:sp>
      <p:sp>
        <p:nvSpPr>
          <p:cNvPr id="48131" name="Rectangle 3"/>
          <p:cNvSpPr>
            <a:spLocks noGrp="1" noChangeArrowheads="1"/>
          </p:cNvSpPr>
          <p:nvPr>
            <p:ph type="body" sz="half" idx="1"/>
          </p:nvPr>
        </p:nvSpPr>
        <p:spPr>
          <a:xfrm>
            <a:off x="457200" y="1371600"/>
            <a:ext cx="8229600" cy="1676400"/>
          </a:xfrm>
        </p:spPr>
        <p:txBody>
          <a:bodyPr/>
          <a:lstStyle/>
          <a:p>
            <a:pPr marL="609600" indent="-609600">
              <a:lnSpc>
                <a:spcPct val="90000"/>
              </a:lnSpc>
              <a:buSzTx/>
              <a:buFont typeface="+mj-lt"/>
              <a:buAutoNum type="arabicPeriod" startAt="3"/>
            </a:pPr>
            <a:r>
              <a:rPr lang="en-US" sz="2800" b="1" dirty="0" smtClean="0">
                <a:solidFill>
                  <a:srgbClr val="FFCC00"/>
                </a:solidFill>
              </a:rPr>
              <a:t>Single </a:t>
            </a:r>
            <a:r>
              <a:rPr lang="en-US" sz="2800" b="1" dirty="0">
                <a:solidFill>
                  <a:srgbClr val="FFCC00"/>
                </a:solidFill>
              </a:rPr>
              <a:t>blade </a:t>
            </a:r>
            <a:r>
              <a:rPr lang="en-US" sz="2800" b="1" dirty="0" smtClean="0">
                <a:solidFill>
                  <a:srgbClr val="FFCC00"/>
                </a:solidFill>
              </a:rPr>
              <a:t>drag:</a:t>
            </a:r>
            <a:r>
              <a:rPr lang="en-US" sz="2800" b="1" dirty="0" smtClean="0">
                <a:solidFill>
                  <a:srgbClr val="33CC33"/>
                </a:solidFill>
              </a:rPr>
              <a:t> </a:t>
            </a:r>
            <a:r>
              <a:rPr lang="en-US" sz="2800" dirty="0" smtClean="0"/>
              <a:t>if moguls </a:t>
            </a:r>
            <a:r>
              <a:rPr lang="en-US" sz="2800" dirty="0"/>
              <a:t>are </a:t>
            </a:r>
            <a:r>
              <a:rPr lang="en-US" sz="2800" dirty="0" smtClean="0"/>
              <a:t>deep, it’s likely that snow will be spilled/wasted outside the </a:t>
            </a:r>
            <a:r>
              <a:rPr lang="en-US" sz="2800" dirty="0"/>
              <a:t>drag </a:t>
            </a:r>
            <a:r>
              <a:rPr lang="en-US" sz="2800" dirty="0" smtClean="0"/>
              <a:t>if </a:t>
            </a:r>
            <a:r>
              <a:rPr lang="en-US" sz="2800" dirty="0"/>
              <a:t>trying to </a:t>
            </a:r>
            <a:r>
              <a:rPr lang="en-US" sz="2800" dirty="0" smtClean="0"/>
              <a:t>cut deep; </a:t>
            </a:r>
            <a:r>
              <a:rPr lang="en-US" sz="2800" dirty="0"/>
              <a:t>save </a:t>
            </a:r>
            <a:r>
              <a:rPr lang="en-US" sz="2800" dirty="0" smtClean="0"/>
              <a:t>snow </a:t>
            </a:r>
            <a:r>
              <a:rPr lang="en-US" sz="2800" dirty="0"/>
              <a:t>versus trying to cut it all </a:t>
            </a:r>
            <a:r>
              <a:rPr lang="en-US" sz="2800" dirty="0" smtClean="0"/>
              <a:t>off</a:t>
            </a:r>
            <a:endParaRPr lang="en-US" sz="2800" dirty="0"/>
          </a:p>
        </p:txBody>
      </p:sp>
      <p:sp>
        <p:nvSpPr>
          <p:cNvPr id="4" name="Footer Placeholder 5"/>
          <p:cNvSpPr>
            <a:spLocks noGrp="1"/>
          </p:cNvSpPr>
          <p:nvPr>
            <p:ph type="ftr" sz="quarter" idx="12"/>
          </p:nvPr>
        </p:nvSpPr>
        <p:spPr>
          <a:xfrm>
            <a:off x="3124200" y="6477000"/>
            <a:ext cx="2895600" cy="251012"/>
          </a:xfrm>
        </p:spPr>
        <p:txBody>
          <a:bodyPr/>
          <a:lstStyle/>
          <a:p>
            <a:r>
              <a:rPr lang="en-US" dirty="0" smtClean="0">
                <a:solidFill>
                  <a:schemeClr val="bg2"/>
                </a:solidFill>
              </a:rPr>
              <a:t>Trails Work Consulting</a:t>
            </a:r>
            <a:endParaRPr lang="en-US" dirty="0">
              <a:solidFill>
                <a:schemeClr val="bg2"/>
              </a:solidFill>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Grp="1" noChangeAspect="1" noChangeArrowheads="1"/>
          </p:cNvPicPr>
          <p:nvPr>
            <p:ph sz="half" idx="2"/>
          </p:nvPr>
        </p:nvPicPr>
        <p:blipFill>
          <a:blip r:embed="rId3" cstate="print">
            <a:extLst>
              <a:ext uri="{28A0092B-C50C-407E-A947-70E740481C1C}">
                <a14:useLocalDpi xmlns:a14="http://schemas.microsoft.com/office/drawing/2010/main" xmlns=""/>
              </a:ext>
            </a:extLst>
          </a:blip>
          <a:stretch>
            <a:fillRect/>
          </a:stretch>
        </p:blipFill>
        <p:spPr>
          <a:xfrm>
            <a:off x="1066800" y="1011612"/>
            <a:ext cx="7753351" cy="5815012"/>
          </a:xfrm>
          <a:ln w="31750">
            <a:solidFill>
              <a:schemeClr val="tx1"/>
            </a:solidFill>
          </a:ln>
        </p:spPr>
      </p:pic>
      <p:sp>
        <p:nvSpPr>
          <p:cNvPr id="54274" name="Rectangle 2"/>
          <p:cNvSpPr>
            <a:spLocks noGrp="1" noRot="1" noChangeArrowheads="1"/>
          </p:cNvSpPr>
          <p:nvPr>
            <p:ph type="title"/>
          </p:nvPr>
        </p:nvSpPr>
        <p:spPr>
          <a:xfrm>
            <a:off x="457200" y="274638"/>
            <a:ext cx="8229600" cy="715962"/>
          </a:xfrm>
        </p:spPr>
        <p:txBody>
          <a:bodyPr>
            <a:normAutofit/>
          </a:bodyPr>
          <a:lstStyle/>
          <a:p>
            <a:pPr marL="54864" indent="0" algn="ctr" eaLnBrk="1" fontAlgn="auto" hangingPunct="1">
              <a:spcAft>
                <a:spcPts val="0"/>
              </a:spcAft>
              <a:defRPr/>
            </a:pPr>
            <a:r>
              <a:rPr lang="en-US" sz="3600" dirty="0" smtClean="0">
                <a:solidFill>
                  <a:srgbClr val="FFCC00"/>
                </a:solidFill>
              </a:rPr>
              <a:t>Limitations to Effective Mogul Removal</a:t>
            </a:r>
            <a:endParaRPr lang="en-US" sz="3600" dirty="0">
              <a:solidFill>
                <a:srgbClr val="FFCC00"/>
              </a:solidFill>
            </a:endParaRPr>
          </a:p>
        </p:txBody>
      </p:sp>
      <p:sp>
        <p:nvSpPr>
          <p:cNvPr id="30724" name="Rectangle 3"/>
          <p:cNvSpPr>
            <a:spLocks noGrp="1" noChangeArrowheads="1"/>
          </p:cNvSpPr>
          <p:nvPr>
            <p:ph type="body" sz="half" idx="1"/>
          </p:nvPr>
        </p:nvSpPr>
        <p:spPr>
          <a:xfrm>
            <a:off x="457200" y="1143000"/>
            <a:ext cx="8001000" cy="2643188"/>
          </a:xfrm>
        </p:spPr>
        <p:txBody>
          <a:bodyPr>
            <a:noAutofit/>
          </a:bodyPr>
          <a:lstStyle/>
          <a:p>
            <a:pPr marL="742950" indent="-742950" eaLnBrk="1" hangingPunct="1">
              <a:buClr>
                <a:srgbClr val="FFCC00"/>
              </a:buClr>
              <a:buSzTx/>
              <a:buFont typeface="+mj-lt"/>
              <a:buAutoNum type="arabicPeriod" startAt="4"/>
            </a:pPr>
            <a:r>
              <a:rPr lang="en-US" b="1" dirty="0" smtClean="0">
                <a:solidFill>
                  <a:srgbClr val="FFCC00"/>
                </a:solidFill>
                <a:effectLst>
                  <a:outerShdw blurRad="38100" dist="38100" dir="2700000" algn="tl">
                    <a:srgbClr val="000000">
                      <a:alpha val="43137"/>
                    </a:srgbClr>
                  </a:outerShdw>
                </a:effectLst>
              </a:rPr>
              <a:t>When deep, fresh snowfall covers moguls: </a:t>
            </a:r>
            <a:r>
              <a:rPr lang="en-US" sz="2800" b="1" dirty="0" smtClean="0">
                <a:effectLst/>
              </a:rPr>
              <a:t>it may not be possible or practical to completely remove the moguls. In such a case it’s critical that extra attention be given to compacting a new, hardened trail base to </a:t>
            </a:r>
            <a:r>
              <a:rPr lang="en-US" sz="2800" b="1" dirty="0" smtClean="0">
                <a:solidFill>
                  <a:srgbClr val="FFCC00"/>
                </a:solidFill>
                <a:effectLst/>
              </a:rPr>
              <a:t>CAP THE PROFILE</a:t>
            </a:r>
            <a:r>
              <a:rPr lang="en-US" sz="2800" b="1" dirty="0" smtClean="0">
                <a:effectLst/>
              </a:rPr>
              <a:t> of old moguls below the new layer of snow</a:t>
            </a:r>
          </a:p>
        </p:txBody>
      </p:sp>
      <p:sp>
        <p:nvSpPr>
          <p:cNvPr id="4" name="Footer Placeholder 5"/>
          <p:cNvSpPr>
            <a:spLocks noGrp="1"/>
          </p:cNvSpPr>
          <p:nvPr>
            <p:ph type="ftr" sz="quarter" idx="12"/>
          </p:nvPr>
        </p:nvSpPr>
        <p:spPr>
          <a:xfrm>
            <a:off x="1600200" y="6553200"/>
            <a:ext cx="6019800" cy="304800"/>
          </a:xfrm>
        </p:spPr>
        <p:txBody>
          <a:bodyPr anchor="ctr"/>
          <a:lstStyle/>
          <a:p>
            <a:pPr>
              <a:defRPr/>
            </a:pPr>
            <a:r>
              <a:rPr lang="en-US" dirty="0" smtClean="0">
                <a:solidFill>
                  <a:schemeClr val="bg2"/>
                </a:solidFill>
              </a:rPr>
              <a:t>Trails Work Consulting</a:t>
            </a:r>
            <a:endParaRPr lang="en-US" dirty="0">
              <a:solidFill>
                <a:schemeClr val="bg2"/>
              </a:solidFill>
            </a:endParaRPr>
          </a:p>
        </p:txBody>
      </p:sp>
    </p:spTree>
    <p:extLst>
      <p:ext uri="{BB962C8B-B14F-4D97-AF65-F5344CB8AC3E}">
        <p14:creationId xmlns:p14="http://schemas.microsoft.com/office/powerpoint/2010/main" xmlns="" val="1231502629"/>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rrowheads="1"/>
          </p:cNvSpPr>
          <p:nvPr>
            <p:ph type="title"/>
          </p:nvPr>
        </p:nvSpPr>
        <p:spPr>
          <a:xfrm>
            <a:off x="457200" y="274638"/>
            <a:ext cx="8229600" cy="792162"/>
          </a:xfrm>
        </p:spPr>
        <p:txBody>
          <a:bodyPr>
            <a:normAutofit/>
          </a:bodyPr>
          <a:lstStyle/>
          <a:p>
            <a:pPr marL="54864" indent="0" algn="ctr" eaLnBrk="1" fontAlgn="auto" hangingPunct="1">
              <a:spcAft>
                <a:spcPts val="0"/>
              </a:spcAft>
              <a:defRPr/>
            </a:pPr>
            <a:r>
              <a:rPr lang="en-US" sz="3600" dirty="0">
                <a:solidFill>
                  <a:srgbClr val="FFCC00"/>
                </a:solidFill>
              </a:rPr>
              <a:t>Step 2: Processing the Snow</a:t>
            </a:r>
          </a:p>
        </p:txBody>
      </p:sp>
      <p:sp>
        <p:nvSpPr>
          <p:cNvPr id="31748" name="Rectangle 3"/>
          <p:cNvSpPr>
            <a:spLocks noGrp="1" noChangeArrowheads="1"/>
          </p:cNvSpPr>
          <p:nvPr>
            <p:ph type="body" sz="half" idx="1"/>
          </p:nvPr>
        </p:nvSpPr>
        <p:spPr>
          <a:xfrm>
            <a:off x="457200" y="1371600"/>
            <a:ext cx="8229600" cy="1828800"/>
          </a:xfrm>
        </p:spPr>
        <p:txBody>
          <a:bodyPr/>
          <a:lstStyle/>
          <a:p>
            <a:pPr eaLnBrk="1" hangingPunct="1"/>
            <a:r>
              <a:rPr lang="en-US" sz="2800" b="1" dirty="0" smtClean="0">
                <a:solidFill>
                  <a:srgbClr val="FFCC00"/>
                </a:solidFill>
                <a:effectLst/>
              </a:rPr>
              <a:t>A rolling or churning action is critical</a:t>
            </a:r>
          </a:p>
          <a:p>
            <a:pPr eaLnBrk="1" hangingPunct="1"/>
            <a:r>
              <a:rPr lang="en-US" sz="2800" dirty="0" smtClean="0">
                <a:effectLst/>
              </a:rPr>
              <a:t>De-aeration makes the snow denser &amp; helps break away points on snowflakes</a:t>
            </a:r>
          </a:p>
        </p:txBody>
      </p:sp>
      <p:pic>
        <p:nvPicPr>
          <p:cNvPr id="31749" name="Picture 4" descr="Processing the Snow"/>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477808" y="3249402"/>
            <a:ext cx="8188383" cy="2922798"/>
          </a:xfrm>
          <a:ln w="38100">
            <a:solidFill>
              <a:srgbClr val="FFCC00"/>
            </a:solidFill>
          </a:ln>
        </p:spPr>
      </p:pic>
      <p:sp>
        <p:nvSpPr>
          <p:cNvPr id="5" name="Footer Placeholder 6"/>
          <p:cNvSpPr>
            <a:spLocks noGrp="1"/>
          </p:cNvSpPr>
          <p:nvPr>
            <p:ph type="ftr" sz="quarter" idx="12"/>
          </p:nvPr>
        </p:nvSpPr>
        <p:spPr>
          <a:xfrm>
            <a:off x="2286000" y="6324600"/>
            <a:ext cx="4495800" cy="400050"/>
          </a:xfrm>
        </p:spPr>
        <p:txBody>
          <a:bodyPr/>
          <a:lstStyle/>
          <a:p>
            <a:pPr>
              <a:defRPr/>
            </a:pPr>
            <a:r>
              <a:rPr lang="en-US" dirty="0" smtClean="0"/>
              <a:t>Trails Work Consulting</a:t>
            </a:r>
            <a:endParaRPr lang="en-US"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a:xfrm>
            <a:off x="457200" y="274638"/>
            <a:ext cx="8229600" cy="868362"/>
          </a:xfrm>
          <a:solidFill>
            <a:schemeClr val="accent1">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a:normAutofit/>
          </a:bodyPr>
          <a:lstStyle/>
          <a:p>
            <a:pPr marL="54864" fontAlgn="auto">
              <a:spcAft>
                <a:spcPts val="0"/>
              </a:spcAft>
              <a:defRPr/>
            </a:pPr>
            <a:r>
              <a:rPr lang="en-US" sz="3200" dirty="0" smtClean="0">
                <a:solidFill>
                  <a:srgbClr val="FFCC00"/>
                </a:solidFill>
              </a:rPr>
              <a:t>Important Processing Tip: </a:t>
            </a:r>
            <a:r>
              <a:rPr lang="en-US" sz="3600" dirty="0" smtClean="0">
                <a:solidFill>
                  <a:srgbClr val="FFCC00"/>
                </a:solidFill>
              </a:rPr>
              <a:t>SLOW DOWN!</a:t>
            </a:r>
            <a:endParaRPr lang="en-US" sz="3600" dirty="0">
              <a:solidFill>
                <a:srgbClr val="FFCC00"/>
              </a:solidFill>
            </a:endParaRPr>
          </a:p>
        </p:txBody>
      </p:sp>
      <p:sp>
        <p:nvSpPr>
          <p:cNvPr id="45059" name="Rectangle 3"/>
          <p:cNvSpPr>
            <a:spLocks noGrp="1" noChangeArrowheads="1"/>
          </p:cNvSpPr>
          <p:nvPr>
            <p:ph idx="1"/>
          </p:nvPr>
        </p:nvSpPr>
        <p:spPr>
          <a:xfrm>
            <a:off x="457200" y="1447800"/>
            <a:ext cx="8229600" cy="4800600"/>
          </a:xfrm>
        </p:spPr>
        <p:txBody>
          <a:bodyPr>
            <a:normAutofit fontScale="85000" lnSpcReduction="10000"/>
          </a:bodyPr>
          <a:lstStyle/>
          <a:p>
            <a:r>
              <a:rPr lang="en-US" b="1" dirty="0" smtClean="0">
                <a:solidFill>
                  <a:schemeClr val="hlink"/>
                </a:solidFill>
              </a:rPr>
              <a:t>Most Effective Processing Speed:  5 to 7 mph  </a:t>
            </a:r>
            <a:r>
              <a:rPr lang="en-US" b="1" u="sng" dirty="0" smtClean="0">
                <a:effectLst/>
              </a:rPr>
              <a:t>This is 7.3 to 10.3 feet per second</a:t>
            </a:r>
            <a:r>
              <a:rPr lang="en-US" b="1" dirty="0" smtClean="0">
                <a:effectLst/>
              </a:rPr>
              <a:t> </a:t>
            </a:r>
            <a:r>
              <a:rPr lang="en-US" dirty="0" smtClean="0">
                <a:effectLst/>
              </a:rPr>
              <a:t>= allows about 2 seconds to cover a drag length of trail (example: a commonly used Mogul Master 18-09 drag is 18 feet long) </a:t>
            </a:r>
          </a:p>
          <a:p>
            <a:r>
              <a:rPr lang="en-US" b="1" dirty="0" smtClean="0">
                <a:solidFill>
                  <a:srgbClr val="0099FF"/>
                </a:solidFill>
              </a:rPr>
              <a:t>Drag is not a magic machine – it needs time to work the snow: </a:t>
            </a:r>
            <a:r>
              <a:rPr lang="en-US" b="1" u="sng" dirty="0">
                <a:effectLst/>
              </a:rPr>
              <a:t>10 mph = 16.7 feet per </a:t>
            </a:r>
            <a:r>
              <a:rPr lang="en-US" b="1" u="sng" dirty="0" smtClean="0">
                <a:effectLst/>
              </a:rPr>
              <a:t>second;</a:t>
            </a:r>
            <a:r>
              <a:rPr lang="en-US" dirty="0" smtClean="0">
                <a:effectLst/>
              </a:rPr>
              <a:t> allows only a bit </a:t>
            </a:r>
            <a:r>
              <a:rPr lang="en-US" dirty="0">
                <a:effectLst/>
              </a:rPr>
              <a:t>over 1 second to cover a drag </a:t>
            </a:r>
            <a:r>
              <a:rPr lang="en-US" dirty="0" smtClean="0">
                <a:effectLst/>
              </a:rPr>
              <a:t>length, so cuts processing time almost in half = too fast to be effective </a:t>
            </a:r>
            <a:endParaRPr lang="en-US" dirty="0">
              <a:effectLst/>
            </a:endParaRPr>
          </a:p>
          <a:p>
            <a:r>
              <a:rPr lang="en-US" b="1" dirty="0" smtClean="0">
                <a:solidFill>
                  <a:srgbClr val="FFCC00"/>
                </a:solidFill>
              </a:rPr>
              <a:t>Too Fast: </a:t>
            </a:r>
            <a:r>
              <a:rPr lang="en-US" dirty="0" smtClean="0">
                <a:effectLst/>
              </a:rPr>
              <a:t>huge waste of money; sprays snow out of drag, so is wasted; snow doesn’t have time to roll &amp; process; prematurely wears out snow; can create a rocking motion &amp; leave a rough trail</a:t>
            </a:r>
            <a:endParaRPr lang="en-US" sz="2800" dirty="0"/>
          </a:p>
        </p:txBody>
      </p:sp>
      <p:sp>
        <p:nvSpPr>
          <p:cNvPr id="4" name="Footer Placeholder 5"/>
          <p:cNvSpPr>
            <a:spLocks noGrp="1"/>
          </p:cNvSpPr>
          <p:nvPr>
            <p:ph type="ftr" sz="quarter" idx="12"/>
          </p:nvPr>
        </p:nvSpPr>
        <p:spPr>
          <a:xfrm>
            <a:off x="228600" y="6324600"/>
            <a:ext cx="8686800" cy="463550"/>
          </a:xfrm>
        </p:spPr>
        <p:txBody>
          <a:bodyPr anchor="ctr"/>
          <a:lstStyle/>
          <a:p>
            <a:pPr algn="ctr">
              <a:defRPr/>
            </a:pPr>
            <a:r>
              <a:rPr lang="en-US" dirty="0" smtClean="0">
                <a:solidFill>
                  <a:schemeClr val="tx2">
                    <a:shade val="90000"/>
                  </a:schemeClr>
                </a:solidFill>
              </a:rPr>
              <a:t>Trails Work Consulting</a:t>
            </a:r>
            <a:endParaRPr lang="en-US" dirty="0">
              <a:solidFill>
                <a:schemeClr val="tx2">
                  <a:shade val="90000"/>
                </a:schemeClr>
              </a:solidFill>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de 35 - processing snow">
            <a:hlinkClick r:id="" action="ppaction://media"/>
          </p:cNvPr>
          <p:cNvPicPr>
            <a:picLocks noGrp="1" noChangeAspect="1"/>
          </p:cNvPicPr>
          <p:nvPr>
            <p:ph idx="1"/>
            <a:videoFile r:link="rId1"/>
            <p:extLst>
              <p:ext uri="{DAA4B4D4-6D71-4841-9C94-3DE7FCFB9230}">
                <p14:media xmlns:p14="http://schemas.microsoft.com/office/powerpoint/2010/main" xmlns="" r:embed="rId4"/>
              </p:ext>
            </p:extLst>
          </p:nvPr>
        </p:nvPicPr>
        <p:blipFill>
          <a:blip r:embed="rId5" cstate="print"/>
          <a:stretch>
            <a:fillRect/>
          </a:stretch>
        </p:blipFill>
        <p:spPr>
          <a:xfrm>
            <a:off x="306720" y="1171625"/>
            <a:ext cx="8530559" cy="5686375"/>
          </a:xfrm>
          <a:ln>
            <a:solidFill>
              <a:schemeClr val="tx1"/>
            </a:solidFill>
          </a:ln>
        </p:spPr>
      </p:pic>
      <p:sp>
        <p:nvSpPr>
          <p:cNvPr id="62466" name="Rectangle 2"/>
          <p:cNvSpPr>
            <a:spLocks noGrp="1" noRot="1" noChangeArrowheads="1"/>
          </p:cNvSpPr>
          <p:nvPr>
            <p:ph type="title"/>
          </p:nvPr>
        </p:nvSpPr>
        <p:spPr>
          <a:xfrm>
            <a:off x="457200" y="274638"/>
            <a:ext cx="8229600" cy="792162"/>
          </a:xfrm>
        </p:spPr>
        <p:txBody>
          <a:bodyPr>
            <a:normAutofit/>
          </a:bodyPr>
          <a:lstStyle/>
          <a:p>
            <a:pPr marL="54864" indent="0" algn="ctr" eaLnBrk="1" fontAlgn="auto" hangingPunct="1">
              <a:spcAft>
                <a:spcPts val="0"/>
              </a:spcAft>
              <a:defRPr/>
            </a:pPr>
            <a:r>
              <a:rPr lang="en-US" sz="3600" dirty="0">
                <a:solidFill>
                  <a:schemeClr val="hlink"/>
                </a:solidFill>
              </a:rPr>
              <a:t>Step 2: Processing the </a:t>
            </a:r>
            <a:r>
              <a:rPr lang="en-US" sz="3600" dirty="0" smtClean="0">
                <a:solidFill>
                  <a:schemeClr val="hlink"/>
                </a:solidFill>
              </a:rPr>
              <a:t>Snow – Video 1</a:t>
            </a:r>
            <a:endParaRPr lang="en-US" sz="3600" dirty="0">
              <a:solidFill>
                <a:schemeClr val="hlink"/>
              </a:solidFill>
            </a:endParaRPr>
          </a:p>
        </p:txBody>
      </p:sp>
      <p:sp>
        <p:nvSpPr>
          <p:cNvPr id="5" name="Footer Placeholder 6"/>
          <p:cNvSpPr>
            <a:spLocks noGrp="1"/>
          </p:cNvSpPr>
          <p:nvPr>
            <p:ph type="ftr" sz="quarter" idx="11"/>
          </p:nvPr>
        </p:nvSpPr>
        <p:spPr>
          <a:xfrm>
            <a:off x="1295400" y="6400800"/>
            <a:ext cx="6553200" cy="457200"/>
          </a:xfrm>
        </p:spPr>
        <p:txBody>
          <a:bodyPr/>
          <a:lstStyle/>
          <a:p>
            <a:pPr algn="ctr">
              <a:defRPr/>
            </a:pPr>
            <a:r>
              <a:rPr lang="en-US" dirty="0" smtClean="0"/>
              <a:t>Trails Work Consulting</a:t>
            </a:r>
            <a:endParaRPr lang="en-US" dirty="0"/>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de 36 - poor processing">
            <a:hlinkClick r:id="" action="ppaction://media"/>
          </p:cNvPr>
          <p:cNvPicPr>
            <a:picLocks noGrp="1" noChangeAspect="1"/>
          </p:cNvPicPr>
          <p:nvPr>
            <p:ph idx="1"/>
            <a:videoFile r:link="rId1"/>
            <p:extLst>
              <p:ext uri="{DAA4B4D4-6D71-4841-9C94-3DE7FCFB9230}">
                <p14:media xmlns:p14="http://schemas.microsoft.com/office/powerpoint/2010/main" xmlns="" r:embed="rId4"/>
              </p:ext>
            </p:extLst>
          </p:nvPr>
        </p:nvPicPr>
        <p:blipFill>
          <a:blip r:embed="rId5" cstate="print"/>
          <a:stretch>
            <a:fillRect/>
          </a:stretch>
        </p:blipFill>
        <p:spPr>
          <a:xfrm>
            <a:off x="685800" y="1063181"/>
            <a:ext cx="7725747" cy="5794819"/>
          </a:xfrm>
          <a:ln>
            <a:solidFill>
              <a:schemeClr val="tx1"/>
            </a:solidFill>
          </a:ln>
        </p:spPr>
      </p:pic>
      <p:sp>
        <p:nvSpPr>
          <p:cNvPr id="62466" name="Rectangle 2"/>
          <p:cNvSpPr>
            <a:spLocks noGrp="1" noRot="1" noChangeArrowheads="1"/>
          </p:cNvSpPr>
          <p:nvPr>
            <p:ph type="title"/>
          </p:nvPr>
        </p:nvSpPr>
        <p:spPr>
          <a:xfrm>
            <a:off x="457200" y="274638"/>
            <a:ext cx="8229600" cy="792162"/>
          </a:xfrm>
        </p:spPr>
        <p:txBody>
          <a:bodyPr>
            <a:normAutofit/>
          </a:bodyPr>
          <a:lstStyle/>
          <a:p>
            <a:pPr marL="54864" indent="0" algn="ctr" eaLnBrk="1" fontAlgn="auto" hangingPunct="1">
              <a:spcAft>
                <a:spcPts val="0"/>
              </a:spcAft>
              <a:defRPr/>
            </a:pPr>
            <a:r>
              <a:rPr lang="en-US" sz="3600" dirty="0">
                <a:solidFill>
                  <a:srgbClr val="FFCC00"/>
                </a:solidFill>
              </a:rPr>
              <a:t>Step 2: Processing the </a:t>
            </a:r>
            <a:r>
              <a:rPr lang="en-US" sz="3600" dirty="0" smtClean="0">
                <a:solidFill>
                  <a:srgbClr val="FFCC00"/>
                </a:solidFill>
              </a:rPr>
              <a:t>Snow – Video 2</a:t>
            </a:r>
            <a:endParaRPr lang="en-US" sz="3600" dirty="0">
              <a:solidFill>
                <a:srgbClr val="FFCC00"/>
              </a:solidFill>
            </a:endParaRPr>
          </a:p>
        </p:txBody>
      </p:sp>
      <p:sp>
        <p:nvSpPr>
          <p:cNvPr id="5" name="Footer Placeholder 6"/>
          <p:cNvSpPr>
            <a:spLocks noGrp="1"/>
          </p:cNvSpPr>
          <p:nvPr>
            <p:ph type="ftr" sz="quarter" idx="12"/>
          </p:nvPr>
        </p:nvSpPr>
        <p:spPr>
          <a:xfrm>
            <a:off x="1295400" y="6400800"/>
            <a:ext cx="6477000" cy="274638"/>
          </a:xfrm>
        </p:spPr>
        <p:txBody>
          <a:bodyPr/>
          <a:lstStyle/>
          <a:p>
            <a:pPr>
              <a:defRPr/>
            </a:pPr>
            <a:r>
              <a:rPr lang="en-US" dirty="0" smtClean="0"/>
              <a:t>Trails Work Consulting</a:t>
            </a:r>
            <a:endParaRPr lang="en-US" dirty="0"/>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rrowheads="1"/>
          </p:cNvSpPr>
          <p:nvPr>
            <p:ph type="title"/>
          </p:nvPr>
        </p:nvSpPr>
        <p:spPr>
          <a:xfrm>
            <a:off x="457200" y="274638"/>
            <a:ext cx="8229600" cy="639762"/>
          </a:xfrm>
        </p:spPr>
        <p:txBody>
          <a:bodyPr>
            <a:noAutofit/>
          </a:bodyPr>
          <a:lstStyle/>
          <a:p>
            <a:pPr marL="54864" indent="0" algn="ctr" eaLnBrk="1" fontAlgn="auto" hangingPunct="1">
              <a:spcAft>
                <a:spcPts val="0"/>
              </a:spcAft>
              <a:defRPr/>
            </a:pPr>
            <a:r>
              <a:rPr lang="en-US" sz="3600" dirty="0">
                <a:solidFill>
                  <a:srgbClr val="FFCC00"/>
                </a:solidFill>
              </a:rPr>
              <a:t>Step 3: Compression of the Snow</a:t>
            </a:r>
          </a:p>
        </p:txBody>
      </p:sp>
      <p:pic>
        <p:nvPicPr>
          <p:cNvPr id="33796" name="Picture 4" descr="Compression of Processed Snow"/>
          <p:cNvPicPr>
            <a:picLocks noGrp="1" noChangeAspect="1" noChangeArrowheads="1"/>
          </p:cNvPicPr>
          <p:nvPr>
            <p:ph sz="half" idx="1"/>
          </p:nvPr>
        </p:nvPicPr>
        <p:blipFill>
          <a:blip r:embed="rId3" cstate="screen">
            <a:extLst>
              <a:ext uri="{28A0092B-C50C-407E-A947-70E740481C1C}">
                <a14:useLocalDpi xmlns:a14="http://schemas.microsoft.com/office/drawing/2010/main" xmlns=""/>
              </a:ext>
            </a:extLst>
          </a:blip>
          <a:srcRect/>
          <a:stretch>
            <a:fillRect/>
          </a:stretch>
        </p:blipFill>
        <p:spPr>
          <a:xfrm>
            <a:off x="990600" y="1143000"/>
            <a:ext cx="7086600" cy="3024188"/>
          </a:xfrm>
          <a:ln w="38100">
            <a:solidFill>
              <a:srgbClr val="FFCC00"/>
            </a:solidFill>
          </a:ln>
        </p:spPr>
      </p:pic>
      <p:sp>
        <p:nvSpPr>
          <p:cNvPr id="33797" name="Rectangle 3"/>
          <p:cNvSpPr>
            <a:spLocks noGrp="1" noChangeArrowheads="1"/>
          </p:cNvSpPr>
          <p:nvPr>
            <p:ph type="body" sz="half" idx="2"/>
          </p:nvPr>
        </p:nvSpPr>
        <p:spPr>
          <a:xfrm>
            <a:off x="457200" y="4419600"/>
            <a:ext cx="8229600" cy="1905000"/>
          </a:xfrm>
        </p:spPr>
        <p:txBody>
          <a:bodyPr>
            <a:normAutofit/>
          </a:bodyPr>
          <a:lstStyle/>
          <a:p>
            <a:pPr eaLnBrk="1" hangingPunct="1">
              <a:lnSpc>
                <a:spcPct val="80000"/>
              </a:lnSpc>
              <a:buFont typeface="Wingdings" pitchFamily="2" charset="2"/>
              <a:buNone/>
            </a:pPr>
            <a:r>
              <a:rPr lang="en-US" sz="2000" dirty="0" smtClean="0"/>
              <a:t>     </a:t>
            </a:r>
            <a:r>
              <a:rPr lang="en-US" dirty="0" smtClean="0">
                <a:effectLst/>
              </a:rPr>
              <a:t>Loose snow created by the cutting &amp; churning action of the blades is distributed by the spreader pan, then compressed into a new layer of compacted snow on the trail bed</a:t>
            </a:r>
          </a:p>
        </p:txBody>
      </p:sp>
      <p:sp>
        <p:nvSpPr>
          <p:cNvPr id="5" name="Footer Placeholder 6"/>
          <p:cNvSpPr>
            <a:spLocks noGrp="1"/>
          </p:cNvSpPr>
          <p:nvPr>
            <p:ph type="ftr" sz="quarter" idx="12"/>
          </p:nvPr>
        </p:nvSpPr>
        <p:spPr>
          <a:xfrm>
            <a:off x="2286000" y="6400800"/>
            <a:ext cx="4495800" cy="323850"/>
          </a:xfrm>
        </p:spPr>
        <p:txBody>
          <a:bodyPr/>
          <a:lstStyle/>
          <a:p>
            <a:pPr>
              <a:defRPr/>
            </a:pPr>
            <a:r>
              <a:rPr lang="en-US" dirty="0" smtClean="0"/>
              <a:t>Trails Work Consulting</a:t>
            </a:r>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Documents and Settings\Kim\My Documents\My Pictures\2010-01 (Jan)2\2010_01_30\IMG_2612.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bwMode="auto">
          <a:xfrm>
            <a:off x="1485900" y="2641226"/>
            <a:ext cx="6172200" cy="4114800"/>
          </a:xfrm>
          <a:prstGeom prst="rect">
            <a:avLst/>
          </a:prstGeom>
          <a:noFill/>
          <a:ln w="19050">
            <a:solidFill>
              <a:schemeClr val="tx1"/>
            </a:solidFill>
          </a:ln>
        </p:spPr>
      </p:pic>
      <p:sp>
        <p:nvSpPr>
          <p:cNvPr id="65538" name="Rectangle 2"/>
          <p:cNvSpPr>
            <a:spLocks noGrp="1" noRot="1" noChangeArrowheads="1"/>
          </p:cNvSpPr>
          <p:nvPr>
            <p:ph type="title"/>
          </p:nvPr>
        </p:nvSpPr>
        <p:spPr>
          <a:xfrm>
            <a:off x="457200" y="274638"/>
            <a:ext cx="8229600" cy="792162"/>
          </a:xfrm>
        </p:spPr>
        <p:txBody>
          <a:bodyPr>
            <a:normAutofit/>
          </a:bodyPr>
          <a:lstStyle/>
          <a:p>
            <a:pPr marL="54864" indent="0" algn="ctr" eaLnBrk="1" fontAlgn="auto" hangingPunct="1">
              <a:spcAft>
                <a:spcPts val="0"/>
              </a:spcAft>
              <a:defRPr/>
            </a:pPr>
            <a:r>
              <a:rPr lang="en-US" sz="3600" dirty="0">
                <a:solidFill>
                  <a:srgbClr val="FFCC00"/>
                </a:solidFill>
              </a:rPr>
              <a:t>Step 3: Compression of the Snow</a:t>
            </a:r>
          </a:p>
        </p:txBody>
      </p:sp>
      <p:sp>
        <p:nvSpPr>
          <p:cNvPr id="65539" name="Rectangle 3"/>
          <p:cNvSpPr>
            <a:spLocks noGrp="1" noChangeArrowheads="1"/>
          </p:cNvSpPr>
          <p:nvPr>
            <p:ph type="body" sz="half" idx="1"/>
          </p:nvPr>
        </p:nvSpPr>
        <p:spPr>
          <a:xfrm>
            <a:off x="457200" y="1066800"/>
            <a:ext cx="8229600" cy="1574426"/>
          </a:xfrm>
        </p:spPr>
        <p:txBody>
          <a:bodyPr>
            <a:noAutofit/>
          </a:bodyPr>
          <a:lstStyle/>
          <a:p>
            <a:pPr eaLnBrk="1" fontAlgn="auto" hangingPunct="1">
              <a:spcBef>
                <a:spcPts val="0"/>
              </a:spcBef>
              <a:spcAft>
                <a:spcPts val="0"/>
              </a:spcAft>
              <a:buFont typeface="Wingdings 2"/>
              <a:buChar char=""/>
              <a:defRPr/>
            </a:pPr>
            <a:r>
              <a:rPr lang="en-US" dirty="0">
                <a:effectLst/>
              </a:rPr>
              <a:t>Further de-aerates the </a:t>
            </a:r>
            <a:r>
              <a:rPr lang="en-US" dirty="0" smtClean="0">
                <a:effectLst/>
              </a:rPr>
              <a:t>snow</a:t>
            </a:r>
            <a:endParaRPr lang="en-US" dirty="0">
              <a:effectLst/>
            </a:endParaRPr>
          </a:p>
          <a:p>
            <a:pPr eaLnBrk="1" fontAlgn="auto" hangingPunct="1">
              <a:spcBef>
                <a:spcPts val="0"/>
              </a:spcBef>
              <a:spcAft>
                <a:spcPts val="0"/>
              </a:spcAft>
              <a:buFont typeface="Wingdings 2"/>
              <a:buChar char=""/>
              <a:defRPr/>
            </a:pPr>
            <a:r>
              <a:rPr lang="en-US" dirty="0">
                <a:effectLst/>
              </a:rPr>
              <a:t>Provides </a:t>
            </a:r>
            <a:r>
              <a:rPr lang="en-US" dirty="0" smtClean="0">
                <a:effectLst/>
              </a:rPr>
              <a:t>denser</a:t>
            </a:r>
            <a:r>
              <a:rPr lang="en-US" dirty="0">
                <a:effectLst/>
              </a:rPr>
              <a:t>, </a:t>
            </a:r>
            <a:r>
              <a:rPr lang="en-US" dirty="0" smtClean="0">
                <a:effectLst/>
              </a:rPr>
              <a:t>more uniform</a:t>
            </a:r>
            <a:r>
              <a:rPr lang="en-US" dirty="0">
                <a:effectLst/>
              </a:rPr>
              <a:t>, smooth </a:t>
            </a:r>
            <a:r>
              <a:rPr lang="en-US" dirty="0" smtClean="0">
                <a:effectLst/>
              </a:rPr>
              <a:t>surface</a:t>
            </a:r>
            <a:endParaRPr lang="en-US" dirty="0">
              <a:effectLst/>
            </a:endParaRPr>
          </a:p>
          <a:p>
            <a:pPr eaLnBrk="1" fontAlgn="auto" hangingPunct="1">
              <a:spcBef>
                <a:spcPts val="0"/>
              </a:spcBef>
              <a:spcAft>
                <a:spcPts val="0"/>
              </a:spcAft>
              <a:buFont typeface="Wingdings 2"/>
              <a:buChar char=""/>
              <a:defRPr/>
            </a:pPr>
            <a:r>
              <a:rPr lang="en-US" dirty="0">
                <a:effectLst/>
              </a:rPr>
              <a:t>Increases </a:t>
            </a:r>
            <a:r>
              <a:rPr lang="en-US" dirty="0" smtClean="0">
                <a:effectLst/>
              </a:rPr>
              <a:t>the trail base’s depth</a:t>
            </a:r>
            <a:endParaRPr lang="en-US" dirty="0">
              <a:effectLst/>
            </a:endParaRPr>
          </a:p>
        </p:txBody>
      </p:sp>
      <p:sp>
        <p:nvSpPr>
          <p:cNvPr id="5" name="Footer Placeholder 6"/>
          <p:cNvSpPr>
            <a:spLocks noGrp="1"/>
          </p:cNvSpPr>
          <p:nvPr>
            <p:ph type="ftr" sz="quarter" idx="12"/>
          </p:nvPr>
        </p:nvSpPr>
        <p:spPr>
          <a:xfrm>
            <a:off x="2286000" y="6400800"/>
            <a:ext cx="4495800" cy="323850"/>
          </a:xfrm>
        </p:spPr>
        <p:txBody>
          <a:bodyPr/>
          <a:lstStyle/>
          <a:p>
            <a:pPr>
              <a:defRPr/>
            </a:pPr>
            <a:r>
              <a:rPr lang="en-US" dirty="0" smtClean="0"/>
              <a:t>Trails Work Consulting</a:t>
            </a:r>
            <a:endParaRPr lang="en-US"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de 39 - compression of snow">
            <a:hlinkClick r:id="" action="ppaction://media"/>
          </p:cNvPr>
          <p:cNvPicPr>
            <a:picLocks noGrp="1" noChangeAspect="1"/>
          </p:cNvPicPr>
          <p:nvPr>
            <p:ph idx="1"/>
            <a:videoFile r:link="rId1"/>
            <p:extLst>
              <p:ext uri="{DAA4B4D4-6D71-4841-9C94-3DE7FCFB9230}">
                <p14:media xmlns:p14="http://schemas.microsoft.com/office/powerpoint/2010/main" xmlns="" r:embed="rId4"/>
              </p:ext>
            </p:extLst>
          </p:nvPr>
        </p:nvPicPr>
        <p:blipFill>
          <a:blip r:embed="rId5" cstate="print"/>
          <a:stretch>
            <a:fillRect/>
          </a:stretch>
        </p:blipFill>
        <p:spPr>
          <a:xfrm>
            <a:off x="650140" y="952281"/>
            <a:ext cx="7843719" cy="5883307"/>
          </a:xfrm>
          <a:ln>
            <a:solidFill>
              <a:schemeClr val="tx1"/>
            </a:solidFill>
          </a:ln>
        </p:spPr>
      </p:pic>
      <p:sp>
        <p:nvSpPr>
          <p:cNvPr id="6" name="Title 5"/>
          <p:cNvSpPr>
            <a:spLocks noGrp="1"/>
          </p:cNvSpPr>
          <p:nvPr>
            <p:ph type="title"/>
          </p:nvPr>
        </p:nvSpPr>
        <p:spPr>
          <a:xfrm>
            <a:off x="457200" y="274638"/>
            <a:ext cx="8229600" cy="563562"/>
          </a:xfrm>
        </p:spPr>
        <p:txBody>
          <a:bodyPr/>
          <a:lstStyle/>
          <a:p>
            <a:r>
              <a:rPr lang="en-US" sz="3200" dirty="0" smtClean="0">
                <a:solidFill>
                  <a:schemeClr val="hlink"/>
                </a:solidFill>
              </a:rPr>
              <a:t>Step 3: Compression of the Snow – Video 1</a:t>
            </a:r>
            <a:endParaRPr lang="en-US" sz="3200" dirty="0"/>
          </a:p>
        </p:txBody>
      </p:sp>
      <p:sp>
        <p:nvSpPr>
          <p:cNvPr id="5" name="Footer Placeholder 4"/>
          <p:cNvSpPr>
            <a:spLocks noGrp="1"/>
          </p:cNvSpPr>
          <p:nvPr>
            <p:ph type="ftr" sz="quarter" idx="12"/>
          </p:nvPr>
        </p:nvSpPr>
        <p:spPr>
          <a:xfrm>
            <a:off x="3124200" y="6400800"/>
            <a:ext cx="2895600" cy="323850"/>
          </a:xfrm>
        </p:spPr>
        <p:txBody>
          <a:bodyPr/>
          <a:lstStyle/>
          <a:p>
            <a:r>
              <a:rPr lang="en-US" dirty="0" smtClean="0"/>
              <a:t>Trails Work Consulting</a:t>
            </a:r>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rrowheads="1"/>
          </p:cNvSpPr>
          <p:nvPr>
            <p:ph type="title"/>
          </p:nvPr>
        </p:nvSpPr>
        <p:spPr>
          <a:xfrm>
            <a:off x="457200" y="274638"/>
            <a:ext cx="8229600" cy="944562"/>
          </a:xfrm>
          <a:solidFill>
            <a:srgbClr val="00B0F0"/>
          </a:solidFill>
          <a:ln>
            <a:solidFill>
              <a:schemeClr val="tx1"/>
            </a:solidFill>
          </a:ln>
        </p:spPr>
        <p:txBody>
          <a:bodyPr>
            <a:normAutofit/>
          </a:bodyPr>
          <a:lstStyle/>
          <a:p>
            <a:pPr marL="54864" fontAlgn="auto">
              <a:spcAft>
                <a:spcPts val="0"/>
              </a:spcAft>
              <a:defRPr/>
            </a:pPr>
            <a:r>
              <a:rPr lang="en-US" sz="3600" dirty="0" smtClean="0">
                <a:solidFill>
                  <a:srgbClr val="FFCC00"/>
                </a:solidFill>
              </a:rPr>
              <a:t>Definition of ‘Trail Grooming’</a:t>
            </a:r>
            <a:endParaRPr lang="en-US" sz="3600" dirty="0">
              <a:solidFill>
                <a:srgbClr val="FFCC00"/>
              </a:solidFill>
            </a:endParaRPr>
          </a:p>
        </p:txBody>
      </p:sp>
      <p:sp>
        <p:nvSpPr>
          <p:cNvPr id="20483" name="Rectangle 3"/>
          <p:cNvSpPr>
            <a:spLocks noGrp="1" noChangeArrowheads="1"/>
          </p:cNvSpPr>
          <p:nvPr>
            <p:ph type="body" sz="half" idx="1"/>
          </p:nvPr>
        </p:nvSpPr>
        <p:spPr>
          <a:xfrm>
            <a:off x="457200" y="1447800"/>
            <a:ext cx="4323080" cy="4724400"/>
          </a:xfrm>
        </p:spPr>
        <p:txBody>
          <a:bodyPr/>
          <a:lstStyle/>
          <a:p>
            <a:pPr>
              <a:buClr>
                <a:srgbClr val="FFCC00"/>
              </a:buClr>
            </a:pPr>
            <a:r>
              <a:rPr lang="en-US" sz="2800" dirty="0">
                <a:effectLst/>
              </a:rPr>
              <a:t>Producing a </a:t>
            </a:r>
            <a:r>
              <a:rPr lang="en-US" sz="2800" b="1" dirty="0">
                <a:solidFill>
                  <a:srgbClr val="FFCC00"/>
                </a:solidFill>
                <a:effectLst/>
              </a:rPr>
              <a:t>smooth surface </a:t>
            </a:r>
            <a:r>
              <a:rPr lang="en-US" sz="2800" dirty="0">
                <a:effectLst/>
              </a:rPr>
              <a:t>with a </a:t>
            </a:r>
            <a:r>
              <a:rPr lang="en-US" sz="2800" b="1" dirty="0">
                <a:solidFill>
                  <a:srgbClr val="FFCC00"/>
                </a:solidFill>
                <a:effectLst/>
              </a:rPr>
              <a:t>uniform high density  </a:t>
            </a:r>
          </a:p>
          <a:p>
            <a:pPr>
              <a:buClr>
                <a:srgbClr val="FFCC00"/>
              </a:buClr>
            </a:pPr>
            <a:r>
              <a:rPr lang="en-US" sz="2800" dirty="0">
                <a:effectLst/>
              </a:rPr>
              <a:t>Accomplished</a:t>
            </a:r>
            <a:r>
              <a:rPr lang="en-US" sz="2800" b="1" dirty="0">
                <a:solidFill>
                  <a:srgbClr val="FFCC00"/>
                </a:solidFill>
                <a:effectLst/>
              </a:rPr>
              <a:t> </a:t>
            </a:r>
            <a:r>
              <a:rPr lang="en-US" sz="2800" dirty="0">
                <a:effectLst/>
              </a:rPr>
              <a:t>through use of mechanical equipment (tractor &amp; </a:t>
            </a:r>
            <a:r>
              <a:rPr lang="en-US" sz="2800" dirty="0" smtClean="0">
                <a:effectLst/>
              </a:rPr>
              <a:t>drag or tiller)</a:t>
            </a:r>
            <a:endParaRPr lang="en-US" sz="2800" dirty="0">
              <a:effectLst/>
            </a:endParaRPr>
          </a:p>
          <a:p>
            <a:pPr>
              <a:buClr>
                <a:srgbClr val="FFCC00"/>
              </a:buClr>
            </a:pPr>
            <a:r>
              <a:rPr lang="en-US" sz="2800" dirty="0">
                <a:effectLst/>
              </a:rPr>
              <a:t>Is not just ‘driving the </a:t>
            </a:r>
            <a:r>
              <a:rPr lang="en-US" sz="2800" dirty="0" smtClean="0">
                <a:effectLst/>
              </a:rPr>
              <a:t>groomer </a:t>
            </a:r>
            <a:r>
              <a:rPr lang="en-US" sz="2800" dirty="0">
                <a:effectLst/>
              </a:rPr>
              <a:t>down the trail</a:t>
            </a:r>
            <a:r>
              <a:rPr lang="en-US" sz="2800" dirty="0" smtClean="0">
                <a:effectLst/>
              </a:rPr>
              <a:t>’ – requires constant manipulation of controls</a:t>
            </a:r>
            <a:endParaRPr lang="en-US" sz="2800" dirty="0">
              <a:effectLst/>
            </a:endParaRPr>
          </a:p>
          <a:p>
            <a:pPr eaLnBrk="1" hangingPunct="1"/>
            <a:endParaRPr lang="en-US" dirty="0" smtClean="0"/>
          </a:p>
        </p:txBody>
      </p:sp>
      <p:pic>
        <p:nvPicPr>
          <p:cNvPr id="2" name="Picture 2" descr="C:\Documents and Settings\Kim\My Documents\My Pictures\Sask\SK 14.jpg"/>
          <p:cNvPicPr>
            <a:picLocks noGrp="1" noChangeAspect="1" noChangeArrowheads="1"/>
          </p:cNvPicPr>
          <p:nvPr>
            <p:ph sz="half" idx="2"/>
          </p:nvPr>
        </p:nvPicPr>
        <p:blipFill rotWithShape="1">
          <a:blip r:embed="rId3" cstate="screen">
            <a:extLst>
              <a:ext uri="{28A0092B-C50C-407E-A947-70E740481C1C}">
                <a14:useLocalDpi xmlns:a14="http://schemas.microsoft.com/office/drawing/2010/main" xmlns=""/>
              </a:ext>
            </a:extLst>
          </a:blip>
          <a:srcRect/>
          <a:stretch/>
        </p:blipFill>
        <p:spPr bwMode="auto">
          <a:xfrm>
            <a:off x="4953000" y="1962150"/>
            <a:ext cx="3931920" cy="3695700"/>
          </a:xfrm>
          <a:prstGeom prst="rect">
            <a:avLst/>
          </a:prstGeom>
          <a:noFill/>
          <a:ln w="19050">
            <a:solidFill>
              <a:schemeClr val="tx1"/>
            </a:solidFill>
          </a:ln>
        </p:spPr>
      </p:pic>
      <p:sp>
        <p:nvSpPr>
          <p:cNvPr id="5" name="Footer Placeholder 6"/>
          <p:cNvSpPr>
            <a:spLocks noGrp="1"/>
          </p:cNvSpPr>
          <p:nvPr>
            <p:ph type="ftr" sz="quarter" idx="12"/>
          </p:nvPr>
        </p:nvSpPr>
        <p:spPr>
          <a:xfrm>
            <a:off x="2286000" y="6400800"/>
            <a:ext cx="4495800" cy="323850"/>
          </a:xfrm>
        </p:spPr>
        <p:txBody>
          <a:bodyPr/>
          <a:lstStyle/>
          <a:p>
            <a:pPr>
              <a:defRPr/>
            </a:pPr>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3801102227"/>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6"/>
          <p:cNvSpPr>
            <a:spLocks noGrp="1"/>
          </p:cNvSpPr>
          <p:nvPr>
            <p:ph type="ftr" sz="quarter" idx="12"/>
          </p:nvPr>
        </p:nvSpPr>
        <p:spPr>
          <a:xfrm>
            <a:off x="2286000" y="6477000"/>
            <a:ext cx="4495800" cy="247650"/>
          </a:xfrm>
        </p:spPr>
        <p:txBody>
          <a:bodyPr/>
          <a:lstStyle/>
          <a:p>
            <a:r>
              <a:rPr lang="en-US" dirty="0" smtClean="0"/>
              <a:t>Trails Work Consulting</a:t>
            </a:r>
            <a:endParaRPr lang="en-US" dirty="0"/>
          </a:p>
        </p:txBody>
      </p:sp>
      <p:sp>
        <p:nvSpPr>
          <p:cNvPr id="91138" name="Rectangle 2"/>
          <p:cNvSpPr>
            <a:spLocks noGrp="1" noRot="1" noChangeArrowheads="1"/>
          </p:cNvSpPr>
          <p:nvPr>
            <p:ph type="title"/>
          </p:nvPr>
        </p:nvSpPr>
        <p:spPr>
          <a:xfrm>
            <a:off x="457200" y="274638"/>
            <a:ext cx="8229600" cy="792162"/>
          </a:xfrm>
        </p:spPr>
        <p:txBody>
          <a:bodyPr/>
          <a:lstStyle/>
          <a:p>
            <a:r>
              <a:rPr lang="en-US" sz="3600" dirty="0">
                <a:solidFill>
                  <a:schemeClr val="hlink"/>
                </a:solidFill>
              </a:rPr>
              <a:t>Step 4: Trail </a:t>
            </a:r>
            <a:r>
              <a:rPr lang="en-US" sz="3600" dirty="0" smtClean="0">
                <a:solidFill>
                  <a:schemeClr val="hlink"/>
                </a:solidFill>
              </a:rPr>
              <a:t>Set Up</a:t>
            </a:r>
            <a:endParaRPr lang="en-US" sz="3600" dirty="0">
              <a:solidFill>
                <a:schemeClr val="hlink"/>
              </a:solidFill>
            </a:endParaRPr>
          </a:p>
        </p:txBody>
      </p:sp>
      <p:sp>
        <p:nvSpPr>
          <p:cNvPr id="91139" name="Rectangle 3"/>
          <p:cNvSpPr>
            <a:spLocks noGrp="1" noChangeArrowheads="1"/>
          </p:cNvSpPr>
          <p:nvPr>
            <p:ph type="body" sz="half" idx="1"/>
          </p:nvPr>
        </p:nvSpPr>
        <p:spPr/>
        <p:txBody>
          <a:bodyPr/>
          <a:lstStyle/>
          <a:p>
            <a:r>
              <a:rPr lang="en-US" sz="2800" b="1" dirty="0">
                <a:solidFill>
                  <a:srgbClr val="FFCC00"/>
                </a:solidFill>
                <a:effectLst/>
              </a:rPr>
              <a:t>Requires</a:t>
            </a:r>
            <a:r>
              <a:rPr lang="en-US" sz="2800" dirty="0">
                <a:effectLst/>
              </a:rPr>
              <a:t> allowing the snow that has been disturbed by cutting, processing, </a:t>
            </a:r>
            <a:r>
              <a:rPr lang="en-US" sz="2800" dirty="0" smtClean="0">
                <a:effectLst/>
              </a:rPr>
              <a:t>&amp; </a:t>
            </a:r>
            <a:r>
              <a:rPr lang="en-US" sz="2800" dirty="0">
                <a:effectLst/>
              </a:rPr>
              <a:t>compressing </a:t>
            </a:r>
            <a:r>
              <a:rPr lang="en-US" sz="2800" b="1" dirty="0">
                <a:solidFill>
                  <a:srgbClr val="FFCC00"/>
                </a:solidFill>
                <a:effectLst/>
              </a:rPr>
              <a:t>sufficient time to </a:t>
            </a:r>
            <a:r>
              <a:rPr lang="en-US" sz="2800" b="1" dirty="0" smtClean="0">
                <a:solidFill>
                  <a:srgbClr val="FFCC00"/>
                </a:solidFill>
                <a:effectLst/>
              </a:rPr>
              <a:t>refreeze</a:t>
            </a:r>
          </a:p>
          <a:p>
            <a:r>
              <a:rPr lang="en-US" sz="2800" dirty="0" smtClean="0">
                <a:effectLst/>
              </a:rPr>
              <a:t>Generally, the longer set up time that can be allowed, the more durable the trail will be</a:t>
            </a:r>
          </a:p>
          <a:p>
            <a:endParaRPr lang="en-US" sz="2800" b="1" dirty="0">
              <a:solidFill>
                <a:srgbClr val="33CC33"/>
              </a:solidFill>
            </a:endParaRPr>
          </a:p>
        </p:txBody>
      </p:sp>
      <p:pic>
        <p:nvPicPr>
          <p:cNvPr id="635906" name="Picture 2" descr="C:\Documents and Settings\Kim\My Documents\My Pictures\2010-01 (Jan)\2010_01_29\IMG_0967.JPG"/>
          <p:cNvPicPr>
            <a:picLocks noGrp="1" noChangeAspect="1" noChangeArrowheads="1"/>
          </p:cNvPicPr>
          <p:nvPr>
            <p:ph type="clipArt" sz="half" idx="2"/>
          </p:nvPr>
        </p:nvPicPr>
        <p:blipFill>
          <a:blip r:embed="rId3" cstate="screen">
            <a:extLst>
              <a:ext uri="{28A0092B-C50C-407E-A947-70E740481C1C}">
                <a14:useLocalDpi xmlns:a14="http://schemas.microsoft.com/office/drawing/2010/main" xmlns=""/>
              </a:ext>
            </a:extLst>
          </a:blip>
          <a:srcRect/>
          <a:stretch>
            <a:fillRect/>
          </a:stretch>
        </p:blipFill>
        <p:spPr bwMode="auto">
          <a:xfrm>
            <a:off x="4970264" y="1600200"/>
            <a:ext cx="3394472" cy="4525963"/>
          </a:xfrm>
          <a:prstGeom prst="rect">
            <a:avLst/>
          </a:prstGeom>
          <a:noFill/>
          <a:ln w="19050">
            <a:solidFill>
              <a:schemeClr val="tx1"/>
            </a:solidFill>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6"/>
          <p:cNvSpPr>
            <a:spLocks noGrp="1"/>
          </p:cNvSpPr>
          <p:nvPr>
            <p:ph type="ftr" sz="quarter" idx="12"/>
          </p:nvPr>
        </p:nvSpPr>
        <p:spPr>
          <a:xfrm>
            <a:off x="2286000" y="6400800"/>
            <a:ext cx="4572000" cy="323850"/>
          </a:xfrm>
        </p:spPr>
        <p:txBody>
          <a:bodyPr/>
          <a:lstStyle/>
          <a:p>
            <a:r>
              <a:rPr lang="en-US" dirty="0" smtClean="0"/>
              <a:t>Trails Work Consulting</a:t>
            </a:r>
            <a:endParaRPr lang="en-US" dirty="0"/>
          </a:p>
        </p:txBody>
      </p:sp>
      <p:sp>
        <p:nvSpPr>
          <p:cNvPr id="71682" name="Rectangle 2"/>
          <p:cNvSpPr>
            <a:spLocks noGrp="1" noRot="1" noChangeArrowheads="1"/>
          </p:cNvSpPr>
          <p:nvPr>
            <p:ph type="title"/>
          </p:nvPr>
        </p:nvSpPr>
        <p:spPr>
          <a:xfrm>
            <a:off x="457200" y="274638"/>
            <a:ext cx="8229600" cy="792162"/>
          </a:xfrm>
        </p:spPr>
        <p:txBody>
          <a:bodyPr/>
          <a:lstStyle/>
          <a:p>
            <a:r>
              <a:rPr lang="en-US" sz="3600" dirty="0">
                <a:solidFill>
                  <a:schemeClr val="hlink"/>
                </a:solidFill>
              </a:rPr>
              <a:t>Step 4: Trail </a:t>
            </a:r>
            <a:r>
              <a:rPr lang="en-US" sz="3600" dirty="0" smtClean="0">
                <a:solidFill>
                  <a:schemeClr val="hlink"/>
                </a:solidFill>
              </a:rPr>
              <a:t>Set Up</a:t>
            </a:r>
            <a:endParaRPr lang="en-US" sz="3600" dirty="0">
              <a:solidFill>
                <a:schemeClr val="hlink"/>
              </a:solidFill>
            </a:endParaRPr>
          </a:p>
        </p:txBody>
      </p:sp>
      <p:sp>
        <p:nvSpPr>
          <p:cNvPr id="71683" name="Rectangle 3"/>
          <p:cNvSpPr>
            <a:spLocks noGrp="1" noChangeArrowheads="1"/>
          </p:cNvSpPr>
          <p:nvPr>
            <p:ph type="body" sz="half" idx="1"/>
          </p:nvPr>
        </p:nvSpPr>
        <p:spPr>
          <a:xfrm>
            <a:off x="457200" y="1295400"/>
            <a:ext cx="4038600" cy="5029200"/>
          </a:xfrm>
        </p:spPr>
        <p:txBody>
          <a:bodyPr/>
          <a:lstStyle/>
          <a:p>
            <a:pPr>
              <a:lnSpc>
                <a:spcPct val="90000"/>
              </a:lnSpc>
            </a:pPr>
            <a:r>
              <a:rPr lang="en-US" sz="2800" dirty="0">
                <a:effectLst/>
              </a:rPr>
              <a:t>Try to maximize </a:t>
            </a:r>
            <a:r>
              <a:rPr lang="en-US" sz="2800" dirty="0" smtClean="0">
                <a:effectLst/>
              </a:rPr>
              <a:t>set up </a:t>
            </a:r>
            <a:r>
              <a:rPr lang="en-US" sz="2800" dirty="0">
                <a:effectLst/>
              </a:rPr>
              <a:t>time by adjusting grooming start </a:t>
            </a:r>
            <a:r>
              <a:rPr lang="en-US" sz="2800" dirty="0" smtClean="0">
                <a:effectLst/>
              </a:rPr>
              <a:t>&amp; </a:t>
            </a:r>
            <a:r>
              <a:rPr lang="en-US" sz="2800" dirty="0">
                <a:effectLst/>
              </a:rPr>
              <a:t>end </a:t>
            </a:r>
            <a:r>
              <a:rPr lang="en-US" sz="2800" dirty="0" smtClean="0">
                <a:effectLst/>
              </a:rPr>
              <a:t>times</a:t>
            </a:r>
            <a:endParaRPr lang="en-US" sz="2800" dirty="0">
              <a:effectLst/>
            </a:endParaRPr>
          </a:p>
          <a:p>
            <a:pPr>
              <a:lnSpc>
                <a:spcPct val="90000"/>
              </a:lnSpc>
            </a:pPr>
            <a:r>
              <a:rPr lang="en-US" sz="2800" dirty="0">
                <a:effectLst/>
              </a:rPr>
              <a:t>2 to 6 </a:t>
            </a:r>
            <a:r>
              <a:rPr lang="en-US" sz="2800" dirty="0" smtClean="0">
                <a:effectLst/>
              </a:rPr>
              <a:t>or even </a:t>
            </a:r>
            <a:r>
              <a:rPr lang="en-US" sz="2800" dirty="0">
                <a:effectLst/>
              </a:rPr>
              <a:t>10 hours </a:t>
            </a:r>
            <a:r>
              <a:rPr lang="en-US" sz="2800" dirty="0" smtClean="0">
                <a:effectLst/>
              </a:rPr>
              <a:t>can be required </a:t>
            </a:r>
            <a:r>
              <a:rPr lang="en-US" sz="2800" dirty="0">
                <a:effectLst/>
              </a:rPr>
              <a:t>to </a:t>
            </a:r>
            <a:r>
              <a:rPr lang="en-US" sz="2800" dirty="0" smtClean="0">
                <a:effectLst/>
              </a:rPr>
              <a:t>refreeze</a:t>
            </a:r>
            <a:endParaRPr lang="en-US" sz="2800" dirty="0">
              <a:effectLst/>
            </a:endParaRPr>
          </a:p>
          <a:p>
            <a:pPr>
              <a:lnSpc>
                <a:spcPct val="90000"/>
              </a:lnSpc>
            </a:pPr>
            <a:r>
              <a:rPr lang="en-US" sz="2800" dirty="0">
                <a:effectLst/>
              </a:rPr>
              <a:t>Night grooming is </a:t>
            </a:r>
            <a:r>
              <a:rPr lang="en-US" sz="2800" dirty="0" smtClean="0">
                <a:effectLst/>
              </a:rPr>
              <a:t>generally </a:t>
            </a:r>
            <a:r>
              <a:rPr lang="en-US" sz="2800" dirty="0">
                <a:effectLst/>
              </a:rPr>
              <a:t>the </a:t>
            </a:r>
            <a:r>
              <a:rPr lang="en-US" sz="2800" dirty="0" smtClean="0">
                <a:effectLst/>
              </a:rPr>
              <a:t>best = low traffic &amp; lower temperatures</a:t>
            </a:r>
            <a:endParaRPr lang="en-US" sz="2800" dirty="0">
              <a:effectLst/>
            </a:endParaRPr>
          </a:p>
        </p:txBody>
      </p:sp>
      <p:pic>
        <p:nvPicPr>
          <p:cNvPr id="7" name="ClipArt Placeholder 6" descr="HPIM3571"/>
          <p:cNvPicPr>
            <a:picLocks noGrp="1" noChangeAspect="1" noChangeArrowheads="1"/>
          </p:cNvPicPr>
          <p:nvPr>
            <p:ph type="clipArt" sz="half" idx="2"/>
          </p:nvPr>
        </p:nvPicPr>
        <p:blipFill>
          <a:blip r:embed="rId3" cstate="screen">
            <a:extLst>
              <a:ext uri="{28A0092B-C50C-407E-A947-70E740481C1C}">
                <a14:useLocalDpi xmlns:a14="http://schemas.microsoft.com/office/drawing/2010/main" xmlns=""/>
              </a:ext>
            </a:extLst>
          </a:blip>
          <a:srcRect/>
          <a:stretch>
            <a:fillRect/>
          </a:stretch>
        </p:blipFill>
        <p:spPr>
          <a:xfrm>
            <a:off x="4495800" y="1828800"/>
            <a:ext cx="4362514" cy="4048527"/>
          </a:xfrm>
          <a:ln w="19050">
            <a:solidFill>
              <a:schemeClr val="tx1"/>
            </a:solidFill>
          </a:ln>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rrowheads="1"/>
          </p:cNvSpPr>
          <p:nvPr>
            <p:ph type="title"/>
          </p:nvPr>
        </p:nvSpPr>
        <p:spPr/>
        <p:txBody>
          <a:bodyPr>
            <a:normAutofit fontScale="90000"/>
          </a:bodyPr>
          <a:lstStyle/>
          <a:p>
            <a:pPr marL="54864" indent="0" algn="ctr" eaLnBrk="1" fontAlgn="auto" hangingPunct="1">
              <a:spcAft>
                <a:spcPts val="0"/>
              </a:spcAft>
              <a:defRPr/>
            </a:pPr>
            <a:r>
              <a:rPr lang="en-US" sz="4000" b="1" dirty="0" smtClean="0">
                <a:solidFill>
                  <a:srgbClr val="FF0000"/>
                </a:solidFill>
                <a:effectLst>
                  <a:outerShdw blurRad="38100" dist="38100" dir="2700000" algn="tl">
                    <a:srgbClr val="000000">
                      <a:alpha val="43137"/>
                    </a:srgbClr>
                  </a:outerShdw>
                </a:effectLst>
              </a:rPr>
              <a:t>Set Up </a:t>
            </a:r>
            <a:r>
              <a:rPr lang="en-US" sz="4000" b="1" dirty="0">
                <a:solidFill>
                  <a:srgbClr val="FF0000"/>
                </a:solidFill>
                <a:effectLst>
                  <a:outerShdw blurRad="38100" dist="38100" dir="2700000" algn="tl">
                    <a:srgbClr val="000000">
                      <a:alpha val="43137"/>
                    </a:srgbClr>
                  </a:outerShdw>
                </a:effectLst>
              </a:rPr>
              <a:t>Will NOT Occur </a:t>
            </a:r>
            <a:r>
              <a:rPr lang="en-US" sz="4000" b="1" dirty="0">
                <a:solidFill>
                  <a:schemeClr val="hlink"/>
                </a:solidFill>
                <a:effectLst>
                  <a:outerShdw blurRad="38100" dist="38100" dir="2700000" algn="tl">
                    <a:srgbClr val="000000">
                      <a:alpha val="43137"/>
                    </a:srgbClr>
                  </a:outerShdw>
                </a:effectLst>
              </a:rPr>
              <a:t>If </a:t>
            </a:r>
            <a:r>
              <a:rPr lang="en-US" sz="4000" b="1" dirty="0" smtClean="0">
                <a:solidFill>
                  <a:schemeClr val="hlink"/>
                </a:solidFill>
                <a:effectLst>
                  <a:outerShdw blurRad="38100" dist="38100" dir="2700000" algn="tl">
                    <a:srgbClr val="000000">
                      <a:alpha val="43137"/>
                    </a:srgbClr>
                  </a:outerShdw>
                </a:effectLst>
              </a:rPr>
              <a:t> You’re </a:t>
            </a:r>
            <a:r>
              <a:rPr lang="en-US" sz="4000" b="1" dirty="0">
                <a:solidFill>
                  <a:schemeClr val="hlink"/>
                </a:solidFill>
                <a:effectLst>
                  <a:outerShdw blurRad="38100" dist="38100" dir="2700000" algn="tl">
                    <a:srgbClr val="000000">
                      <a:alpha val="43137"/>
                    </a:srgbClr>
                  </a:outerShdw>
                </a:effectLst>
              </a:rPr>
              <a:t>Grooming When Riders Can Follow</a:t>
            </a:r>
          </a:p>
        </p:txBody>
      </p:sp>
      <p:sp>
        <p:nvSpPr>
          <p:cNvPr id="4" name="Footer Placeholder 5"/>
          <p:cNvSpPr>
            <a:spLocks noGrp="1"/>
          </p:cNvSpPr>
          <p:nvPr>
            <p:ph type="ftr" sz="quarter" idx="12"/>
          </p:nvPr>
        </p:nvSpPr>
        <p:spPr>
          <a:xfrm>
            <a:off x="228600" y="6400800"/>
            <a:ext cx="8686800" cy="387350"/>
          </a:xfrm>
        </p:spPr>
        <p:txBody>
          <a:bodyPr anchor="ctr"/>
          <a:lstStyle/>
          <a:p>
            <a:pPr algn="ctr">
              <a:defRPr/>
            </a:pPr>
            <a:r>
              <a:rPr lang="en-US" dirty="0" smtClean="0">
                <a:solidFill>
                  <a:schemeClr val="tx2">
                    <a:shade val="90000"/>
                  </a:schemeClr>
                </a:solidFill>
              </a:rPr>
              <a:t>Trails Work Consulting</a:t>
            </a:r>
            <a:endParaRPr lang="en-US" dirty="0">
              <a:solidFill>
                <a:schemeClr val="tx2">
                  <a:shade val="90000"/>
                </a:schemeClr>
              </a:solidFill>
            </a:endParaRPr>
          </a:p>
        </p:txBody>
      </p:sp>
      <p:pic>
        <p:nvPicPr>
          <p:cNvPr id="1026" name="Picture 2" descr="C:\Documents and Settings\Kim\My Documents\My Pictures\2010-12 (Dec)\2010_12_02\IMG_2214.JPG"/>
          <p:cNvPicPr>
            <a:picLocks noGrp="1" noChangeAspect="1" noChangeArrowheads="1"/>
          </p:cNvPicPr>
          <p:nvPr>
            <p:ph idx="1"/>
          </p:nvPr>
        </p:nvPicPr>
        <p:blipFill>
          <a:blip r:embed="rId3" cstate="screen">
            <a:extLst>
              <a:ext uri="{28A0092B-C50C-407E-A947-70E740481C1C}">
                <a14:useLocalDpi xmlns:a14="http://schemas.microsoft.com/office/drawing/2010/main" xmlns=""/>
              </a:ext>
            </a:extLst>
          </a:blip>
          <a:srcRect/>
          <a:stretch>
            <a:fillRect/>
          </a:stretch>
        </p:blipFill>
        <p:spPr bwMode="auto">
          <a:xfrm>
            <a:off x="778136" y="1600200"/>
            <a:ext cx="7587729" cy="4666483"/>
          </a:xfrm>
          <a:prstGeom prst="rect">
            <a:avLst/>
          </a:prstGeom>
          <a:noFill/>
          <a:ln w="19050">
            <a:solidFill>
              <a:schemeClr val="tx1"/>
            </a:solidFill>
          </a:ln>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a:solidFill>
            <a:schemeClr val="bg1">
              <a:lumMod val="60000"/>
              <a:lumOff val="40000"/>
            </a:schemeClr>
          </a:solidFill>
          <a:ln>
            <a:solidFill>
              <a:schemeClr val="tx1"/>
            </a:solidFill>
          </a:ln>
        </p:spPr>
        <p:txBody>
          <a:bodyPr/>
          <a:lstStyle/>
          <a:p>
            <a:r>
              <a:rPr lang="en-US" sz="3200" dirty="0" smtClean="0">
                <a:solidFill>
                  <a:srgbClr val="FFCC00"/>
                </a:solidFill>
              </a:rPr>
              <a:t>TOP TIP #6:</a:t>
            </a:r>
            <a:r>
              <a:rPr lang="en-US" sz="3200" dirty="0" smtClean="0">
                <a:solidFill>
                  <a:schemeClr val="hlink"/>
                </a:solidFill>
              </a:rPr>
              <a:t/>
            </a:r>
            <a:br>
              <a:rPr lang="en-US" sz="3200" dirty="0" smtClean="0">
                <a:solidFill>
                  <a:schemeClr val="hlink"/>
                </a:solidFill>
              </a:rPr>
            </a:br>
            <a:r>
              <a:rPr lang="en-US" sz="4000" dirty="0" smtClean="0">
                <a:solidFill>
                  <a:schemeClr val="hlink"/>
                </a:solidFill>
              </a:rPr>
              <a:t> </a:t>
            </a:r>
            <a:r>
              <a:rPr lang="en-US" sz="3600" dirty="0" smtClean="0">
                <a:solidFill>
                  <a:srgbClr val="FFCC00"/>
                </a:solidFill>
              </a:rPr>
              <a:t>Know Your Trail to Anticipate Needs</a:t>
            </a:r>
            <a:endParaRPr lang="en-US" sz="3600" dirty="0">
              <a:solidFill>
                <a:srgbClr val="FFCC00"/>
              </a:solidFill>
            </a:endParaRPr>
          </a:p>
        </p:txBody>
      </p:sp>
      <p:sp>
        <p:nvSpPr>
          <p:cNvPr id="6" name="Text Placeholder 5"/>
          <p:cNvSpPr>
            <a:spLocks noGrp="1"/>
          </p:cNvSpPr>
          <p:nvPr>
            <p:ph type="body" sz="half" idx="1"/>
          </p:nvPr>
        </p:nvSpPr>
        <p:spPr>
          <a:xfrm>
            <a:off x="457200" y="1752600"/>
            <a:ext cx="4419600" cy="4876800"/>
          </a:xfrm>
        </p:spPr>
        <p:txBody>
          <a:bodyPr/>
          <a:lstStyle/>
          <a:p>
            <a:pPr marL="0" indent="0">
              <a:buSzPct val="100000"/>
              <a:buNone/>
            </a:pPr>
            <a:r>
              <a:rPr lang="en-US" sz="2800" b="1" dirty="0" smtClean="0">
                <a:effectLst/>
              </a:rPr>
              <a:t>Wide range of situations that require versatility: </a:t>
            </a:r>
          </a:p>
          <a:p>
            <a:pPr marL="514350" indent="-514350">
              <a:buSzPct val="100000"/>
              <a:buFont typeface="Wingdings" pitchFamily="2" charset="2"/>
              <a:buChar char="§"/>
            </a:pPr>
            <a:r>
              <a:rPr lang="en-US" sz="2800" dirty="0" smtClean="0">
                <a:effectLst/>
              </a:rPr>
              <a:t>Top vs. bottom of slopes  </a:t>
            </a:r>
          </a:p>
          <a:p>
            <a:pPr marL="514350" indent="-514350">
              <a:buSzPct val="100000"/>
              <a:buFont typeface="Wingdings" pitchFamily="2" charset="2"/>
              <a:buChar char="§"/>
            </a:pPr>
            <a:r>
              <a:rPr lang="en-US" sz="2800" dirty="0" smtClean="0">
                <a:effectLst/>
              </a:rPr>
              <a:t>Low spots, swales,  creeks</a:t>
            </a:r>
          </a:p>
          <a:p>
            <a:pPr marL="514350" indent="-514350">
              <a:buSzPct val="100000"/>
              <a:buFont typeface="Wingdings" pitchFamily="2" charset="2"/>
              <a:buChar char="§"/>
            </a:pPr>
            <a:r>
              <a:rPr lang="en-US" sz="2800" dirty="0" smtClean="0">
                <a:effectLst/>
              </a:rPr>
              <a:t>Road ditches or other deep snow areas</a:t>
            </a:r>
          </a:p>
          <a:p>
            <a:pPr marL="514350" indent="-514350">
              <a:buSzPct val="100000"/>
              <a:buFont typeface="Wingdings" pitchFamily="2" charset="2"/>
              <a:buChar char="§"/>
            </a:pPr>
            <a:r>
              <a:rPr lang="en-US" sz="2800" dirty="0" smtClean="0">
                <a:effectLst/>
              </a:rPr>
              <a:t>Curves </a:t>
            </a:r>
          </a:p>
          <a:p>
            <a:pPr marL="514350" indent="-514350">
              <a:buSzPct val="100000"/>
              <a:buFont typeface="Wingdings" pitchFamily="2" charset="2"/>
              <a:buChar char="§"/>
            </a:pPr>
            <a:r>
              <a:rPr lang="en-US" sz="2800" dirty="0" smtClean="0">
                <a:effectLst/>
              </a:rPr>
              <a:t>Bridges </a:t>
            </a:r>
          </a:p>
          <a:p>
            <a:pPr marL="514350" indent="-514350">
              <a:buSzPct val="100000"/>
              <a:buFont typeface="Wingdings" pitchFamily="2" charset="2"/>
              <a:buChar char="§"/>
            </a:pPr>
            <a:r>
              <a:rPr lang="en-US" sz="2800" dirty="0">
                <a:effectLst/>
              </a:rPr>
              <a:t>R</a:t>
            </a:r>
            <a:r>
              <a:rPr lang="en-US" sz="2800" dirty="0" smtClean="0">
                <a:effectLst/>
              </a:rPr>
              <a:t>oad/driveway/railroad </a:t>
            </a:r>
            <a:r>
              <a:rPr lang="en-US" sz="2800" dirty="0">
                <a:effectLst/>
              </a:rPr>
              <a:t>crossings</a:t>
            </a:r>
          </a:p>
          <a:p>
            <a:pPr marL="514350" indent="-514350">
              <a:buSzPct val="100000"/>
              <a:buFont typeface="Wingdings" pitchFamily="2" charset="2"/>
              <a:buChar char="§"/>
            </a:pPr>
            <a:endParaRPr lang="en-US" dirty="0">
              <a:effectLst/>
            </a:endParaRPr>
          </a:p>
        </p:txBody>
      </p:sp>
      <p:sp>
        <p:nvSpPr>
          <p:cNvPr id="7" name="Content Placeholder 6"/>
          <p:cNvSpPr>
            <a:spLocks noGrp="1"/>
          </p:cNvSpPr>
          <p:nvPr>
            <p:ph sz="half" idx="2"/>
          </p:nvPr>
        </p:nvSpPr>
        <p:spPr>
          <a:xfrm>
            <a:off x="4572000" y="1600200"/>
            <a:ext cx="4114800" cy="4800600"/>
          </a:xfrm>
        </p:spPr>
        <p:txBody>
          <a:bodyPr/>
          <a:lstStyle/>
          <a:p>
            <a:pPr>
              <a:buNone/>
            </a:pPr>
            <a:endParaRPr lang="en-US" b="1" dirty="0" smtClean="0"/>
          </a:p>
          <a:p>
            <a:pPr>
              <a:buNone/>
            </a:pPr>
            <a:endParaRPr lang="en-US" b="1" dirty="0" smtClean="0"/>
          </a:p>
          <a:p>
            <a:pPr>
              <a:buNone/>
            </a:pPr>
            <a:endParaRPr lang="en-US" b="1" dirty="0" smtClean="0"/>
          </a:p>
          <a:p>
            <a:pPr>
              <a:buNone/>
            </a:pPr>
            <a:endParaRPr lang="en-US" b="1" dirty="0" smtClean="0"/>
          </a:p>
          <a:p>
            <a:pPr>
              <a:buNone/>
            </a:pPr>
            <a:endParaRPr lang="en-US" b="1" dirty="0" smtClean="0"/>
          </a:p>
        </p:txBody>
      </p:sp>
      <p:pic>
        <p:nvPicPr>
          <p:cNvPr id="5" name="Picture 6" descr="HPIM1177"/>
          <p:cNvPicPr>
            <a:picLocks noChangeAspect="1" noChangeArrowheads="1"/>
          </p:cNvPicPr>
          <p:nvPr/>
        </p:nvPicPr>
        <p:blipFill>
          <a:blip r:embed="rId3" cstate="screen">
            <a:extLst>
              <a:ext uri="{28A0092B-C50C-407E-A947-70E740481C1C}">
                <a14:useLocalDpi xmlns:a14="http://schemas.microsoft.com/office/drawing/2010/main" xmlns=""/>
              </a:ext>
            </a:extLst>
          </a:blip>
          <a:stretch>
            <a:fillRect/>
          </a:stretch>
        </p:blipFill>
        <p:spPr bwMode="auto">
          <a:xfrm>
            <a:off x="4876800" y="2667000"/>
            <a:ext cx="4064000" cy="3048000"/>
          </a:xfrm>
          <a:prstGeom prst="rect">
            <a:avLst/>
          </a:prstGeom>
          <a:noFill/>
          <a:ln w="19050">
            <a:solidFill>
              <a:schemeClr val="tx1"/>
            </a:solidFill>
            <a:miter lim="800000"/>
            <a:headEnd/>
            <a:tailEnd/>
          </a:ln>
          <a:effectLst/>
        </p:spPr>
      </p:pic>
      <p:sp>
        <p:nvSpPr>
          <p:cNvPr id="8" name="Footer Placeholder 7"/>
          <p:cNvSpPr>
            <a:spLocks noGrp="1"/>
          </p:cNvSpPr>
          <p:nvPr>
            <p:ph type="ftr" sz="quarter" idx="12"/>
          </p:nvPr>
        </p:nvSpPr>
        <p:spPr/>
        <p:txBody>
          <a:bodyPr/>
          <a:lstStyle/>
          <a:p>
            <a:pPr>
              <a:defRPr/>
            </a:pPr>
            <a:r>
              <a:rPr lang="en-US" dirty="0" smtClean="0"/>
              <a:t>Trails Work Consulting</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Rot="1" noChangeArrowheads="1"/>
          </p:cNvSpPr>
          <p:nvPr>
            <p:ph type="title"/>
          </p:nvPr>
        </p:nvSpPr>
        <p:spPr>
          <a:xfrm>
            <a:off x="457200" y="274638"/>
            <a:ext cx="8229600" cy="792162"/>
          </a:xfrm>
        </p:spPr>
        <p:txBody>
          <a:bodyPr>
            <a:normAutofit/>
          </a:bodyPr>
          <a:lstStyle/>
          <a:p>
            <a:pPr marL="54864" indent="0" algn="ctr" eaLnBrk="1" fontAlgn="auto" hangingPunct="1">
              <a:spcAft>
                <a:spcPts val="0"/>
              </a:spcAft>
              <a:defRPr/>
            </a:pPr>
            <a:r>
              <a:rPr lang="en-US" sz="3600" dirty="0" smtClean="0">
                <a:solidFill>
                  <a:srgbClr val="FFCC00"/>
                </a:solidFill>
              </a:rPr>
              <a:t>Grooming Slopes</a:t>
            </a:r>
            <a:endParaRPr lang="en-US" sz="3600" dirty="0">
              <a:solidFill>
                <a:srgbClr val="FFCC00"/>
              </a:solidFill>
            </a:endParaRPr>
          </a:p>
        </p:txBody>
      </p:sp>
      <p:sp>
        <p:nvSpPr>
          <p:cNvPr id="195588" name="Rectangle 4"/>
          <p:cNvSpPr>
            <a:spLocks noGrp="1" noChangeArrowheads="1"/>
          </p:cNvSpPr>
          <p:nvPr>
            <p:ph type="body" sz="half" idx="1"/>
          </p:nvPr>
        </p:nvSpPr>
        <p:spPr>
          <a:xfrm>
            <a:off x="457200" y="1371600"/>
            <a:ext cx="4038600" cy="4754563"/>
          </a:xfrm>
        </p:spPr>
        <p:txBody>
          <a:bodyPr/>
          <a:lstStyle/>
          <a:p>
            <a:pPr eaLnBrk="1" hangingPunct="1">
              <a:lnSpc>
                <a:spcPct val="90000"/>
              </a:lnSpc>
            </a:pPr>
            <a:r>
              <a:rPr lang="en-US" sz="2800" dirty="0" smtClean="0">
                <a:effectLst/>
              </a:rPr>
              <a:t>As much as anywhere, </a:t>
            </a:r>
            <a:r>
              <a:rPr lang="en-US" sz="2800" b="1" i="1" dirty="0" smtClean="0">
                <a:solidFill>
                  <a:srgbClr val="FFCC00"/>
                </a:solidFill>
                <a:effectLst/>
              </a:rPr>
              <a:t>must anticipate &amp; plan ahead</a:t>
            </a:r>
            <a:endParaRPr lang="en-US" sz="2800" dirty="0" smtClean="0">
              <a:solidFill>
                <a:srgbClr val="FFCC00"/>
              </a:solidFill>
              <a:effectLst/>
            </a:endParaRPr>
          </a:p>
          <a:p>
            <a:pPr eaLnBrk="1" hangingPunct="1">
              <a:lnSpc>
                <a:spcPct val="90000"/>
              </a:lnSpc>
            </a:pPr>
            <a:r>
              <a:rPr lang="en-US" sz="2800" dirty="0" smtClean="0">
                <a:effectLst/>
              </a:rPr>
              <a:t>Likely to be a lack of snow at top &amp; abundance at bottom</a:t>
            </a:r>
          </a:p>
          <a:p>
            <a:pPr eaLnBrk="1" hangingPunct="1">
              <a:lnSpc>
                <a:spcPct val="90000"/>
              </a:lnSpc>
            </a:pPr>
            <a:r>
              <a:rPr lang="en-US" sz="2800" dirty="0" smtClean="0">
                <a:effectLst/>
              </a:rPr>
              <a:t>Hillside between top &amp; bottom may also be icy or bare</a:t>
            </a:r>
          </a:p>
          <a:p>
            <a:pPr eaLnBrk="1" hangingPunct="1">
              <a:lnSpc>
                <a:spcPct val="90000"/>
              </a:lnSpc>
            </a:pPr>
            <a:r>
              <a:rPr lang="en-US" sz="2800" dirty="0" smtClean="0">
                <a:effectLst/>
              </a:rPr>
              <a:t>Must also keep to right so groomer isn’t a hazard</a:t>
            </a:r>
          </a:p>
          <a:p>
            <a:pPr eaLnBrk="1" hangingPunct="1">
              <a:lnSpc>
                <a:spcPct val="90000"/>
              </a:lnSpc>
            </a:pPr>
            <a:endParaRPr lang="en-US" sz="2400" dirty="0" smtClean="0"/>
          </a:p>
        </p:txBody>
      </p:sp>
      <p:sp>
        <p:nvSpPr>
          <p:cNvPr id="5" name="Footer Placeholder 6"/>
          <p:cNvSpPr>
            <a:spLocks noGrp="1"/>
          </p:cNvSpPr>
          <p:nvPr>
            <p:ph type="ftr" sz="quarter" idx="12"/>
          </p:nvPr>
        </p:nvSpPr>
        <p:spPr/>
        <p:txBody>
          <a:bodyPr/>
          <a:lstStyle/>
          <a:p>
            <a:pPr>
              <a:defRPr/>
            </a:pPr>
            <a:r>
              <a:rPr lang="en-US" dirty="0" smtClean="0"/>
              <a:t>Trails Work Consulting</a:t>
            </a:r>
            <a:endParaRPr lang="en-US" dirty="0"/>
          </a:p>
        </p:txBody>
      </p:sp>
      <p:pic>
        <p:nvPicPr>
          <p:cNvPr id="14338" name="Picture 2" descr="H:\My Pictures\2098-01 (Jan)\HPIM2062.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bwMode="auto">
          <a:xfrm>
            <a:off x="4495800" y="1810101"/>
            <a:ext cx="4419600" cy="3307921"/>
          </a:xfrm>
          <a:prstGeom prst="rect">
            <a:avLst/>
          </a:prstGeom>
          <a:noFill/>
          <a:ln w="19050">
            <a:solidFill>
              <a:schemeClr val="tx1"/>
            </a:solid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rrowheads="1"/>
          </p:cNvSpPr>
          <p:nvPr>
            <p:ph type="title"/>
          </p:nvPr>
        </p:nvSpPr>
        <p:spPr>
          <a:xfrm>
            <a:off x="457200" y="274638"/>
            <a:ext cx="8229600" cy="792162"/>
          </a:xfrm>
        </p:spPr>
        <p:txBody>
          <a:bodyPr>
            <a:normAutofit/>
          </a:bodyPr>
          <a:lstStyle/>
          <a:p>
            <a:pPr marL="54864" indent="0" algn="ctr" eaLnBrk="1" fontAlgn="auto" hangingPunct="1">
              <a:spcAft>
                <a:spcPts val="0"/>
              </a:spcAft>
              <a:defRPr/>
            </a:pPr>
            <a:r>
              <a:rPr lang="en-US" sz="3600" dirty="0" smtClean="0">
                <a:solidFill>
                  <a:srgbClr val="FFCC00"/>
                </a:solidFill>
              </a:rPr>
              <a:t>Grooming Slopes: from top</a:t>
            </a:r>
            <a:endParaRPr lang="en-US" sz="3600" dirty="0">
              <a:solidFill>
                <a:srgbClr val="FFCC00"/>
              </a:solidFill>
            </a:endParaRPr>
          </a:p>
        </p:txBody>
      </p:sp>
      <p:sp>
        <p:nvSpPr>
          <p:cNvPr id="197636" name="Rectangle 3"/>
          <p:cNvSpPr>
            <a:spLocks noGrp="1" noChangeArrowheads="1"/>
          </p:cNvSpPr>
          <p:nvPr>
            <p:ph type="body" sz="half" idx="1"/>
          </p:nvPr>
        </p:nvSpPr>
        <p:spPr>
          <a:xfrm>
            <a:off x="457200" y="1219200"/>
            <a:ext cx="3733800" cy="5257800"/>
          </a:xfrm>
        </p:spPr>
        <p:txBody>
          <a:bodyPr/>
          <a:lstStyle/>
          <a:p>
            <a:pPr eaLnBrk="1" hangingPunct="1"/>
            <a:r>
              <a:rPr lang="en-US" sz="2800" b="1" dirty="0" smtClean="0">
                <a:solidFill>
                  <a:srgbClr val="FFCC00"/>
                </a:solidFill>
                <a:effectLst/>
              </a:rPr>
              <a:t>ANTICIPATE NEED TO CARRY SNOW (lower blades before you get there) </a:t>
            </a:r>
            <a:r>
              <a:rPr lang="en-US" sz="2800" dirty="0" smtClean="0">
                <a:effectLst/>
              </a:rPr>
              <a:t>for crest/top area = </a:t>
            </a:r>
            <a:r>
              <a:rPr lang="en-US" sz="2800" b="1" dirty="0" smtClean="0">
                <a:solidFill>
                  <a:srgbClr val="FF0000"/>
                </a:solidFill>
                <a:effectLst/>
              </a:rPr>
              <a:t>IF YOU DON’T CARRY IT WITH, YOU WILL HAVE NONE TO USE!</a:t>
            </a:r>
          </a:p>
          <a:p>
            <a:pPr eaLnBrk="1" hangingPunct="1"/>
            <a:r>
              <a:rPr lang="en-US" sz="2800" dirty="0" smtClean="0">
                <a:effectLst/>
              </a:rPr>
              <a:t>Applies to hills as well as the top of  road &amp; driveway approaches</a:t>
            </a:r>
          </a:p>
        </p:txBody>
      </p:sp>
      <p:pic>
        <p:nvPicPr>
          <p:cNvPr id="197637" name="Picture 4" descr="HPIM1177"/>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4495800" y="1524000"/>
            <a:ext cx="4038600" cy="4521200"/>
          </a:xfrm>
          <a:ln w="19050">
            <a:solidFill>
              <a:schemeClr val="tx1"/>
            </a:solidFill>
          </a:ln>
        </p:spPr>
      </p:pic>
      <p:sp>
        <p:nvSpPr>
          <p:cNvPr id="5" name="Footer Placeholder 6"/>
          <p:cNvSpPr>
            <a:spLocks noGrp="1"/>
          </p:cNvSpPr>
          <p:nvPr>
            <p:ph type="ftr" sz="quarter" idx="12"/>
          </p:nvPr>
        </p:nvSpPr>
        <p:spPr/>
        <p:txBody>
          <a:bodyPr/>
          <a:lstStyle/>
          <a:p>
            <a:pPr>
              <a:defRPr/>
            </a:pPr>
            <a:r>
              <a:rPr lang="en-US" dirty="0" smtClean="0"/>
              <a:t>Trails Work Consulting</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6"/>
          <p:cNvSpPr>
            <a:spLocks noGrp="1"/>
          </p:cNvSpPr>
          <p:nvPr>
            <p:ph type="ftr" sz="quarter" idx="12"/>
          </p:nvPr>
        </p:nvSpPr>
        <p:spPr>
          <a:xfrm>
            <a:off x="2286000" y="6400800"/>
            <a:ext cx="4572000" cy="323850"/>
          </a:xfrm>
        </p:spPr>
        <p:txBody>
          <a:bodyPr/>
          <a:lstStyle/>
          <a:p>
            <a:pPr>
              <a:defRPr/>
            </a:pPr>
            <a:r>
              <a:rPr lang="en-US" dirty="0" smtClean="0"/>
              <a:t>Trails Work Consulting</a:t>
            </a:r>
            <a:endParaRPr lang="en-US" dirty="0"/>
          </a:p>
        </p:txBody>
      </p:sp>
      <p:sp>
        <p:nvSpPr>
          <p:cNvPr id="264194" name="Rectangle 2"/>
          <p:cNvSpPr>
            <a:spLocks noGrp="1" noRot="1" noChangeArrowheads="1"/>
          </p:cNvSpPr>
          <p:nvPr>
            <p:ph type="title"/>
          </p:nvPr>
        </p:nvSpPr>
        <p:spPr>
          <a:xfrm>
            <a:off x="457200" y="274638"/>
            <a:ext cx="8229600" cy="868362"/>
          </a:xfrm>
        </p:spPr>
        <p:txBody>
          <a:bodyPr>
            <a:normAutofit/>
          </a:bodyPr>
          <a:lstStyle/>
          <a:p>
            <a:pPr marL="54864" indent="0" algn="ctr" eaLnBrk="1" fontAlgn="auto" hangingPunct="1">
              <a:spcAft>
                <a:spcPts val="0"/>
              </a:spcAft>
              <a:defRPr/>
            </a:pPr>
            <a:r>
              <a:rPr lang="en-US" sz="3600" dirty="0" smtClean="0">
                <a:solidFill>
                  <a:srgbClr val="FFCC00"/>
                </a:solidFill>
              </a:rPr>
              <a:t>Grooming Slopes: from bottom</a:t>
            </a:r>
            <a:endParaRPr lang="en-US" sz="3600" dirty="0">
              <a:solidFill>
                <a:srgbClr val="FFCC00"/>
              </a:solidFill>
            </a:endParaRPr>
          </a:p>
        </p:txBody>
      </p:sp>
      <p:sp>
        <p:nvSpPr>
          <p:cNvPr id="264195" name="Rectangle 3"/>
          <p:cNvSpPr>
            <a:spLocks noGrp="1" noChangeArrowheads="1"/>
          </p:cNvSpPr>
          <p:nvPr>
            <p:ph type="body" sz="half" idx="1"/>
          </p:nvPr>
        </p:nvSpPr>
        <p:spPr>
          <a:xfrm>
            <a:off x="457200" y="1600200"/>
            <a:ext cx="3810000" cy="4724400"/>
          </a:xfrm>
        </p:spPr>
        <p:txBody>
          <a:bodyPr>
            <a:normAutofit/>
          </a:bodyPr>
          <a:lstStyle/>
          <a:p>
            <a:pPr fontAlgn="auto">
              <a:lnSpc>
                <a:spcPct val="90000"/>
              </a:lnSpc>
              <a:spcBef>
                <a:spcPts val="0"/>
              </a:spcBef>
              <a:spcAft>
                <a:spcPts val="0"/>
              </a:spcAft>
              <a:buSzPct val="100000"/>
              <a:buFont typeface="Wingdings" pitchFamily="2" charset="2"/>
              <a:buChar char="§"/>
              <a:defRPr/>
            </a:pPr>
            <a:r>
              <a:rPr lang="en-US" sz="2800" b="1" dirty="0" smtClean="0">
                <a:solidFill>
                  <a:srgbClr val="FFCC00"/>
                </a:solidFill>
                <a:effectLst/>
              </a:rPr>
              <a:t>DRAG MAY NEED TO BE RAISED </a:t>
            </a:r>
            <a:r>
              <a:rPr lang="en-US" sz="2800" dirty="0" smtClean="0">
                <a:effectLst/>
              </a:rPr>
              <a:t>to </a:t>
            </a:r>
            <a:r>
              <a:rPr lang="en-US" sz="2800" dirty="0">
                <a:effectLst/>
              </a:rPr>
              <a:t>lighten the </a:t>
            </a:r>
            <a:r>
              <a:rPr lang="en-US" sz="2800" dirty="0" smtClean="0">
                <a:effectLst/>
              </a:rPr>
              <a:t>load </a:t>
            </a:r>
          </a:p>
          <a:p>
            <a:pPr fontAlgn="auto">
              <a:lnSpc>
                <a:spcPct val="90000"/>
              </a:lnSpc>
              <a:spcBef>
                <a:spcPts val="0"/>
              </a:spcBef>
              <a:spcAft>
                <a:spcPts val="0"/>
              </a:spcAft>
              <a:buSzPct val="100000"/>
              <a:buFont typeface="Wingdings" pitchFamily="2" charset="2"/>
              <a:buChar char="§"/>
              <a:defRPr/>
            </a:pPr>
            <a:r>
              <a:rPr lang="en-US" sz="2800" dirty="0" smtClean="0">
                <a:effectLst/>
              </a:rPr>
              <a:t>Note that </a:t>
            </a:r>
            <a:r>
              <a:rPr lang="en-US" sz="2800" dirty="0">
                <a:effectLst/>
              </a:rPr>
              <a:t>tracks have </a:t>
            </a:r>
            <a:r>
              <a:rPr lang="en-US" sz="2800" b="1" dirty="0">
                <a:solidFill>
                  <a:srgbClr val="FFCC00"/>
                </a:solidFill>
                <a:effectLst/>
              </a:rPr>
              <a:t>spun </a:t>
            </a:r>
            <a:r>
              <a:rPr lang="en-US" sz="2800" b="1" dirty="0" smtClean="0">
                <a:solidFill>
                  <a:srgbClr val="FFCC00"/>
                </a:solidFill>
                <a:effectLst/>
              </a:rPr>
              <a:t>&amp; </a:t>
            </a:r>
            <a:r>
              <a:rPr lang="en-US" sz="2800" b="1" dirty="0">
                <a:solidFill>
                  <a:srgbClr val="FFCC00"/>
                </a:solidFill>
                <a:effectLst/>
              </a:rPr>
              <a:t>dug </a:t>
            </a:r>
            <a:r>
              <a:rPr lang="en-US" sz="2800" b="1" dirty="0" smtClean="0">
                <a:solidFill>
                  <a:srgbClr val="FFCC00"/>
                </a:solidFill>
                <a:effectLst/>
              </a:rPr>
              <a:t>trenches</a:t>
            </a:r>
            <a:r>
              <a:rPr lang="en-US" sz="2800" dirty="0" smtClean="0">
                <a:effectLst/>
              </a:rPr>
              <a:t>, </a:t>
            </a:r>
            <a:r>
              <a:rPr lang="en-US" sz="2800" dirty="0">
                <a:effectLst/>
              </a:rPr>
              <a:t>which drag can fall </a:t>
            </a:r>
            <a:r>
              <a:rPr lang="en-US" sz="2800" dirty="0" smtClean="0">
                <a:effectLst/>
              </a:rPr>
              <a:t>into </a:t>
            </a:r>
            <a:r>
              <a:rPr lang="en-US" sz="2800" dirty="0">
                <a:effectLst/>
              </a:rPr>
              <a:t>unless it is wider than </a:t>
            </a:r>
            <a:r>
              <a:rPr lang="en-US" sz="2800" dirty="0" smtClean="0">
                <a:effectLst/>
              </a:rPr>
              <a:t>track stance =  tractor </a:t>
            </a:r>
            <a:r>
              <a:rPr lang="en-US" sz="2800" dirty="0">
                <a:effectLst/>
              </a:rPr>
              <a:t>can quickly become stuck unless </a:t>
            </a:r>
            <a:r>
              <a:rPr lang="en-US" sz="2800" dirty="0" smtClean="0">
                <a:effectLst/>
              </a:rPr>
              <a:t>drag </a:t>
            </a:r>
            <a:r>
              <a:rPr lang="en-US" sz="2800" dirty="0">
                <a:effectLst/>
              </a:rPr>
              <a:t>is </a:t>
            </a:r>
            <a:r>
              <a:rPr lang="en-US" sz="2800" dirty="0" smtClean="0">
                <a:effectLst/>
              </a:rPr>
              <a:t>raised</a:t>
            </a:r>
            <a:endParaRPr lang="en-US" sz="2800" dirty="0">
              <a:effectLst/>
            </a:endParaRPr>
          </a:p>
        </p:txBody>
      </p:sp>
      <p:pic>
        <p:nvPicPr>
          <p:cNvPr id="199685" name="Picture 4" descr="HPIM1132"/>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4343400" y="1981200"/>
            <a:ext cx="4419600" cy="3308350"/>
          </a:xfrm>
          <a:ln w="19050">
            <a:solidFill>
              <a:schemeClr val="tx1"/>
            </a:solidFill>
          </a:ln>
        </p:spPr>
      </p:pic>
      <p:sp>
        <p:nvSpPr>
          <p:cNvPr id="199686" name="Line 5"/>
          <p:cNvSpPr>
            <a:spLocks noChangeShapeType="1"/>
          </p:cNvSpPr>
          <p:nvPr/>
        </p:nvSpPr>
        <p:spPr bwMode="auto">
          <a:xfrm flipV="1">
            <a:off x="5867400" y="4267200"/>
            <a:ext cx="393700" cy="703263"/>
          </a:xfrm>
          <a:prstGeom prst="line">
            <a:avLst/>
          </a:prstGeom>
          <a:noFill/>
          <a:ln w="76200">
            <a:solidFill>
              <a:srgbClr val="FF3300"/>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rrowheads="1"/>
          </p:cNvSpPr>
          <p:nvPr>
            <p:ph type="title"/>
          </p:nvPr>
        </p:nvSpPr>
        <p:spPr>
          <a:xfrm>
            <a:off x="304800" y="274638"/>
            <a:ext cx="8534400" cy="639762"/>
          </a:xfrm>
        </p:spPr>
        <p:txBody>
          <a:bodyPr>
            <a:normAutofit fontScale="90000"/>
          </a:bodyPr>
          <a:lstStyle/>
          <a:p>
            <a:pPr marL="54864" indent="0" algn="ctr" eaLnBrk="1" fontAlgn="auto" hangingPunct="1">
              <a:spcAft>
                <a:spcPts val="0"/>
              </a:spcAft>
              <a:defRPr/>
            </a:pPr>
            <a:r>
              <a:rPr lang="en-US" sz="4000" dirty="0">
                <a:solidFill>
                  <a:schemeClr val="hlink"/>
                </a:solidFill>
              </a:rPr>
              <a:t> </a:t>
            </a:r>
            <a:r>
              <a:rPr lang="en-US" sz="4000" dirty="0" smtClean="0">
                <a:solidFill>
                  <a:schemeClr val="hlink"/>
                </a:solidFill>
              </a:rPr>
              <a:t>Grooming Across Dip, Swale or Ditch</a:t>
            </a:r>
            <a:endParaRPr lang="en-US" sz="4000" dirty="0">
              <a:solidFill>
                <a:schemeClr val="hlink"/>
              </a:solidFill>
            </a:endParaRPr>
          </a:p>
        </p:txBody>
      </p:sp>
      <p:sp>
        <p:nvSpPr>
          <p:cNvPr id="147460" name="Rectangle 3"/>
          <p:cNvSpPr>
            <a:spLocks noGrp="1" noChangeArrowheads="1"/>
          </p:cNvSpPr>
          <p:nvPr>
            <p:ph type="body" sz="half" idx="1"/>
          </p:nvPr>
        </p:nvSpPr>
        <p:spPr>
          <a:xfrm>
            <a:off x="457200" y="1295400"/>
            <a:ext cx="3581400" cy="5105400"/>
          </a:xfrm>
        </p:spPr>
        <p:txBody>
          <a:bodyPr/>
          <a:lstStyle/>
          <a:p>
            <a:pPr eaLnBrk="1" hangingPunct="1">
              <a:lnSpc>
                <a:spcPct val="90000"/>
              </a:lnSpc>
            </a:pPr>
            <a:r>
              <a:rPr lang="en-US" sz="2800" dirty="0" smtClean="0">
                <a:effectLst/>
              </a:rPr>
              <a:t>When going thru a dip, swale, ditch, creek, etc. that the drag length spans: </a:t>
            </a:r>
            <a:r>
              <a:rPr lang="en-US" sz="2800" b="1" dirty="0" smtClean="0">
                <a:solidFill>
                  <a:srgbClr val="FFCC00"/>
                </a:solidFill>
                <a:effectLst/>
              </a:rPr>
              <a:t>ANTICIPATE A NEED TO LOWER THE DRAG’S BLADES </a:t>
            </a:r>
            <a:r>
              <a:rPr lang="en-US" sz="2800" dirty="0" smtClean="0">
                <a:effectLst/>
              </a:rPr>
              <a:t>before you get there to gather snow</a:t>
            </a:r>
          </a:p>
          <a:p>
            <a:pPr eaLnBrk="1" hangingPunct="1">
              <a:lnSpc>
                <a:spcPct val="90000"/>
              </a:lnSpc>
            </a:pPr>
            <a:r>
              <a:rPr lang="en-US" sz="2800" dirty="0" smtClean="0">
                <a:effectLst/>
              </a:rPr>
              <a:t>Goal: carry snow to dump &amp; eventually fill the low spot</a:t>
            </a:r>
          </a:p>
        </p:txBody>
      </p:sp>
      <p:pic>
        <p:nvPicPr>
          <p:cNvPr id="147461" name="Picture 6" descr="tank trap"/>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4114800" y="2209800"/>
            <a:ext cx="4800600" cy="3219450"/>
          </a:xfrm>
          <a:ln w="19050">
            <a:solidFill>
              <a:schemeClr val="tx1"/>
            </a:solidFill>
          </a:ln>
        </p:spPr>
      </p:pic>
      <p:sp>
        <p:nvSpPr>
          <p:cNvPr id="5" name="Footer Placeholder 6"/>
          <p:cNvSpPr>
            <a:spLocks noGrp="1"/>
          </p:cNvSpPr>
          <p:nvPr>
            <p:ph type="ftr" sz="quarter" idx="12"/>
          </p:nvPr>
        </p:nvSpPr>
        <p:spPr/>
        <p:txBody>
          <a:bodyPr/>
          <a:lstStyle/>
          <a:p>
            <a:pPr>
              <a:defRPr/>
            </a:pPr>
            <a:r>
              <a:rPr lang="en-US" dirty="0" smtClean="0"/>
              <a:t>Trails Work Consulting</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rrowheads="1"/>
          </p:cNvSpPr>
          <p:nvPr>
            <p:ph type="title"/>
          </p:nvPr>
        </p:nvSpPr>
        <p:spPr>
          <a:xfrm>
            <a:off x="457200" y="274638"/>
            <a:ext cx="8229600" cy="715962"/>
          </a:xfrm>
        </p:spPr>
        <p:txBody>
          <a:bodyPr>
            <a:normAutofit/>
          </a:bodyPr>
          <a:lstStyle/>
          <a:p>
            <a:pPr marL="54864" fontAlgn="auto">
              <a:spcAft>
                <a:spcPts val="0"/>
              </a:spcAft>
              <a:defRPr/>
            </a:pPr>
            <a:r>
              <a:rPr lang="en-US" sz="3600" dirty="0">
                <a:solidFill>
                  <a:schemeClr val="hlink"/>
                </a:solidFill>
              </a:rPr>
              <a:t> </a:t>
            </a:r>
            <a:r>
              <a:rPr lang="en-US" sz="3600" dirty="0" smtClean="0">
                <a:solidFill>
                  <a:schemeClr val="hlink"/>
                </a:solidFill>
              </a:rPr>
              <a:t>Grooming Into Deep Snow</a:t>
            </a:r>
            <a:endParaRPr lang="en-US" sz="3600" dirty="0">
              <a:solidFill>
                <a:schemeClr val="hlink"/>
              </a:solidFill>
            </a:endParaRPr>
          </a:p>
        </p:txBody>
      </p:sp>
      <p:sp>
        <p:nvSpPr>
          <p:cNvPr id="148484" name="Rectangle 3"/>
          <p:cNvSpPr>
            <a:spLocks noGrp="1" noChangeArrowheads="1"/>
          </p:cNvSpPr>
          <p:nvPr>
            <p:ph type="body" sz="half" idx="1"/>
          </p:nvPr>
        </p:nvSpPr>
        <p:spPr>
          <a:xfrm>
            <a:off x="457200" y="990600"/>
            <a:ext cx="8229600" cy="2795588"/>
          </a:xfrm>
        </p:spPr>
        <p:txBody>
          <a:bodyPr/>
          <a:lstStyle/>
          <a:p>
            <a:pPr eaLnBrk="1" hangingPunct="1">
              <a:lnSpc>
                <a:spcPct val="90000"/>
              </a:lnSpc>
            </a:pPr>
            <a:r>
              <a:rPr lang="en-US" sz="2800" dirty="0" smtClean="0">
                <a:effectLst/>
              </a:rPr>
              <a:t>When approaching a heavily drifted area, full road ditch or other deep snow area – </a:t>
            </a:r>
            <a:r>
              <a:rPr lang="en-US" sz="2800" b="1" dirty="0" smtClean="0">
                <a:solidFill>
                  <a:srgbClr val="FFCC00"/>
                </a:solidFill>
                <a:effectLst/>
              </a:rPr>
              <a:t>ANTICIPATE A NEED TO RAISE BLADES </a:t>
            </a:r>
            <a:r>
              <a:rPr lang="en-US" sz="2800" dirty="0" smtClean="0">
                <a:effectLst/>
              </a:rPr>
              <a:t>in advance to avoid spinout or getting stuck</a:t>
            </a:r>
          </a:p>
        </p:txBody>
      </p:sp>
      <p:pic>
        <p:nvPicPr>
          <p:cNvPr id="5122" name="Picture 2" descr="H:\My Pictures\signing\sunset.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bwMode="auto">
          <a:xfrm>
            <a:off x="1447800" y="2799654"/>
            <a:ext cx="6324600" cy="4058346"/>
          </a:xfrm>
          <a:prstGeom prst="rect">
            <a:avLst/>
          </a:prstGeom>
          <a:noFill/>
          <a:ln w="19050">
            <a:solidFill>
              <a:schemeClr val="tx1"/>
            </a:solidFill>
          </a:ln>
        </p:spPr>
      </p:pic>
      <p:sp>
        <p:nvSpPr>
          <p:cNvPr id="5" name="Footer Placeholder 6"/>
          <p:cNvSpPr>
            <a:spLocks noGrp="1"/>
          </p:cNvSpPr>
          <p:nvPr>
            <p:ph type="ftr" sz="quarter" idx="12"/>
          </p:nvPr>
        </p:nvSpPr>
        <p:spPr>
          <a:xfrm>
            <a:off x="3124200" y="6400800"/>
            <a:ext cx="2895600" cy="323850"/>
          </a:xfrm>
        </p:spPr>
        <p:txBody>
          <a:bodyPr/>
          <a:lstStyle/>
          <a:p>
            <a:pPr>
              <a:defRPr/>
            </a:pPr>
            <a:r>
              <a:rPr lang="en-US" dirty="0" smtClean="0"/>
              <a:t>Trails Work Consulting</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Kim\My Documents\My Pictures\Wyoming pics 3\Wyoming pics 3 062.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bwMode="auto">
          <a:xfrm>
            <a:off x="1638300" y="2550370"/>
            <a:ext cx="5867400" cy="4266356"/>
          </a:xfrm>
          <a:prstGeom prst="rect">
            <a:avLst/>
          </a:prstGeom>
          <a:noFill/>
          <a:ln w="19050">
            <a:solidFill>
              <a:schemeClr val="tx1"/>
            </a:solidFill>
          </a:ln>
        </p:spPr>
      </p:pic>
      <p:sp>
        <p:nvSpPr>
          <p:cNvPr id="121858" name="Rectangle 2"/>
          <p:cNvSpPr>
            <a:spLocks noGrp="1" noRot="1" noChangeArrowheads="1"/>
          </p:cNvSpPr>
          <p:nvPr>
            <p:ph type="title"/>
          </p:nvPr>
        </p:nvSpPr>
        <p:spPr>
          <a:xfrm>
            <a:off x="457200" y="274638"/>
            <a:ext cx="8229600" cy="715962"/>
          </a:xfrm>
        </p:spPr>
        <p:txBody>
          <a:bodyPr>
            <a:normAutofit/>
          </a:bodyPr>
          <a:lstStyle/>
          <a:p>
            <a:pPr marL="54864" fontAlgn="auto">
              <a:spcAft>
                <a:spcPts val="0"/>
              </a:spcAft>
              <a:defRPr/>
            </a:pPr>
            <a:r>
              <a:rPr lang="en-US" sz="3600" dirty="0">
                <a:solidFill>
                  <a:schemeClr val="hlink"/>
                </a:solidFill>
              </a:rPr>
              <a:t> </a:t>
            </a:r>
            <a:r>
              <a:rPr lang="en-US" sz="3600" dirty="0" smtClean="0">
                <a:solidFill>
                  <a:schemeClr val="hlink"/>
                </a:solidFill>
              </a:rPr>
              <a:t>Don’t Fight Large Drifts</a:t>
            </a:r>
            <a:endParaRPr lang="en-US" sz="3600" dirty="0">
              <a:solidFill>
                <a:schemeClr val="hlink"/>
              </a:solidFill>
            </a:endParaRPr>
          </a:p>
        </p:txBody>
      </p:sp>
      <p:sp>
        <p:nvSpPr>
          <p:cNvPr id="148484" name="Rectangle 3"/>
          <p:cNvSpPr>
            <a:spLocks noGrp="1" noChangeArrowheads="1"/>
          </p:cNvSpPr>
          <p:nvPr>
            <p:ph type="body" sz="half" idx="1"/>
          </p:nvPr>
        </p:nvSpPr>
        <p:spPr>
          <a:xfrm>
            <a:off x="457200" y="1066800"/>
            <a:ext cx="8229600" cy="2719388"/>
          </a:xfrm>
        </p:spPr>
        <p:txBody>
          <a:bodyPr/>
          <a:lstStyle/>
          <a:p>
            <a:pPr eaLnBrk="1" hangingPunct="1">
              <a:lnSpc>
                <a:spcPct val="90000"/>
              </a:lnSpc>
            </a:pPr>
            <a:r>
              <a:rPr lang="en-US" sz="2800" dirty="0" smtClean="0"/>
              <a:t>Rather than constantly dozing through large reoccurring drifts – work to ‘ramp up to’ &amp; eventually ‘groom over’ large drifts</a:t>
            </a:r>
          </a:p>
        </p:txBody>
      </p:sp>
      <p:sp>
        <p:nvSpPr>
          <p:cNvPr id="5" name="Footer Placeholder 6"/>
          <p:cNvSpPr>
            <a:spLocks noGrp="1"/>
          </p:cNvSpPr>
          <p:nvPr>
            <p:ph type="ftr" sz="quarter" idx="12"/>
          </p:nvPr>
        </p:nvSpPr>
        <p:spPr>
          <a:xfrm>
            <a:off x="3124200" y="6400800"/>
            <a:ext cx="2895600" cy="323850"/>
          </a:xfrm>
        </p:spPr>
        <p:txBody>
          <a:bodyPr/>
          <a:lstStyle/>
          <a:p>
            <a:pPr>
              <a:defRPr/>
            </a:pPr>
            <a:r>
              <a:rPr lang="en-US" dirty="0" smtClean="0"/>
              <a:t>Trails Work Consulting</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a:xfrm>
            <a:off x="533400" y="228600"/>
            <a:ext cx="8077200" cy="1020763"/>
          </a:xfrm>
          <a:solidFill>
            <a:srgbClr val="00B0F0"/>
          </a:solidFill>
          <a:ln>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a:normAutofit/>
          </a:bodyPr>
          <a:lstStyle/>
          <a:p>
            <a:pPr marL="54864" indent="0" algn="ctr" eaLnBrk="1" fontAlgn="auto" hangingPunct="1">
              <a:spcAft>
                <a:spcPts val="0"/>
              </a:spcAft>
              <a:defRPr/>
            </a:pPr>
            <a:r>
              <a:rPr lang="en-US" sz="3600" dirty="0" smtClean="0">
                <a:solidFill>
                  <a:srgbClr val="FFCC00"/>
                </a:solidFill>
              </a:rPr>
              <a:t>Primary Trail </a:t>
            </a:r>
            <a:r>
              <a:rPr lang="en-US" sz="3600" dirty="0">
                <a:solidFill>
                  <a:srgbClr val="FFCC00"/>
                </a:solidFill>
              </a:rPr>
              <a:t>Grooming </a:t>
            </a:r>
            <a:r>
              <a:rPr lang="en-US" sz="3600" dirty="0" smtClean="0">
                <a:solidFill>
                  <a:srgbClr val="FFCC00"/>
                </a:solidFill>
              </a:rPr>
              <a:t>Objectives</a:t>
            </a:r>
            <a:endParaRPr lang="en-US" sz="3600" dirty="0">
              <a:solidFill>
                <a:srgbClr val="FFCC00"/>
              </a:solidFill>
            </a:endParaRPr>
          </a:p>
        </p:txBody>
      </p:sp>
      <p:sp>
        <p:nvSpPr>
          <p:cNvPr id="15370" name="Rectangle 10"/>
          <p:cNvSpPr>
            <a:spLocks noGrp="1" noChangeArrowheads="1"/>
          </p:cNvSpPr>
          <p:nvPr>
            <p:ph type="body" sz="half" idx="1"/>
          </p:nvPr>
        </p:nvSpPr>
        <p:spPr>
          <a:xfrm>
            <a:off x="457200" y="1524000"/>
            <a:ext cx="3962400" cy="4602163"/>
          </a:xfrm>
        </p:spPr>
        <p:txBody>
          <a:bodyPr>
            <a:normAutofit fontScale="85000" lnSpcReduction="20000"/>
          </a:bodyPr>
          <a:lstStyle/>
          <a:p>
            <a:pPr marL="514350" indent="-514350" eaLnBrk="1" fontAlgn="auto" hangingPunct="1">
              <a:spcBef>
                <a:spcPts val="0"/>
              </a:spcBef>
              <a:spcAft>
                <a:spcPts val="0"/>
              </a:spcAft>
              <a:buSzPct val="100000"/>
              <a:buFont typeface="+mj-lt"/>
              <a:buAutoNum type="arabicPeriod"/>
              <a:defRPr/>
            </a:pPr>
            <a:r>
              <a:rPr lang="en-US" sz="3300" dirty="0" smtClean="0">
                <a:effectLst/>
              </a:rPr>
              <a:t>Provide a smooth trail surface that creates a more enjoyable experience for snowmobilers</a:t>
            </a:r>
          </a:p>
          <a:p>
            <a:pPr marL="514350" indent="-514350" eaLnBrk="1" fontAlgn="auto" hangingPunct="1">
              <a:spcBef>
                <a:spcPts val="0"/>
              </a:spcBef>
              <a:spcAft>
                <a:spcPts val="0"/>
              </a:spcAft>
              <a:buSzPct val="100000"/>
              <a:buFont typeface="+mj-lt"/>
              <a:buAutoNum type="arabicPeriod"/>
              <a:defRPr/>
            </a:pPr>
            <a:endParaRPr lang="en-US" sz="3300" dirty="0" smtClean="0"/>
          </a:p>
          <a:p>
            <a:pPr marL="514350" indent="-514350" fontAlgn="auto">
              <a:spcBef>
                <a:spcPts val="0"/>
              </a:spcBef>
              <a:spcAft>
                <a:spcPts val="0"/>
              </a:spcAft>
              <a:buSzPct val="100000"/>
              <a:buFont typeface="+mj-lt"/>
              <a:buAutoNum type="arabicPeriod"/>
              <a:defRPr/>
            </a:pPr>
            <a:r>
              <a:rPr lang="en-US" sz="3300" dirty="0" smtClean="0">
                <a:effectLst/>
              </a:rPr>
              <a:t>Create &amp; maintain a firmly compacted trail base to help withstand heavy snowmobile traffic &amp; provide extended riding opportunities</a:t>
            </a:r>
            <a:endParaRPr lang="en-US" sz="3300" b="1" dirty="0" smtClean="0">
              <a:solidFill>
                <a:srgbClr val="FFCC00"/>
              </a:solidFill>
              <a:effectLst/>
            </a:endParaRPr>
          </a:p>
          <a:p>
            <a:pPr eaLnBrk="1" fontAlgn="auto" hangingPunct="1">
              <a:spcBef>
                <a:spcPts val="0"/>
              </a:spcBef>
              <a:spcAft>
                <a:spcPts val="0"/>
              </a:spcAft>
              <a:buFont typeface="Wingdings 2"/>
              <a:buChar char=""/>
              <a:defRPr/>
            </a:pPr>
            <a:endParaRPr lang="en-US" dirty="0"/>
          </a:p>
        </p:txBody>
      </p:sp>
      <p:sp>
        <p:nvSpPr>
          <p:cNvPr id="5" name="Footer Placeholder 6"/>
          <p:cNvSpPr>
            <a:spLocks noGrp="1"/>
          </p:cNvSpPr>
          <p:nvPr>
            <p:ph type="ftr" sz="quarter" idx="12"/>
          </p:nvPr>
        </p:nvSpPr>
        <p:spPr>
          <a:xfrm>
            <a:off x="2286000" y="6400800"/>
            <a:ext cx="4495800" cy="323850"/>
          </a:xfrm>
        </p:spPr>
        <p:txBody>
          <a:bodyPr/>
          <a:lstStyle/>
          <a:p>
            <a:pPr>
              <a:defRPr/>
            </a:pPr>
            <a:r>
              <a:rPr lang="en-US" dirty="0" smtClean="0">
                <a:solidFill>
                  <a:srgbClr val="FFFFFF"/>
                </a:solidFill>
              </a:rPr>
              <a:t>Trails Work Consulting</a:t>
            </a:r>
            <a:endParaRPr lang="en-US" dirty="0">
              <a:solidFill>
                <a:srgbClr val="FFFFFF"/>
              </a:solidFill>
            </a:endParaRPr>
          </a:p>
        </p:txBody>
      </p:sp>
      <p:pic>
        <p:nvPicPr>
          <p:cNvPr id="7" name="Picture 8" descr="good trail"/>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4449282" y="2147436"/>
            <a:ext cx="4447068" cy="3262763"/>
          </a:xfrm>
          <a:noFill/>
          <a:ln w="19050">
            <a:solidFill>
              <a:schemeClr val="tx1"/>
            </a:solidFill>
          </a:ln>
        </p:spPr>
      </p:pic>
    </p:spTree>
    <p:extLst>
      <p:ext uri="{BB962C8B-B14F-4D97-AF65-F5344CB8AC3E}">
        <p14:creationId xmlns:p14="http://schemas.microsoft.com/office/powerpoint/2010/main" xmlns="" val="1675991445"/>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rrowheads="1"/>
          </p:cNvSpPr>
          <p:nvPr>
            <p:ph type="title"/>
          </p:nvPr>
        </p:nvSpPr>
        <p:spPr>
          <a:xfrm>
            <a:off x="457200" y="274638"/>
            <a:ext cx="8229600" cy="1096962"/>
          </a:xfrm>
        </p:spPr>
        <p:txBody>
          <a:bodyPr>
            <a:normAutofit/>
          </a:bodyPr>
          <a:lstStyle/>
          <a:p>
            <a:pPr marL="54864" indent="0" algn="ctr" eaLnBrk="1" fontAlgn="auto" hangingPunct="1">
              <a:spcAft>
                <a:spcPts val="0"/>
              </a:spcAft>
              <a:defRPr/>
            </a:pPr>
            <a:r>
              <a:rPr lang="en-US" sz="3600" dirty="0" smtClean="0">
                <a:solidFill>
                  <a:srgbClr val="FFCC00"/>
                </a:solidFill>
              </a:rPr>
              <a:t>Grooming </a:t>
            </a:r>
            <a:r>
              <a:rPr lang="en-US" sz="3600" dirty="0">
                <a:solidFill>
                  <a:srgbClr val="FFCC00"/>
                </a:solidFill>
              </a:rPr>
              <a:t>Curves</a:t>
            </a:r>
          </a:p>
        </p:txBody>
      </p:sp>
      <p:sp>
        <p:nvSpPr>
          <p:cNvPr id="200708" name="Rectangle 3"/>
          <p:cNvSpPr>
            <a:spLocks noGrp="1" noChangeArrowheads="1"/>
          </p:cNvSpPr>
          <p:nvPr>
            <p:ph type="body" sz="half" idx="1"/>
          </p:nvPr>
        </p:nvSpPr>
        <p:spPr>
          <a:xfrm>
            <a:off x="457200" y="1981200"/>
            <a:ext cx="3505200" cy="4343400"/>
          </a:xfrm>
        </p:spPr>
        <p:txBody>
          <a:bodyPr/>
          <a:lstStyle/>
          <a:p>
            <a:pPr eaLnBrk="1" hangingPunct="1">
              <a:lnSpc>
                <a:spcPct val="80000"/>
              </a:lnSpc>
            </a:pPr>
            <a:r>
              <a:rPr lang="en-US" sz="2800" dirty="0" smtClean="0">
                <a:effectLst/>
              </a:rPr>
              <a:t>Likely to be </a:t>
            </a:r>
            <a:r>
              <a:rPr lang="en-US" sz="2800" b="1" dirty="0" smtClean="0">
                <a:solidFill>
                  <a:srgbClr val="FFCC00"/>
                </a:solidFill>
                <a:effectLst/>
              </a:rPr>
              <a:t>low or no snow</a:t>
            </a:r>
            <a:r>
              <a:rPr lang="en-US" sz="2800" dirty="0" smtClean="0">
                <a:effectLst/>
              </a:rPr>
              <a:t> in the bottom of a sharp curve</a:t>
            </a:r>
          </a:p>
          <a:p>
            <a:pPr eaLnBrk="1" hangingPunct="1">
              <a:lnSpc>
                <a:spcPct val="80000"/>
              </a:lnSpc>
            </a:pPr>
            <a:r>
              <a:rPr lang="en-US" sz="2800" dirty="0" smtClean="0">
                <a:effectLst/>
              </a:rPr>
              <a:t>At the same time, there may be a </a:t>
            </a:r>
            <a:r>
              <a:rPr lang="en-US" sz="2800" b="1" dirty="0" smtClean="0">
                <a:solidFill>
                  <a:srgbClr val="FF0000"/>
                </a:solidFill>
                <a:effectLst/>
              </a:rPr>
              <a:t>high berm</a:t>
            </a:r>
            <a:r>
              <a:rPr lang="en-US" sz="2800" dirty="0" smtClean="0">
                <a:solidFill>
                  <a:srgbClr val="FF0000"/>
                </a:solidFill>
                <a:effectLst/>
              </a:rPr>
              <a:t> </a:t>
            </a:r>
            <a:r>
              <a:rPr lang="en-US" sz="2800" dirty="0" smtClean="0">
                <a:effectLst/>
              </a:rPr>
              <a:t>on the outside edge</a:t>
            </a:r>
          </a:p>
          <a:p>
            <a:pPr eaLnBrk="1" hangingPunct="1">
              <a:lnSpc>
                <a:spcPct val="80000"/>
              </a:lnSpc>
            </a:pPr>
            <a:r>
              <a:rPr lang="en-US" sz="2800" dirty="0" smtClean="0">
                <a:effectLst/>
              </a:rPr>
              <a:t>Goal should be to keep the curve flat versus banked to help reduce speeds</a:t>
            </a:r>
          </a:p>
        </p:txBody>
      </p:sp>
      <p:pic>
        <p:nvPicPr>
          <p:cNvPr id="200709" name="Picture 6" descr="left curve"/>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3904393" y="2362200"/>
            <a:ext cx="5136242" cy="2819400"/>
          </a:xfrm>
          <a:ln w="19050">
            <a:solidFill>
              <a:schemeClr val="tx1"/>
            </a:solidFill>
          </a:ln>
        </p:spPr>
      </p:pic>
      <p:sp>
        <p:nvSpPr>
          <p:cNvPr id="7" name="Footer Placeholder 6"/>
          <p:cNvSpPr>
            <a:spLocks noGrp="1"/>
          </p:cNvSpPr>
          <p:nvPr>
            <p:ph type="ftr" sz="quarter" idx="12"/>
          </p:nvPr>
        </p:nvSpPr>
        <p:spPr/>
        <p:txBody>
          <a:bodyPr/>
          <a:lstStyle/>
          <a:p>
            <a:pPr>
              <a:defRPr/>
            </a:pPr>
            <a:r>
              <a:rPr lang="en-US" dirty="0" smtClean="0"/>
              <a:t>Trails Work Consulting</a:t>
            </a:r>
            <a:endParaRPr lang="en-US" dirty="0"/>
          </a:p>
        </p:txBody>
      </p:sp>
      <p:sp>
        <p:nvSpPr>
          <p:cNvPr id="200710" name="AutoShape 8"/>
          <p:cNvSpPr>
            <a:spLocks noChangeArrowheads="1"/>
          </p:cNvSpPr>
          <p:nvPr/>
        </p:nvSpPr>
        <p:spPr bwMode="auto">
          <a:xfrm>
            <a:off x="5791200" y="3124200"/>
            <a:ext cx="457200" cy="609600"/>
          </a:xfrm>
          <a:prstGeom prst="downArrow">
            <a:avLst>
              <a:gd name="adj1" fmla="val 50000"/>
              <a:gd name="adj2" fmla="val 33333"/>
            </a:avLst>
          </a:prstGeom>
          <a:solidFill>
            <a:schemeClr val="hlink"/>
          </a:solidFill>
          <a:ln w="9525">
            <a:solidFill>
              <a:srgbClr val="0000FF"/>
            </a:solidFill>
            <a:miter lim="800000"/>
            <a:headEnd/>
            <a:tailEnd/>
          </a:ln>
        </p:spPr>
        <p:txBody>
          <a:bodyPr wrap="none" anchor="ctr"/>
          <a:lstStyle/>
          <a:p>
            <a:endParaRPr lang="en-US">
              <a:latin typeface="Rockwell" pitchFamily="18" charset="0"/>
            </a:endParaRPr>
          </a:p>
        </p:txBody>
      </p:sp>
      <p:sp>
        <p:nvSpPr>
          <p:cNvPr id="200711" name="AutoShape 9"/>
          <p:cNvSpPr>
            <a:spLocks noChangeArrowheads="1"/>
          </p:cNvSpPr>
          <p:nvPr/>
        </p:nvSpPr>
        <p:spPr bwMode="auto">
          <a:xfrm>
            <a:off x="7696200" y="3048000"/>
            <a:ext cx="457200" cy="609600"/>
          </a:xfrm>
          <a:prstGeom prst="downArrow">
            <a:avLst>
              <a:gd name="adj1" fmla="val 50000"/>
              <a:gd name="adj2" fmla="val 33333"/>
            </a:avLst>
          </a:prstGeom>
          <a:solidFill>
            <a:srgbClr val="FF3300"/>
          </a:solidFill>
          <a:ln w="9525">
            <a:solidFill>
              <a:srgbClr val="0000FF"/>
            </a:solidFill>
            <a:miter lim="800000"/>
            <a:headEnd/>
            <a:tailEnd/>
          </a:ln>
        </p:spPr>
        <p:txBody>
          <a:bodyPr wrap="none" anchor="ctr"/>
          <a:lstStyle/>
          <a:p>
            <a:endParaRPr lang="en-US">
              <a:latin typeface="Rockwell" pitchFamily="18"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Rot="1" noChangeArrowheads="1"/>
          </p:cNvSpPr>
          <p:nvPr>
            <p:ph type="title"/>
          </p:nvPr>
        </p:nvSpPr>
        <p:spPr>
          <a:xfrm>
            <a:off x="457200" y="274638"/>
            <a:ext cx="8229600" cy="1096962"/>
          </a:xfrm>
        </p:spPr>
        <p:txBody>
          <a:bodyPr>
            <a:normAutofit/>
          </a:bodyPr>
          <a:lstStyle/>
          <a:p>
            <a:pPr marL="54864" indent="0" algn="ctr" eaLnBrk="1" fontAlgn="auto" hangingPunct="1">
              <a:spcAft>
                <a:spcPts val="0"/>
              </a:spcAft>
              <a:defRPr/>
            </a:pPr>
            <a:r>
              <a:rPr lang="en-US" sz="3600" dirty="0" smtClean="0">
                <a:solidFill>
                  <a:srgbClr val="FF0000"/>
                </a:solidFill>
              </a:rPr>
              <a:t>‘Safety First’ </a:t>
            </a:r>
            <a:r>
              <a:rPr lang="en-US" sz="3600" dirty="0" smtClean="0">
                <a:solidFill>
                  <a:srgbClr val="FFCC00"/>
                </a:solidFill>
              </a:rPr>
              <a:t>When Grooming Curves</a:t>
            </a:r>
            <a:endParaRPr lang="en-US" sz="3600" dirty="0">
              <a:solidFill>
                <a:srgbClr val="FFCC00"/>
              </a:solidFill>
            </a:endParaRPr>
          </a:p>
        </p:txBody>
      </p:sp>
      <p:sp>
        <p:nvSpPr>
          <p:cNvPr id="201732" name="Rectangle 3"/>
          <p:cNvSpPr>
            <a:spLocks noGrp="1" noChangeArrowheads="1"/>
          </p:cNvSpPr>
          <p:nvPr>
            <p:ph type="body" sz="half" idx="1"/>
          </p:nvPr>
        </p:nvSpPr>
        <p:spPr>
          <a:xfrm>
            <a:off x="457200" y="1828800"/>
            <a:ext cx="3886200" cy="4495800"/>
          </a:xfrm>
        </p:spPr>
        <p:txBody>
          <a:bodyPr/>
          <a:lstStyle/>
          <a:p>
            <a:pPr eaLnBrk="1" hangingPunct="1">
              <a:lnSpc>
                <a:spcPct val="90000"/>
              </a:lnSpc>
            </a:pPr>
            <a:r>
              <a:rPr lang="en-US" sz="2800" dirty="0" smtClean="0">
                <a:effectLst/>
              </a:rPr>
              <a:t>Beware that dropping too far down into the center of a sharp or blind curve can be dangerous; so never deviate over the </a:t>
            </a:r>
            <a:r>
              <a:rPr lang="en-US" sz="2800" b="1" dirty="0" smtClean="0">
                <a:solidFill>
                  <a:srgbClr val="FFCC00"/>
                </a:solidFill>
                <a:effectLst/>
              </a:rPr>
              <a:t>imaginary centerline </a:t>
            </a:r>
            <a:r>
              <a:rPr lang="en-US" sz="2800" dirty="0" smtClean="0">
                <a:effectLst/>
              </a:rPr>
              <a:t>with the groomer by more than 2 feet</a:t>
            </a:r>
          </a:p>
        </p:txBody>
      </p:sp>
      <p:pic>
        <p:nvPicPr>
          <p:cNvPr id="201733" name="Picture 6" descr="right curve"/>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4166773" y="2514600"/>
            <a:ext cx="4805925" cy="2743200"/>
          </a:xfrm>
          <a:ln w="19050">
            <a:solidFill>
              <a:schemeClr val="tx1"/>
            </a:solidFill>
          </a:ln>
        </p:spPr>
      </p:pic>
      <p:sp>
        <p:nvSpPr>
          <p:cNvPr id="6" name="Footer Placeholder 6"/>
          <p:cNvSpPr>
            <a:spLocks noGrp="1"/>
          </p:cNvSpPr>
          <p:nvPr>
            <p:ph type="ftr" sz="quarter" idx="12"/>
          </p:nvPr>
        </p:nvSpPr>
        <p:spPr/>
        <p:txBody>
          <a:bodyPr/>
          <a:lstStyle/>
          <a:p>
            <a:pPr>
              <a:defRPr/>
            </a:pPr>
            <a:r>
              <a:rPr lang="en-US" dirty="0" smtClean="0"/>
              <a:t>Trails Work Consulting</a:t>
            </a:r>
            <a:endParaRPr lang="en-US" dirty="0"/>
          </a:p>
        </p:txBody>
      </p:sp>
      <p:sp>
        <p:nvSpPr>
          <p:cNvPr id="201734" name="AutoShape 7"/>
          <p:cNvSpPr>
            <a:spLocks noChangeArrowheads="1"/>
          </p:cNvSpPr>
          <p:nvPr/>
        </p:nvSpPr>
        <p:spPr bwMode="auto">
          <a:xfrm>
            <a:off x="6400800" y="3505200"/>
            <a:ext cx="457200" cy="609600"/>
          </a:xfrm>
          <a:prstGeom prst="downArrow">
            <a:avLst>
              <a:gd name="adj1" fmla="val 50000"/>
              <a:gd name="adj2" fmla="val 33333"/>
            </a:avLst>
          </a:prstGeom>
          <a:solidFill>
            <a:schemeClr val="hlink"/>
          </a:solidFill>
          <a:ln w="9525">
            <a:solidFill>
              <a:srgbClr val="0000FF"/>
            </a:solidFill>
            <a:miter lim="800000"/>
            <a:headEnd/>
            <a:tailEnd/>
          </a:ln>
        </p:spPr>
        <p:txBody>
          <a:bodyPr wrap="none" anchor="ctr"/>
          <a:lstStyle/>
          <a:p>
            <a:endParaRPr lang="en-US">
              <a:latin typeface="Rockwell" pitchFamily="18"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Rot="1" noChangeArrowheads="1"/>
          </p:cNvSpPr>
          <p:nvPr>
            <p:ph type="title"/>
          </p:nvPr>
        </p:nvSpPr>
        <p:spPr/>
        <p:txBody>
          <a:bodyPr>
            <a:normAutofit/>
          </a:bodyPr>
          <a:lstStyle/>
          <a:p>
            <a:pPr marL="54864" indent="0" algn="ctr" eaLnBrk="1" fontAlgn="auto" hangingPunct="1">
              <a:spcAft>
                <a:spcPts val="0"/>
              </a:spcAft>
              <a:defRPr/>
            </a:pPr>
            <a:r>
              <a:rPr lang="en-US" sz="3600" dirty="0" smtClean="0">
                <a:solidFill>
                  <a:srgbClr val="FFCC00"/>
                </a:solidFill>
              </a:rPr>
              <a:t>Grooming </a:t>
            </a:r>
            <a:r>
              <a:rPr lang="en-US" sz="3600" dirty="0">
                <a:solidFill>
                  <a:srgbClr val="FFCC00"/>
                </a:solidFill>
              </a:rPr>
              <a:t>Curves</a:t>
            </a:r>
          </a:p>
        </p:txBody>
      </p:sp>
      <p:sp>
        <p:nvSpPr>
          <p:cNvPr id="272387" name="Rectangle 3"/>
          <p:cNvSpPr>
            <a:spLocks noGrp="1" noChangeArrowheads="1"/>
          </p:cNvSpPr>
          <p:nvPr>
            <p:ph type="body" sz="half" idx="1"/>
          </p:nvPr>
        </p:nvSpPr>
        <p:spPr>
          <a:xfrm>
            <a:off x="457200" y="1905000"/>
            <a:ext cx="3962400" cy="4419600"/>
          </a:xfrm>
        </p:spPr>
        <p:txBody>
          <a:bodyPr>
            <a:normAutofit/>
          </a:bodyPr>
          <a:lstStyle/>
          <a:p>
            <a:pPr eaLnBrk="1" fontAlgn="auto" hangingPunct="1">
              <a:spcBef>
                <a:spcPts val="0"/>
              </a:spcBef>
              <a:spcAft>
                <a:spcPts val="0"/>
              </a:spcAft>
              <a:buSzPct val="100000"/>
              <a:buFont typeface="Wingdings" panose="05000000000000000000" pitchFamily="2" charset="2"/>
              <a:buChar char="§"/>
              <a:defRPr/>
            </a:pPr>
            <a:r>
              <a:rPr lang="en-US" sz="2800" dirty="0">
                <a:effectLst/>
              </a:rPr>
              <a:t>If </a:t>
            </a:r>
            <a:r>
              <a:rPr lang="en-US" sz="2800" dirty="0" smtClean="0">
                <a:effectLst/>
              </a:rPr>
              <a:t>the groomer </a:t>
            </a:r>
            <a:r>
              <a:rPr lang="en-US" sz="2800" dirty="0">
                <a:effectLst/>
              </a:rPr>
              <a:t>gets </a:t>
            </a:r>
            <a:r>
              <a:rPr lang="en-US" sz="2800" b="1" dirty="0">
                <a:solidFill>
                  <a:srgbClr val="FFCC00"/>
                </a:solidFill>
                <a:effectLst/>
              </a:rPr>
              <a:t>too high on outside edge</a:t>
            </a:r>
            <a:r>
              <a:rPr lang="en-US" sz="2800" dirty="0">
                <a:effectLst/>
              </a:rPr>
              <a:t>, it risks getting </a:t>
            </a:r>
            <a:r>
              <a:rPr lang="en-US" sz="2800" dirty="0" smtClean="0">
                <a:effectLst/>
              </a:rPr>
              <a:t>high-centered &amp; stuck</a:t>
            </a:r>
          </a:p>
          <a:p>
            <a:pPr eaLnBrk="1" fontAlgn="auto" hangingPunct="1">
              <a:spcBef>
                <a:spcPts val="0"/>
              </a:spcBef>
              <a:spcAft>
                <a:spcPts val="0"/>
              </a:spcAft>
              <a:buSzPct val="100000"/>
              <a:buFont typeface="Wingdings" panose="05000000000000000000" pitchFamily="2" charset="2"/>
              <a:buChar char="§"/>
              <a:defRPr/>
            </a:pPr>
            <a:r>
              <a:rPr lang="en-US" sz="2800" dirty="0" smtClean="0">
                <a:effectLst/>
              </a:rPr>
              <a:t>Use the front </a:t>
            </a:r>
            <a:r>
              <a:rPr lang="en-US" sz="2800" dirty="0">
                <a:effectLst/>
              </a:rPr>
              <a:t>blade </a:t>
            </a:r>
            <a:r>
              <a:rPr lang="en-US" sz="2800" dirty="0" smtClean="0">
                <a:effectLst/>
              </a:rPr>
              <a:t>on the groomer to </a:t>
            </a:r>
            <a:r>
              <a:rPr lang="en-US" sz="2800" dirty="0">
                <a:effectLst/>
              </a:rPr>
              <a:t>pull snow from </a:t>
            </a:r>
            <a:r>
              <a:rPr lang="en-US" sz="2800" dirty="0" smtClean="0">
                <a:effectLst/>
              </a:rPr>
              <a:t>outside edge of trail </a:t>
            </a:r>
            <a:r>
              <a:rPr lang="en-US" sz="2800" dirty="0">
                <a:effectLst/>
              </a:rPr>
              <a:t>into bottom of </a:t>
            </a:r>
            <a:r>
              <a:rPr lang="en-US" sz="2800" dirty="0" smtClean="0">
                <a:effectLst/>
              </a:rPr>
              <a:t>curve</a:t>
            </a:r>
            <a:endParaRPr lang="en-US" sz="2800" dirty="0">
              <a:effectLst/>
            </a:endParaRPr>
          </a:p>
        </p:txBody>
      </p:sp>
      <p:pic>
        <p:nvPicPr>
          <p:cNvPr id="202757" name="Picture 4" descr="right curve"/>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4343400" y="2438400"/>
            <a:ext cx="4419600" cy="2965450"/>
          </a:xfrm>
          <a:ln w="19050">
            <a:solidFill>
              <a:schemeClr val="tx1"/>
            </a:solidFill>
          </a:ln>
        </p:spPr>
      </p:pic>
      <p:sp>
        <p:nvSpPr>
          <p:cNvPr id="6" name="Footer Placeholder 6"/>
          <p:cNvSpPr>
            <a:spLocks noGrp="1"/>
          </p:cNvSpPr>
          <p:nvPr>
            <p:ph type="ftr" sz="quarter" idx="12"/>
          </p:nvPr>
        </p:nvSpPr>
        <p:spPr>
          <a:xfrm>
            <a:off x="2286000" y="6324600"/>
            <a:ext cx="4495800" cy="400050"/>
          </a:xfrm>
        </p:spPr>
        <p:txBody>
          <a:bodyPr/>
          <a:lstStyle/>
          <a:p>
            <a:pPr>
              <a:defRPr/>
            </a:pPr>
            <a:r>
              <a:rPr lang="en-US" dirty="0" smtClean="0"/>
              <a:t>Trails Work Consulting</a:t>
            </a:r>
            <a:endParaRPr lang="en-US" dirty="0"/>
          </a:p>
        </p:txBody>
      </p:sp>
      <p:sp>
        <p:nvSpPr>
          <p:cNvPr id="202758" name="AutoShape 5"/>
          <p:cNvSpPr>
            <a:spLocks noChangeArrowheads="1"/>
          </p:cNvSpPr>
          <p:nvPr/>
        </p:nvSpPr>
        <p:spPr bwMode="auto">
          <a:xfrm>
            <a:off x="5562600" y="3048000"/>
            <a:ext cx="457200" cy="609600"/>
          </a:xfrm>
          <a:prstGeom prst="downArrow">
            <a:avLst>
              <a:gd name="adj1" fmla="val 50000"/>
              <a:gd name="adj2" fmla="val 33333"/>
            </a:avLst>
          </a:prstGeom>
          <a:solidFill>
            <a:schemeClr val="hlink"/>
          </a:solidFill>
          <a:ln w="9525">
            <a:solidFill>
              <a:srgbClr val="0000FF"/>
            </a:solidFill>
            <a:miter lim="800000"/>
            <a:headEnd/>
            <a:tailEnd/>
          </a:ln>
        </p:spPr>
        <p:txBody>
          <a:bodyPr wrap="none" anchor="ctr"/>
          <a:lstStyle/>
          <a:p>
            <a:endParaRPr lang="en-US">
              <a:latin typeface="Rockwell" pitchFamily="18"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6"/>
          <p:cNvSpPr>
            <a:spLocks noGrp="1"/>
          </p:cNvSpPr>
          <p:nvPr>
            <p:ph type="ftr" sz="quarter" idx="12"/>
          </p:nvPr>
        </p:nvSpPr>
        <p:spPr/>
        <p:txBody>
          <a:bodyPr/>
          <a:lstStyle/>
          <a:p>
            <a:r>
              <a:rPr lang="en-US" dirty="0" smtClean="0"/>
              <a:t>Trails Work Consulting</a:t>
            </a:r>
            <a:endParaRPr lang="en-US" dirty="0"/>
          </a:p>
        </p:txBody>
      </p:sp>
      <p:sp>
        <p:nvSpPr>
          <p:cNvPr id="152578" name="Rectangle 2"/>
          <p:cNvSpPr>
            <a:spLocks noGrp="1" noRot="1" noChangeArrowheads="1"/>
          </p:cNvSpPr>
          <p:nvPr>
            <p:ph type="title"/>
          </p:nvPr>
        </p:nvSpPr>
        <p:spPr>
          <a:xfrm>
            <a:off x="457200" y="274638"/>
            <a:ext cx="8229600" cy="715962"/>
          </a:xfrm>
        </p:spPr>
        <p:txBody>
          <a:bodyPr/>
          <a:lstStyle/>
          <a:p>
            <a:r>
              <a:rPr lang="en-US" sz="3600" dirty="0" smtClean="0">
                <a:solidFill>
                  <a:schemeClr val="hlink"/>
                </a:solidFill>
              </a:rPr>
              <a:t> </a:t>
            </a:r>
            <a:r>
              <a:rPr lang="en-US" sz="3600" i="1" dirty="0">
                <a:solidFill>
                  <a:schemeClr val="hlink"/>
                </a:solidFill>
              </a:rPr>
              <a:t>Groom</a:t>
            </a:r>
            <a:r>
              <a:rPr lang="en-US" sz="3600" dirty="0">
                <a:solidFill>
                  <a:schemeClr val="hlink"/>
                </a:solidFill>
              </a:rPr>
              <a:t> </a:t>
            </a:r>
            <a:r>
              <a:rPr lang="en-US" sz="3600" dirty="0" smtClean="0">
                <a:solidFill>
                  <a:schemeClr val="hlink"/>
                </a:solidFill>
              </a:rPr>
              <a:t>Across Bridges</a:t>
            </a:r>
            <a:endParaRPr lang="en-US" sz="3600" dirty="0">
              <a:solidFill>
                <a:schemeClr val="hlink"/>
              </a:solidFill>
            </a:endParaRPr>
          </a:p>
        </p:txBody>
      </p:sp>
      <p:sp>
        <p:nvSpPr>
          <p:cNvPr id="152579" name="Rectangle 3"/>
          <p:cNvSpPr>
            <a:spLocks noGrp="1" noChangeArrowheads="1"/>
          </p:cNvSpPr>
          <p:nvPr>
            <p:ph type="body" sz="half" idx="1"/>
          </p:nvPr>
        </p:nvSpPr>
        <p:spPr>
          <a:xfrm>
            <a:off x="457200" y="1066800"/>
            <a:ext cx="4343400" cy="5410200"/>
          </a:xfrm>
        </p:spPr>
        <p:txBody>
          <a:bodyPr/>
          <a:lstStyle/>
          <a:p>
            <a:r>
              <a:rPr lang="en-US" sz="2800" dirty="0">
                <a:effectLst/>
              </a:rPr>
              <a:t>All too often operators fail to </a:t>
            </a:r>
            <a:r>
              <a:rPr lang="en-US" sz="2800" b="1" i="1" dirty="0">
                <a:effectLst/>
              </a:rPr>
              <a:t>groom</a:t>
            </a:r>
            <a:r>
              <a:rPr lang="en-US" sz="2800" dirty="0">
                <a:effectLst/>
              </a:rPr>
              <a:t> across </a:t>
            </a:r>
            <a:r>
              <a:rPr lang="en-US" sz="2800" dirty="0" smtClean="0">
                <a:effectLst/>
              </a:rPr>
              <a:t>bridges; this can </a:t>
            </a:r>
            <a:r>
              <a:rPr lang="en-US" sz="2800" dirty="0">
                <a:effectLst/>
              </a:rPr>
              <a:t>lead to rough </a:t>
            </a:r>
            <a:r>
              <a:rPr lang="en-US" sz="2800" dirty="0" smtClean="0">
                <a:effectLst/>
              </a:rPr>
              <a:t>&amp; less safe </a:t>
            </a:r>
            <a:r>
              <a:rPr lang="en-US" sz="2800" dirty="0">
                <a:effectLst/>
              </a:rPr>
              <a:t>conditions before, </a:t>
            </a:r>
            <a:r>
              <a:rPr lang="en-US" sz="2800" dirty="0" smtClean="0">
                <a:effectLst/>
              </a:rPr>
              <a:t>across &amp; </a:t>
            </a:r>
            <a:r>
              <a:rPr lang="en-US" sz="2800" dirty="0">
                <a:effectLst/>
              </a:rPr>
              <a:t>after </a:t>
            </a:r>
            <a:r>
              <a:rPr lang="en-US" sz="2800" dirty="0" smtClean="0">
                <a:effectLst/>
              </a:rPr>
              <a:t>bridges</a:t>
            </a:r>
          </a:p>
          <a:p>
            <a:r>
              <a:rPr lang="en-US" sz="2800" dirty="0" smtClean="0">
                <a:effectLst/>
              </a:rPr>
              <a:t>Start by panning across to avoid damage; use the groomer to bring snow onto bridge &amp; eventually you will build enough base to groom across every pass</a:t>
            </a:r>
          </a:p>
          <a:p>
            <a:endParaRPr lang="en-US" sz="2800" dirty="0"/>
          </a:p>
        </p:txBody>
      </p:sp>
      <p:pic>
        <p:nvPicPr>
          <p:cNvPr id="7" name="Picture 4" descr="bridge"/>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tretch>
            <a:fillRect/>
          </a:stretch>
        </p:blipFill>
        <p:spPr>
          <a:xfrm>
            <a:off x="5257801" y="1524000"/>
            <a:ext cx="3420784" cy="4570393"/>
          </a:xfrm>
          <a:noFill/>
          <a:ln w="19050">
            <a:solidFill>
              <a:schemeClr val="tx1"/>
            </a:solidFill>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rrowheads="1"/>
          </p:cNvSpPr>
          <p:nvPr>
            <p:ph type="title"/>
          </p:nvPr>
        </p:nvSpPr>
        <p:spPr>
          <a:xfrm>
            <a:off x="457200" y="274638"/>
            <a:ext cx="8229600" cy="868362"/>
          </a:xfrm>
        </p:spPr>
        <p:txBody>
          <a:bodyPr/>
          <a:lstStyle/>
          <a:p>
            <a:r>
              <a:rPr lang="en-US" sz="3200" dirty="0" smtClean="0">
                <a:solidFill>
                  <a:schemeClr val="hlink"/>
                </a:solidFill>
              </a:rPr>
              <a:t>Don’t </a:t>
            </a:r>
            <a:r>
              <a:rPr lang="en-US" sz="3200" dirty="0">
                <a:solidFill>
                  <a:schemeClr val="hlink"/>
                </a:solidFill>
              </a:rPr>
              <a:t>Dump Snow on </a:t>
            </a:r>
            <a:r>
              <a:rPr lang="en-US" sz="3600" dirty="0">
                <a:solidFill>
                  <a:schemeClr val="hlink"/>
                </a:solidFill>
              </a:rPr>
              <a:t/>
            </a:r>
            <a:br>
              <a:rPr lang="en-US" sz="3600" dirty="0">
                <a:solidFill>
                  <a:schemeClr val="hlink"/>
                </a:solidFill>
              </a:rPr>
            </a:br>
            <a:r>
              <a:rPr lang="en-US" sz="3200" dirty="0">
                <a:solidFill>
                  <a:schemeClr val="hlink"/>
                </a:solidFill>
              </a:rPr>
              <a:t>Road </a:t>
            </a:r>
            <a:r>
              <a:rPr lang="en-US" sz="3200" dirty="0" smtClean="0">
                <a:solidFill>
                  <a:schemeClr val="hlink"/>
                </a:solidFill>
              </a:rPr>
              <a:t>Crossings, Driveways or Railroad Tracks</a:t>
            </a:r>
            <a:endParaRPr lang="en-US" sz="3200" dirty="0">
              <a:solidFill>
                <a:schemeClr val="hlink"/>
              </a:solidFill>
            </a:endParaRPr>
          </a:p>
        </p:txBody>
      </p:sp>
      <p:pic>
        <p:nvPicPr>
          <p:cNvPr id="212998" name="Picture 6" descr="dragsnowinroad"/>
          <p:cNvPicPr>
            <a:picLocks noGrp="1" noChangeAspect="1" noChangeArrowheads="1"/>
          </p:cNvPicPr>
          <p:nvPr>
            <p:ph sz="quarter" idx="1"/>
          </p:nvPr>
        </p:nvPicPr>
        <p:blipFill rotWithShape="1">
          <a:blip r:embed="rId3" cstate="screen">
            <a:extLst>
              <a:ext uri="{28A0092B-C50C-407E-A947-70E740481C1C}">
                <a14:useLocalDpi xmlns:a14="http://schemas.microsoft.com/office/drawing/2010/main" xmlns=""/>
              </a:ext>
            </a:extLst>
          </a:blip>
          <a:srcRect/>
          <a:stretch/>
        </p:blipFill>
        <p:spPr>
          <a:xfrm>
            <a:off x="527396" y="1371599"/>
            <a:ext cx="3517207" cy="2469529"/>
          </a:xfrm>
          <a:noFill/>
          <a:ln w="19050">
            <a:solidFill>
              <a:schemeClr val="tx1"/>
            </a:solidFill>
          </a:ln>
        </p:spPr>
      </p:pic>
      <p:sp>
        <p:nvSpPr>
          <p:cNvPr id="212995" name="Rectangle 3"/>
          <p:cNvSpPr>
            <a:spLocks noGrp="1" noChangeArrowheads="1"/>
          </p:cNvSpPr>
          <p:nvPr>
            <p:ph type="body" sz="half" idx="3"/>
          </p:nvPr>
        </p:nvSpPr>
        <p:spPr>
          <a:xfrm>
            <a:off x="457200" y="4069727"/>
            <a:ext cx="8382000" cy="2254873"/>
          </a:xfrm>
        </p:spPr>
        <p:txBody>
          <a:bodyPr/>
          <a:lstStyle/>
          <a:p>
            <a:r>
              <a:rPr lang="en-US" sz="2800" dirty="0">
                <a:effectLst/>
              </a:rPr>
              <a:t>Frozen piles of snow dumped on roads can </a:t>
            </a:r>
            <a:r>
              <a:rPr lang="en-US" sz="2800" dirty="0" smtClean="0">
                <a:effectLst/>
              </a:rPr>
              <a:t>be a hazard </a:t>
            </a:r>
            <a:r>
              <a:rPr lang="en-US" sz="2800" dirty="0">
                <a:effectLst/>
              </a:rPr>
              <a:t>for motorists </a:t>
            </a:r>
            <a:r>
              <a:rPr lang="en-US" sz="2800" dirty="0" smtClean="0">
                <a:effectLst/>
              </a:rPr>
              <a:t>&amp; also </a:t>
            </a:r>
            <a:r>
              <a:rPr lang="en-US" sz="2800" dirty="0">
                <a:effectLst/>
              </a:rPr>
              <a:t>create ill-will toward </a:t>
            </a:r>
            <a:r>
              <a:rPr lang="en-US" sz="2800" dirty="0" smtClean="0">
                <a:effectLst/>
              </a:rPr>
              <a:t>snowmobiling</a:t>
            </a:r>
          </a:p>
          <a:p>
            <a:r>
              <a:rPr lang="en-US" sz="2800" dirty="0" smtClean="0">
                <a:effectLst/>
              </a:rPr>
              <a:t>Snow deposited on driveways can strain relationships with adjacent landowners</a:t>
            </a:r>
          </a:p>
          <a:p>
            <a:r>
              <a:rPr lang="en-US" sz="2800" dirty="0" smtClean="0">
                <a:effectLst/>
              </a:rPr>
              <a:t>Groomed snow across railroad tracks can derail a train! </a:t>
            </a:r>
            <a:endParaRPr lang="en-US" sz="2800" dirty="0">
              <a:effectLst/>
            </a:endParaRPr>
          </a:p>
        </p:txBody>
      </p:sp>
      <p:sp>
        <p:nvSpPr>
          <p:cNvPr id="5" name="Footer Placeholder 6"/>
          <p:cNvSpPr>
            <a:spLocks noGrp="1"/>
          </p:cNvSpPr>
          <p:nvPr>
            <p:ph type="ftr" sz="quarter" idx="12"/>
          </p:nvPr>
        </p:nvSpPr>
        <p:spPr>
          <a:xfrm>
            <a:off x="2286000" y="6400800"/>
            <a:ext cx="4495800" cy="323850"/>
          </a:xfrm>
        </p:spPr>
        <p:txBody>
          <a:bodyPr/>
          <a:lstStyle/>
          <a:p>
            <a:r>
              <a:rPr lang="en-US" dirty="0" smtClean="0"/>
              <a:t>Trails Work Consulting</a:t>
            </a:r>
            <a:endParaRPr lang="en-US" dirty="0"/>
          </a:p>
        </p:txBody>
      </p:sp>
      <p:pic>
        <p:nvPicPr>
          <p:cNvPr id="7" name="Picture 10" descr="HPIM3982"/>
          <p:cNvPicPr>
            <a:picLocks noGrp="1" noChangeAspect="1" noChangeArrowheads="1"/>
          </p:cNvPicPr>
          <p:nvPr>
            <p:ph sz="quarter" idx="2"/>
          </p:nvPr>
        </p:nvPicPr>
        <p:blipFill>
          <a:blip r:embed="rId4" cstate="screen">
            <a:extLst>
              <a:ext uri="{28A0092B-C50C-407E-A947-70E740481C1C}">
                <a14:useLocalDpi xmlns:a14="http://schemas.microsoft.com/office/drawing/2010/main" xmlns=""/>
              </a:ext>
            </a:extLst>
          </a:blip>
          <a:srcRect/>
          <a:stretch>
            <a:fillRect/>
          </a:stretch>
        </p:blipFill>
        <p:spPr>
          <a:xfrm>
            <a:off x="4267200" y="1371599"/>
            <a:ext cx="4304222" cy="2469529"/>
          </a:xfrm>
          <a:noFill/>
          <a:ln w="19050">
            <a:solidFill>
              <a:schemeClr val="tx1"/>
            </a:solidFill>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2"/>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bwMode="auto">
          <a:xfrm>
            <a:off x="876300" y="3148703"/>
            <a:ext cx="7391400" cy="3706249"/>
          </a:xfrm>
          <a:prstGeom prst="rect">
            <a:avLst/>
          </a:prstGeom>
          <a:noFill/>
          <a:ln w="19050">
            <a:solidFill>
              <a:schemeClr val="tx1"/>
            </a:solidFill>
            <a:miter lim="800000"/>
            <a:headEnd/>
            <a:tailEnd/>
          </a:ln>
          <a:effectLst/>
        </p:spPr>
      </p:pic>
      <p:sp>
        <p:nvSpPr>
          <p:cNvPr id="2" name="Title 1"/>
          <p:cNvSpPr>
            <a:spLocks noGrp="1"/>
          </p:cNvSpPr>
          <p:nvPr>
            <p:ph type="title"/>
          </p:nvPr>
        </p:nvSpPr>
        <p:spPr>
          <a:solidFill>
            <a:schemeClr val="bg1">
              <a:lumMod val="60000"/>
              <a:lumOff val="40000"/>
            </a:schemeClr>
          </a:solidFill>
          <a:ln>
            <a:solidFill>
              <a:schemeClr val="tx1"/>
            </a:solidFill>
          </a:ln>
        </p:spPr>
        <p:txBody>
          <a:bodyPr/>
          <a:lstStyle/>
          <a:p>
            <a:r>
              <a:rPr lang="en-US" sz="3200" dirty="0" smtClean="0">
                <a:solidFill>
                  <a:srgbClr val="FFCC00"/>
                </a:solidFill>
              </a:rPr>
              <a:t>TOP TIP #7:</a:t>
            </a:r>
            <a:r>
              <a:rPr lang="en-US" sz="3200" dirty="0" smtClean="0">
                <a:solidFill>
                  <a:schemeClr val="hlink"/>
                </a:solidFill>
              </a:rPr>
              <a:t/>
            </a:r>
            <a:br>
              <a:rPr lang="en-US" sz="3200" dirty="0" smtClean="0">
                <a:solidFill>
                  <a:schemeClr val="hlink"/>
                </a:solidFill>
              </a:rPr>
            </a:br>
            <a:r>
              <a:rPr lang="en-US" sz="4000" dirty="0" smtClean="0">
                <a:solidFill>
                  <a:schemeClr val="hlink"/>
                </a:solidFill>
              </a:rPr>
              <a:t> </a:t>
            </a:r>
            <a:r>
              <a:rPr lang="en-US" sz="3600" dirty="0" smtClean="0">
                <a:solidFill>
                  <a:srgbClr val="FFCC00"/>
                </a:solidFill>
              </a:rPr>
              <a:t>Pay Attention to the Basics</a:t>
            </a:r>
            <a:endParaRPr lang="en-US" sz="3600" dirty="0">
              <a:solidFill>
                <a:srgbClr val="FFCC00"/>
              </a:solidFill>
            </a:endParaRPr>
          </a:p>
        </p:txBody>
      </p:sp>
      <p:sp>
        <p:nvSpPr>
          <p:cNvPr id="3" name="Text Placeholder 2"/>
          <p:cNvSpPr>
            <a:spLocks noGrp="1"/>
          </p:cNvSpPr>
          <p:nvPr>
            <p:ph type="body" sz="half" idx="1"/>
          </p:nvPr>
        </p:nvSpPr>
        <p:spPr/>
        <p:txBody>
          <a:bodyPr/>
          <a:lstStyle/>
          <a:p>
            <a:pPr fontAlgn="auto">
              <a:spcBef>
                <a:spcPts val="0"/>
              </a:spcBef>
              <a:spcAft>
                <a:spcPts val="0"/>
              </a:spcAft>
              <a:buClr>
                <a:srgbClr val="FFCC00"/>
              </a:buClr>
              <a:buSzPct val="100000"/>
              <a:buFont typeface="Wingdings" panose="05000000000000000000" pitchFamily="2" charset="2"/>
              <a:buChar char="§"/>
              <a:defRPr/>
            </a:pPr>
            <a:r>
              <a:rPr lang="en-US" dirty="0"/>
              <a:t>Don’t simply drop the drag </a:t>
            </a:r>
            <a:r>
              <a:rPr lang="en-US" dirty="0" smtClean="0"/>
              <a:t>&amp; </a:t>
            </a:r>
            <a:r>
              <a:rPr lang="en-US" dirty="0"/>
              <a:t>forget </a:t>
            </a:r>
            <a:r>
              <a:rPr lang="en-US" dirty="0" smtClean="0"/>
              <a:t>it</a:t>
            </a:r>
          </a:p>
          <a:p>
            <a:pPr fontAlgn="auto">
              <a:spcBef>
                <a:spcPts val="0"/>
              </a:spcBef>
              <a:spcAft>
                <a:spcPts val="0"/>
              </a:spcAft>
              <a:buClr>
                <a:srgbClr val="FFCC00"/>
              </a:buClr>
              <a:buSzPct val="100000"/>
              <a:buFont typeface="Wingdings" panose="05000000000000000000" pitchFamily="2" charset="2"/>
              <a:buChar char="§"/>
              <a:defRPr/>
            </a:pPr>
            <a:r>
              <a:rPr lang="en-US" dirty="0" smtClean="0"/>
              <a:t>Operator </a:t>
            </a:r>
            <a:r>
              <a:rPr lang="en-US" dirty="0"/>
              <a:t>must </a:t>
            </a:r>
            <a:r>
              <a:rPr lang="en-US" b="1" i="1" dirty="0">
                <a:solidFill>
                  <a:srgbClr val="FFCC00"/>
                </a:solidFill>
              </a:rPr>
              <a:t>constantly</a:t>
            </a:r>
            <a:r>
              <a:rPr lang="en-US" dirty="0">
                <a:solidFill>
                  <a:srgbClr val="00B050"/>
                </a:solidFill>
              </a:rPr>
              <a:t> </a:t>
            </a:r>
            <a:r>
              <a:rPr lang="en-US" dirty="0"/>
              <a:t>respond </a:t>
            </a:r>
            <a:r>
              <a:rPr lang="en-US" dirty="0" smtClean="0"/>
              <a:t>&amp; </a:t>
            </a:r>
            <a:r>
              <a:rPr lang="en-US" dirty="0"/>
              <a:t>adjust to ever-changing trail and snow </a:t>
            </a:r>
            <a:r>
              <a:rPr lang="en-US" dirty="0" smtClean="0"/>
              <a:t>conditions</a:t>
            </a:r>
          </a:p>
          <a:p>
            <a:pPr marL="0" indent="0" algn="ctr" fontAlgn="auto">
              <a:spcBef>
                <a:spcPts val="0"/>
              </a:spcBef>
              <a:spcAft>
                <a:spcPts val="0"/>
              </a:spcAft>
              <a:buClr>
                <a:srgbClr val="FFCC00"/>
              </a:buClr>
              <a:buNone/>
              <a:defRPr/>
            </a:pPr>
            <a:endParaRPr lang="en-US" dirty="0" smtClean="0">
              <a:solidFill>
                <a:srgbClr val="FFCC00"/>
              </a:solidFill>
            </a:endParaRPr>
          </a:p>
          <a:p>
            <a:pPr marL="0" indent="0" algn="ctr" fontAlgn="auto">
              <a:spcBef>
                <a:spcPts val="0"/>
              </a:spcBef>
              <a:spcAft>
                <a:spcPts val="0"/>
              </a:spcAft>
              <a:buClr>
                <a:srgbClr val="FFCC00"/>
              </a:buClr>
              <a:buNone/>
              <a:defRPr/>
            </a:pPr>
            <a:r>
              <a:rPr lang="en-US" dirty="0" smtClean="0">
                <a:solidFill>
                  <a:srgbClr val="FFCC00"/>
                </a:solidFill>
              </a:rPr>
              <a:t>Example of over-grooming a smooth trail</a:t>
            </a:r>
            <a:endParaRPr lang="en-US" dirty="0">
              <a:solidFill>
                <a:srgbClr val="FFCC00"/>
              </a:solidFill>
            </a:endParaRPr>
          </a:p>
        </p:txBody>
      </p:sp>
      <p:sp>
        <p:nvSpPr>
          <p:cNvPr id="7" name="Content Placeholder 6"/>
          <p:cNvSpPr>
            <a:spLocks noGrp="1"/>
          </p:cNvSpPr>
          <p:nvPr>
            <p:ph sz="half" idx="2"/>
          </p:nvPr>
        </p:nvSpPr>
        <p:spPr/>
        <p:txBody>
          <a:bodyPr/>
          <a:lstStyle/>
          <a:p>
            <a:pPr>
              <a:buNone/>
            </a:pPr>
            <a:endParaRPr lang="en-US" b="1" dirty="0" smtClean="0"/>
          </a:p>
          <a:p>
            <a:pPr>
              <a:buNone/>
            </a:pPr>
            <a:endParaRPr lang="en-US" b="1" dirty="0" smtClean="0"/>
          </a:p>
          <a:p>
            <a:pPr>
              <a:buNone/>
            </a:pPr>
            <a:endParaRPr lang="en-US" b="1" dirty="0" smtClean="0"/>
          </a:p>
          <a:p>
            <a:pPr>
              <a:buNone/>
            </a:pPr>
            <a:endParaRPr lang="en-US" b="1" dirty="0" smtClean="0"/>
          </a:p>
          <a:p>
            <a:pPr>
              <a:buNone/>
            </a:pPr>
            <a:endParaRPr lang="en-US" b="1" dirty="0" smtClean="0"/>
          </a:p>
        </p:txBody>
      </p:sp>
      <p:sp>
        <p:nvSpPr>
          <p:cNvPr id="8" name="Footer Placeholder 7"/>
          <p:cNvSpPr>
            <a:spLocks noGrp="1"/>
          </p:cNvSpPr>
          <p:nvPr>
            <p:ph type="ftr" sz="quarter" idx="12"/>
          </p:nvPr>
        </p:nvSpPr>
        <p:spPr/>
        <p:txBody>
          <a:bodyPr/>
          <a:lstStyle/>
          <a:p>
            <a:pPr>
              <a:defRPr/>
            </a:pPr>
            <a:r>
              <a:rPr lang="en-US" dirty="0" smtClean="0"/>
              <a:t>Trails Work Consulting</a:t>
            </a:r>
            <a:endParaRPr lang="en-US" dirty="0"/>
          </a:p>
        </p:txBody>
      </p:sp>
    </p:spTree>
    <p:extLst>
      <p:ext uri="{BB962C8B-B14F-4D97-AF65-F5344CB8AC3E}">
        <p14:creationId xmlns:p14="http://schemas.microsoft.com/office/powerpoint/2010/main" xmlns="" val="40792688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rrowheads="1"/>
          </p:cNvSpPr>
          <p:nvPr>
            <p:ph type="title"/>
          </p:nvPr>
        </p:nvSpPr>
        <p:spPr>
          <a:xfrm>
            <a:off x="457200" y="274638"/>
            <a:ext cx="8229600" cy="1325562"/>
          </a:xfrm>
        </p:spPr>
        <p:txBody>
          <a:bodyPr/>
          <a:lstStyle/>
          <a:p>
            <a:pPr marL="54864" indent="0" algn="ctr" eaLnBrk="1" fontAlgn="auto" hangingPunct="1">
              <a:spcAft>
                <a:spcPts val="0"/>
              </a:spcAft>
              <a:defRPr/>
            </a:pPr>
            <a:r>
              <a:rPr lang="en-US" sz="3600" dirty="0" smtClean="0">
                <a:solidFill>
                  <a:srgbClr val="FFCC00"/>
                </a:solidFill>
              </a:rPr>
              <a:t>Stay </a:t>
            </a:r>
            <a:r>
              <a:rPr lang="en-US" sz="3600" dirty="0">
                <a:solidFill>
                  <a:srgbClr val="FFCC00"/>
                </a:solidFill>
              </a:rPr>
              <a:t>to the </a:t>
            </a:r>
            <a:r>
              <a:rPr lang="en-US" sz="3600" dirty="0" smtClean="0">
                <a:solidFill>
                  <a:srgbClr val="FFCC00"/>
                </a:solidFill>
              </a:rPr>
              <a:t>Right &amp; Reverse Directions for Best Trail Quality</a:t>
            </a:r>
            <a:endParaRPr lang="en-US" sz="3600" dirty="0">
              <a:solidFill>
                <a:srgbClr val="FFCC00"/>
              </a:solidFill>
            </a:endParaRPr>
          </a:p>
        </p:txBody>
      </p:sp>
      <p:sp>
        <p:nvSpPr>
          <p:cNvPr id="140292" name="Rectangle 3"/>
          <p:cNvSpPr>
            <a:spLocks noGrp="1" noChangeArrowheads="1"/>
          </p:cNvSpPr>
          <p:nvPr>
            <p:ph type="body" sz="half" idx="1"/>
          </p:nvPr>
        </p:nvSpPr>
        <p:spPr>
          <a:xfrm>
            <a:off x="457200" y="1734312"/>
            <a:ext cx="3505200" cy="4590288"/>
          </a:xfrm>
        </p:spPr>
        <p:txBody>
          <a:bodyPr/>
          <a:lstStyle/>
          <a:p>
            <a:pPr eaLnBrk="1" hangingPunct="1"/>
            <a:r>
              <a:rPr lang="en-US" sz="2800" b="1" dirty="0" smtClean="0">
                <a:solidFill>
                  <a:srgbClr val="FFCC00"/>
                </a:solidFill>
              </a:rPr>
              <a:t>ALWAYS</a:t>
            </a:r>
            <a:r>
              <a:rPr lang="en-US" sz="2800" b="1" dirty="0" smtClean="0"/>
              <a:t> </a:t>
            </a:r>
            <a:r>
              <a:rPr lang="en-US" sz="2800" dirty="0" smtClean="0"/>
              <a:t>groom on the right side of the trail – </a:t>
            </a:r>
            <a:r>
              <a:rPr lang="en-US" sz="2800" b="1" dirty="0" smtClean="0">
                <a:solidFill>
                  <a:srgbClr val="CC3300"/>
                </a:solidFill>
              </a:rPr>
              <a:t>NEVER </a:t>
            </a:r>
            <a:r>
              <a:rPr lang="en-US" sz="2800" dirty="0" smtClean="0"/>
              <a:t>groom against traffic on left side of trail</a:t>
            </a:r>
          </a:p>
          <a:p>
            <a:pPr eaLnBrk="1" hangingPunct="1"/>
            <a:r>
              <a:rPr lang="en-US" sz="2800" b="1" dirty="0" smtClean="0">
                <a:solidFill>
                  <a:srgbClr val="FFCC00"/>
                </a:solidFill>
              </a:rPr>
              <a:t>Reverse</a:t>
            </a:r>
            <a:r>
              <a:rPr lang="en-US" sz="2800" dirty="0" smtClean="0"/>
              <a:t> the grooming </a:t>
            </a:r>
            <a:r>
              <a:rPr lang="en-US" sz="2800" b="1" dirty="0" smtClean="0">
                <a:solidFill>
                  <a:srgbClr val="FFCC00"/>
                </a:solidFill>
              </a:rPr>
              <a:t>direction</a:t>
            </a:r>
            <a:r>
              <a:rPr lang="en-US" sz="2800" dirty="0" smtClean="0"/>
              <a:t> the next pass to widen trail &amp; improve processing</a:t>
            </a:r>
          </a:p>
        </p:txBody>
      </p:sp>
      <p:pic>
        <p:nvPicPr>
          <p:cNvPr id="140293" name="Picture 10" descr="grooming photos 048"/>
          <p:cNvPicPr>
            <a:picLocks noGrp="1" noChangeAspect="1" noChangeArrowheads="1"/>
          </p:cNvPicPr>
          <p:nvPr>
            <p:ph type="clipArt" sz="half" idx="2"/>
          </p:nvPr>
        </p:nvPicPr>
        <p:blipFill>
          <a:blip r:embed="rId3" cstate="screen">
            <a:extLst>
              <a:ext uri="{28A0092B-C50C-407E-A947-70E740481C1C}">
                <a14:useLocalDpi xmlns:a14="http://schemas.microsoft.com/office/drawing/2010/main" xmlns=""/>
              </a:ext>
            </a:extLst>
          </a:blip>
          <a:srcRect/>
          <a:stretch>
            <a:fillRect/>
          </a:stretch>
        </p:blipFill>
        <p:spPr>
          <a:xfrm>
            <a:off x="4114800" y="2209800"/>
            <a:ext cx="4731879" cy="3621849"/>
          </a:xfrm>
          <a:ln w="19050">
            <a:solidFill>
              <a:schemeClr val="tx1"/>
            </a:solidFill>
          </a:ln>
        </p:spPr>
      </p:pic>
      <p:sp>
        <p:nvSpPr>
          <p:cNvPr id="5" name="Footer Placeholder 6"/>
          <p:cNvSpPr>
            <a:spLocks noGrp="1"/>
          </p:cNvSpPr>
          <p:nvPr>
            <p:ph type="ftr" sz="quarter" idx="12"/>
          </p:nvPr>
        </p:nvSpPr>
        <p:spPr/>
        <p:txBody>
          <a:bodyPr/>
          <a:lstStyle/>
          <a:p>
            <a:pPr>
              <a:defRPr/>
            </a:pPr>
            <a:r>
              <a:rPr lang="en-US" dirty="0" smtClean="0"/>
              <a:t>Trails Work Consulting</a:t>
            </a:r>
            <a:endParaRPr lang="en-US" dirty="0"/>
          </a:p>
        </p:txBody>
      </p:sp>
    </p:spTree>
    <p:extLst>
      <p:ext uri="{BB962C8B-B14F-4D97-AF65-F5344CB8AC3E}">
        <p14:creationId xmlns:p14="http://schemas.microsoft.com/office/powerpoint/2010/main" xmlns="" val="156487233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2"/>
          <p:cNvSpPr>
            <a:spLocks noGrp="1" noRot="1" noChangeArrowheads="1"/>
          </p:cNvSpPr>
          <p:nvPr>
            <p:ph type="title"/>
          </p:nvPr>
        </p:nvSpPr>
        <p:spPr/>
        <p:txBody>
          <a:bodyPr>
            <a:normAutofit/>
          </a:bodyPr>
          <a:lstStyle/>
          <a:p>
            <a:pPr marL="54864" indent="0" algn="ctr" eaLnBrk="1" fontAlgn="auto" hangingPunct="1">
              <a:spcAft>
                <a:spcPts val="0"/>
              </a:spcAft>
              <a:defRPr/>
            </a:pPr>
            <a:r>
              <a:rPr lang="en-US" sz="3600" dirty="0" smtClean="0">
                <a:solidFill>
                  <a:srgbClr val="FFCC00"/>
                </a:solidFill>
              </a:rPr>
              <a:t>Constantly </a:t>
            </a:r>
            <a:r>
              <a:rPr lang="en-US" sz="3600" dirty="0">
                <a:solidFill>
                  <a:srgbClr val="FFCC00"/>
                </a:solidFill>
              </a:rPr>
              <a:t>Watch Behind</a:t>
            </a:r>
          </a:p>
        </p:txBody>
      </p:sp>
      <p:sp>
        <p:nvSpPr>
          <p:cNvPr id="496643" name="Rectangle 3"/>
          <p:cNvSpPr>
            <a:spLocks noGrp="1" noChangeArrowheads="1"/>
          </p:cNvSpPr>
          <p:nvPr>
            <p:ph type="body" sz="half" idx="1"/>
          </p:nvPr>
        </p:nvSpPr>
        <p:spPr>
          <a:xfrm>
            <a:off x="457200" y="1600200"/>
            <a:ext cx="3810000" cy="4724400"/>
          </a:xfrm>
        </p:spPr>
        <p:txBody>
          <a:bodyPr>
            <a:normAutofit/>
          </a:bodyPr>
          <a:lstStyle/>
          <a:p>
            <a:pPr eaLnBrk="1" fontAlgn="auto" hangingPunct="1">
              <a:spcBef>
                <a:spcPts val="0"/>
              </a:spcBef>
              <a:spcAft>
                <a:spcPts val="0"/>
              </a:spcAft>
              <a:buFont typeface="Wingdings 2"/>
              <a:buChar char=""/>
              <a:defRPr/>
            </a:pPr>
            <a:r>
              <a:rPr lang="en-US" sz="2800" dirty="0"/>
              <a:t>Pay attention to what’s in the rearview </a:t>
            </a:r>
            <a:r>
              <a:rPr lang="en-US" sz="2800" dirty="0" smtClean="0"/>
              <a:t>mirrors – even </a:t>
            </a:r>
            <a:r>
              <a:rPr lang="en-US" sz="2800" dirty="0"/>
              <a:t>though it may be difficult to see in the dark or through snow </a:t>
            </a:r>
            <a:r>
              <a:rPr lang="en-US" sz="2800" dirty="0" smtClean="0"/>
              <a:t>dust</a:t>
            </a:r>
          </a:p>
          <a:p>
            <a:pPr eaLnBrk="1" fontAlgn="auto" hangingPunct="1">
              <a:spcBef>
                <a:spcPts val="0"/>
              </a:spcBef>
              <a:spcAft>
                <a:spcPts val="0"/>
              </a:spcAft>
              <a:buFont typeface="Wingdings 2"/>
              <a:buChar char=""/>
              <a:defRPr/>
            </a:pPr>
            <a:r>
              <a:rPr lang="en-US" sz="2800" dirty="0" smtClean="0"/>
              <a:t>You may have to spend </a:t>
            </a:r>
            <a:r>
              <a:rPr lang="en-US" sz="2800" dirty="0"/>
              <a:t>up to 75% of your time monitoring the product </a:t>
            </a:r>
            <a:r>
              <a:rPr lang="en-US" sz="2800" dirty="0" smtClean="0"/>
              <a:t>behind the tractor</a:t>
            </a:r>
            <a:endParaRPr lang="en-US" sz="2800" dirty="0"/>
          </a:p>
        </p:txBody>
      </p:sp>
      <p:pic>
        <p:nvPicPr>
          <p:cNvPr id="4098" name="Picture 2" descr="C:\Documents and Settings\Kim\My Documents\My Pictures\2010-02 (Feb)2\2010_02_22\IMG_3688.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bwMode="auto">
          <a:xfrm>
            <a:off x="5029200" y="1516064"/>
            <a:ext cx="3200400" cy="4800599"/>
          </a:xfrm>
          <a:prstGeom prst="rect">
            <a:avLst/>
          </a:prstGeom>
          <a:noFill/>
          <a:ln w="19050">
            <a:solidFill>
              <a:schemeClr val="tx1"/>
            </a:solidFill>
          </a:ln>
        </p:spPr>
      </p:pic>
      <p:sp>
        <p:nvSpPr>
          <p:cNvPr id="5" name="Footer Placeholder 6"/>
          <p:cNvSpPr>
            <a:spLocks noGrp="1"/>
          </p:cNvSpPr>
          <p:nvPr>
            <p:ph type="ftr" sz="quarter" idx="12"/>
          </p:nvPr>
        </p:nvSpPr>
        <p:spPr/>
        <p:txBody>
          <a:bodyPr/>
          <a:lstStyle/>
          <a:p>
            <a:pPr>
              <a:defRPr/>
            </a:pPr>
            <a:r>
              <a:rPr lang="en-US" dirty="0" smtClean="0"/>
              <a:t>Trails Work Consulting</a:t>
            </a:r>
            <a:endParaRPr lang="en-US" dirty="0"/>
          </a:p>
        </p:txBody>
      </p:sp>
    </p:spTree>
    <p:extLst>
      <p:ext uri="{BB962C8B-B14F-4D97-AF65-F5344CB8AC3E}">
        <p14:creationId xmlns:p14="http://schemas.microsoft.com/office/powerpoint/2010/main" xmlns="" val="392478989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rrowheads="1"/>
          </p:cNvSpPr>
          <p:nvPr>
            <p:ph type="title"/>
          </p:nvPr>
        </p:nvSpPr>
        <p:spPr/>
        <p:txBody>
          <a:bodyPr>
            <a:normAutofit/>
          </a:bodyPr>
          <a:lstStyle/>
          <a:p>
            <a:pPr marL="54864" indent="0" algn="ctr" eaLnBrk="1" fontAlgn="auto" hangingPunct="1">
              <a:spcAft>
                <a:spcPts val="0"/>
              </a:spcAft>
              <a:defRPr/>
            </a:pPr>
            <a:r>
              <a:rPr lang="en-US" sz="3600" dirty="0" smtClean="0">
                <a:solidFill>
                  <a:schemeClr val="hlink"/>
                </a:solidFill>
              </a:rPr>
              <a:t> </a:t>
            </a:r>
            <a:r>
              <a:rPr lang="en-US" sz="3600" dirty="0" smtClean="0">
                <a:solidFill>
                  <a:srgbClr val="FFCC00"/>
                </a:solidFill>
              </a:rPr>
              <a:t>Take </a:t>
            </a:r>
            <a:r>
              <a:rPr lang="en-US" sz="3600" dirty="0">
                <a:solidFill>
                  <a:srgbClr val="FFCC00"/>
                </a:solidFill>
              </a:rPr>
              <a:t>the Time to Do It Right</a:t>
            </a:r>
          </a:p>
        </p:txBody>
      </p:sp>
      <p:sp>
        <p:nvSpPr>
          <p:cNvPr id="152580" name="Rectangle 6"/>
          <p:cNvSpPr>
            <a:spLocks noGrp="1" noChangeArrowheads="1"/>
          </p:cNvSpPr>
          <p:nvPr>
            <p:ph type="body" sz="half" idx="2"/>
          </p:nvPr>
        </p:nvSpPr>
        <p:spPr>
          <a:xfrm>
            <a:off x="457200" y="4114800"/>
            <a:ext cx="8229600" cy="2286000"/>
          </a:xfrm>
        </p:spPr>
        <p:txBody>
          <a:bodyPr/>
          <a:lstStyle/>
          <a:p>
            <a:pPr eaLnBrk="1" hangingPunct="1"/>
            <a:r>
              <a:rPr lang="en-US" sz="2800" dirty="0" smtClean="0">
                <a:effectLst/>
              </a:rPr>
              <a:t>Regulate tractor speed &amp; cutting depth of implement according to trail conditions &amp; grooming needs</a:t>
            </a:r>
          </a:p>
          <a:p>
            <a:pPr eaLnBrk="1" hangingPunct="1"/>
            <a:r>
              <a:rPr lang="en-US" sz="2800" dirty="0" smtClean="0">
                <a:effectLst/>
              </a:rPr>
              <a:t>If there is a particularly rough area &amp; a place to turn around – groom the trail a second time (or it will likely be even rougher the next time you return)</a:t>
            </a:r>
          </a:p>
        </p:txBody>
      </p:sp>
      <p:sp>
        <p:nvSpPr>
          <p:cNvPr id="4" name="Footer Placeholder 5"/>
          <p:cNvSpPr>
            <a:spLocks noGrp="1"/>
          </p:cNvSpPr>
          <p:nvPr>
            <p:ph type="ftr" sz="quarter" idx="12"/>
          </p:nvPr>
        </p:nvSpPr>
        <p:spPr>
          <a:xfrm>
            <a:off x="2286000" y="6400800"/>
            <a:ext cx="4495800" cy="323850"/>
          </a:xfrm>
        </p:spPr>
        <p:txBody>
          <a:bodyPr anchor="ctr"/>
          <a:lstStyle/>
          <a:p>
            <a:pPr algn="ctr">
              <a:defRPr/>
            </a:pPr>
            <a:r>
              <a:rPr lang="en-US" dirty="0" smtClean="0">
                <a:solidFill>
                  <a:schemeClr val="tx2">
                    <a:shade val="90000"/>
                  </a:schemeClr>
                </a:solidFill>
              </a:rPr>
              <a:t>Trails Work Consulting</a:t>
            </a:r>
            <a:endParaRPr lang="en-US" dirty="0">
              <a:solidFill>
                <a:schemeClr val="tx2">
                  <a:shade val="90000"/>
                </a:schemeClr>
              </a:solidFill>
            </a:endParaRPr>
          </a:p>
        </p:txBody>
      </p:sp>
      <p:pic>
        <p:nvPicPr>
          <p:cNvPr id="637954" name="Picture 2" descr="H:\My Pictures\2007-02 (Feb)\HPIM3934.JPG"/>
          <p:cNvPicPr>
            <a:picLocks noGrp="1" noChangeAspect="1" noChangeArrowheads="1"/>
          </p:cNvPicPr>
          <p:nvPr>
            <p:ph sz="half" idx="1"/>
          </p:nvPr>
        </p:nvPicPr>
        <p:blipFill>
          <a:blip r:embed="rId3" cstate="screen">
            <a:extLst>
              <a:ext uri="{28A0092B-C50C-407E-A947-70E740481C1C}">
                <a14:useLocalDpi xmlns:a14="http://schemas.microsoft.com/office/drawing/2010/main" xmlns=""/>
              </a:ext>
            </a:extLst>
          </a:blip>
          <a:srcRect/>
          <a:stretch>
            <a:fillRect/>
          </a:stretch>
        </p:blipFill>
        <p:spPr bwMode="auto">
          <a:xfrm>
            <a:off x="2299899" y="1371600"/>
            <a:ext cx="4544203" cy="2523015"/>
          </a:xfrm>
          <a:prstGeom prst="rect">
            <a:avLst/>
          </a:prstGeom>
          <a:noFill/>
          <a:ln w="19050">
            <a:solidFill>
              <a:schemeClr val="tx1"/>
            </a:solidFill>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2" name="Rectangle 2"/>
          <p:cNvSpPr>
            <a:spLocks noGrp="1" noRot="1" noChangeArrowheads="1"/>
          </p:cNvSpPr>
          <p:nvPr>
            <p:ph type="title"/>
          </p:nvPr>
        </p:nvSpPr>
        <p:spPr>
          <a:xfrm>
            <a:off x="457200" y="274638"/>
            <a:ext cx="8229600" cy="944562"/>
          </a:xfrm>
        </p:spPr>
        <p:txBody>
          <a:bodyPr>
            <a:normAutofit/>
          </a:bodyPr>
          <a:lstStyle/>
          <a:p>
            <a:pPr marL="54864" indent="0" algn="ctr" eaLnBrk="1" fontAlgn="auto" hangingPunct="1">
              <a:spcAft>
                <a:spcPts val="0"/>
              </a:spcAft>
              <a:defRPr/>
            </a:pPr>
            <a:r>
              <a:rPr lang="en-US" sz="3600" dirty="0" smtClean="0">
                <a:solidFill>
                  <a:schemeClr val="hlink"/>
                </a:solidFill>
              </a:rPr>
              <a:t> </a:t>
            </a:r>
            <a:r>
              <a:rPr lang="en-US" sz="3600" dirty="0">
                <a:solidFill>
                  <a:srgbClr val="FFCC00"/>
                </a:solidFill>
              </a:rPr>
              <a:t>Pull Snow to Middle of Trail</a:t>
            </a:r>
          </a:p>
        </p:txBody>
      </p:sp>
      <p:sp>
        <p:nvSpPr>
          <p:cNvPr id="563203" name="Rectangle 3"/>
          <p:cNvSpPr>
            <a:spLocks noGrp="1" noChangeArrowheads="1"/>
          </p:cNvSpPr>
          <p:nvPr>
            <p:ph type="body" sz="half" idx="1"/>
          </p:nvPr>
        </p:nvSpPr>
        <p:spPr>
          <a:xfrm>
            <a:off x="457200" y="1371600"/>
            <a:ext cx="4343400" cy="4953000"/>
          </a:xfrm>
        </p:spPr>
        <p:txBody>
          <a:bodyPr>
            <a:normAutofit/>
          </a:bodyPr>
          <a:lstStyle/>
          <a:p>
            <a:pPr eaLnBrk="1" fontAlgn="auto" hangingPunct="1">
              <a:lnSpc>
                <a:spcPct val="90000"/>
              </a:lnSpc>
              <a:spcBef>
                <a:spcPts val="0"/>
              </a:spcBef>
              <a:spcAft>
                <a:spcPts val="0"/>
              </a:spcAft>
              <a:buSzPct val="100000"/>
              <a:buFont typeface="Wingdings" panose="05000000000000000000" pitchFamily="2" charset="2"/>
              <a:buChar char="§"/>
              <a:defRPr/>
            </a:pPr>
            <a:r>
              <a:rPr lang="en-US" sz="2800" b="1" dirty="0" smtClean="0">
                <a:solidFill>
                  <a:srgbClr val="FFCC00"/>
                </a:solidFill>
                <a:effectLst/>
              </a:rPr>
              <a:t>Often </a:t>
            </a:r>
            <a:r>
              <a:rPr lang="en-US" sz="2800" b="1" dirty="0">
                <a:solidFill>
                  <a:srgbClr val="FFCC00"/>
                </a:solidFill>
                <a:effectLst/>
              </a:rPr>
              <a:t>a lack of snow in middle of trail </a:t>
            </a:r>
            <a:r>
              <a:rPr lang="en-US" sz="2800" dirty="0" smtClean="0">
                <a:effectLst/>
              </a:rPr>
              <a:t>= where </a:t>
            </a:r>
            <a:r>
              <a:rPr lang="en-US" sz="2800" dirty="0">
                <a:effectLst/>
              </a:rPr>
              <a:t>most sled traffic is </a:t>
            </a:r>
            <a:r>
              <a:rPr lang="en-US" sz="2800" dirty="0" smtClean="0">
                <a:effectLst/>
              </a:rPr>
              <a:t>at</a:t>
            </a:r>
          </a:p>
          <a:p>
            <a:pPr eaLnBrk="1" fontAlgn="auto" hangingPunct="1">
              <a:lnSpc>
                <a:spcPct val="90000"/>
              </a:lnSpc>
              <a:spcBef>
                <a:spcPts val="0"/>
              </a:spcBef>
              <a:spcAft>
                <a:spcPts val="0"/>
              </a:spcAft>
              <a:buSzPct val="100000"/>
              <a:buFont typeface="Wingdings" panose="05000000000000000000" pitchFamily="2" charset="2"/>
              <a:buChar char="§"/>
              <a:defRPr/>
            </a:pPr>
            <a:r>
              <a:rPr lang="en-US" sz="2800" dirty="0" smtClean="0">
                <a:effectLst/>
              </a:rPr>
              <a:t>Outside 2 or 3 feet of a trail will often be softer than middle of trail due to compaction by sleds in the middle</a:t>
            </a:r>
          </a:p>
          <a:p>
            <a:pPr eaLnBrk="1" fontAlgn="auto" hangingPunct="1">
              <a:lnSpc>
                <a:spcPct val="90000"/>
              </a:lnSpc>
              <a:spcBef>
                <a:spcPts val="0"/>
              </a:spcBef>
              <a:spcAft>
                <a:spcPts val="0"/>
              </a:spcAft>
              <a:buSzPct val="100000"/>
              <a:buFont typeface="Wingdings" panose="05000000000000000000" pitchFamily="2" charset="2"/>
              <a:buChar char="§"/>
              <a:defRPr/>
            </a:pPr>
            <a:r>
              <a:rPr lang="en-US" sz="2800" dirty="0" smtClean="0">
                <a:effectLst/>
              </a:rPr>
              <a:t>Use </a:t>
            </a:r>
            <a:r>
              <a:rPr lang="en-US" sz="2800" dirty="0">
                <a:effectLst/>
              </a:rPr>
              <a:t>front blade to pull snow in from </a:t>
            </a:r>
            <a:r>
              <a:rPr lang="en-US" sz="2800" dirty="0" smtClean="0">
                <a:effectLst/>
              </a:rPr>
              <a:t>outer edge</a:t>
            </a:r>
          </a:p>
          <a:p>
            <a:pPr eaLnBrk="1" fontAlgn="auto" hangingPunct="1">
              <a:lnSpc>
                <a:spcPct val="90000"/>
              </a:lnSpc>
              <a:spcBef>
                <a:spcPts val="0"/>
              </a:spcBef>
              <a:spcAft>
                <a:spcPts val="0"/>
              </a:spcAft>
              <a:buSzPct val="100000"/>
              <a:buFont typeface="Wingdings" panose="05000000000000000000" pitchFamily="2" charset="2"/>
              <a:buChar char="§"/>
              <a:defRPr/>
            </a:pPr>
            <a:r>
              <a:rPr lang="en-US" sz="2800" dirty="0" smtClean="0">
                <a:effectLst/>
              </a:rPr>
              <a:t>Operate </a:t>
            </a:r>
            <a:r>
              <a:rPr lang="en-US" sz="2800" dirty="0">
                <a:effectLst/>
              </a:rPr>
              <a:t>drag on outer edge of </a:t>
            </a:r>
            <a:r>
              <a:rPr lang="en-US" sz="2800" dirty="0" smtClean="0">
                <a:effectLst/>
              </a:rPr>
              <a:t>trail</a:t>
            </a:r>
            <a:endParaRPr lang="en-US" sz="2800" b="1" dirty="0">
              <a:effectLst/>
            </a:endParaRPr>
          </a:p>
        </p:txBody>
      </p:sp>
      <p:pic>
        <p:nvPicPr>
          <p:cNvPr id="175109" name="Picture 5" descr="HPIM3937"/>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4942334" y="1839400"/>
            <a:ext cx="3896866" cy="3418400"/>
          </a:xfrm>
          <a:ln w="19050">
            <a:solidFill>
              <a:schemeClr val="tx1"/>
            </a:solidFill>
          </a:ln>
        </p:spPr>
      </p:pic>
      <p:sp>
        <p:nvSpPr>
          <p:cNvPr id="5" name="Footer Placeholder 6"/>
          <p:cNvSpPr>
            <a:spLocks noGrp="1"/>
          </p:cNvSpPr>
          <p:nvPr>
            <p:ph type="ftr" sz="quarter" idx="12"/>
          </p:nvPr>
        </p:nvSpPr>
        <p:spPr>
          <a:xfrm>
            <a:off x="2286000" y="6324600"/>
            <a:ext cx="4495800" cy="400050"/>
          </a:xfrm>
        </p:spPr>
        <p:txBody>
          <a:bodyPr/>
          <a:lstStyle/>
          <a:p>
            <a:pPr>
              <a:defRPr/>
            </a:pPr>
            <a:r>
              <a:rPr lang="en-US" dirty="0" smtClean="0"/>
              <a:t>Trails Work Consulting</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a:xfrm>
            <a:off x="533400" y="228600"/>
            <a:ext cx="8153400" cy="990600"/>
          </a:xfrm>
          <a:solidFill>
            <a:srgbClr val="00B0F0"/>
          </a:solidFill>
          <a:ln>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a:normAutofit/>
          </a:bodyPr>
          <a:lstStyle/>
          <a:p>
            <a:pPr marL="54864" indent="0" algn="ctr" eaLnBrk="1" fontAlgn="auto" hangingPunct="1">
              <a:spcAft>
                <a:spcPts val="0"/>
              </a:spcAft>
              <a:defRPr/>
            </a:pPr>
            <a:r>
              <a:rPr lang="en-US" sz="3600" dirty="0" smtClean="0">
                <a:solidFill>
                  <a:srgbClr val="FFCC00"/>
                </a:solidFill>
              </a:rPr>
              <a:t>Meeting Trail </a:t>
            </a:r>
            <a:r>
              <a:rPr lang="en-US" sz="3600" dirty="0">
                <a:solidFill>
                  <a:srgbClr val="FFCC00"/>
                </a:solidFill>
              </a:rPr>
              <a:t>Grooming </a:t>
            </a:r>
            <a:r>
              <a:rPr lang="en-US" sz="3600" dirty="0" smtClean="0">
                <a:solidFill>
                  <a:srgbClr val="FFCC00"/>
                </a:solidFill>
              </a:rPr>
              <a:t>Objectives</a:t>
            </a:r>
            <a:endParaRPr lang="en-US" sz="3600" dirty="0">
              <a:solidFill>
                <a:srgbClr val="FFCC00"/>
              </a:solidFill>
            </a:endParaRPr>
          </a:p>
        </p:txBody>
      </p:sp>
      <p:sp>
        <p:nvSpPr>
          <p:cNvPr id="15370" name="Rectangle 10"/>
          <p:cNvSpPr>
            <a:spLocks noGrp="1" noChangeArrowheads="1"/>
          </p:cNvSpPr>
          <p:nvPr>
            <p:ph type="body" sz="half" idx="1"/>
          </p:nvPr>
        </p:nvSpPr>
        <p:spPr>
          <a:xfrm>
            <a:off x="457200" y="1447800"/>
            <a:ext cx="4267200" cy="4953000"/>
          </a:xfrm>
        </p:spPr>
        <p:txBody>
          <a:bodyPr>
            <a:normAutofit lnSpcReduction="10000"/>
          </a:bodyPr>
          <a:lstStyle/>
          <a:p>
            <a:pPr marL="514350" indent="-514350" fontAlgn="auto">
              <a:spcBef>
                <a:spcPts val="0"/>
              </a:spcBef>
              <a:spcAft>
                <a:spcPts val="0"/>
              </a:spcAft>
              <a:buSzPct val="100000"/>
              <a:buFont typeface="+mj-lt"/>
              <a:buAutoNum type="arabicPeriod"/>
              <a:defRPr/>
            </a:pPr>
            <a:r>
              <a:rPr lang="en-US" dirty="0" smtClean="0">
                <a:effectLst/>
              </a:rPr>
              <a:t>Requires establishing a firm trail base at the beginning of the season </a:t>
            </a:r>
          </a:p>
          <a:p>
            <a:pPr marL="514350" indent="-514350" fontAlgn="auto">
              <a:spcBef>
                <a:spcPts val="0"/>
              </a:spcBef>
              <a:spcAft>
                <a:spcPts val="0"/>
              </a:spcAft>
              <a:buSzPct val="100000"/>
              <a:buFont typeface="+mj-lt"/>
              <a:buAutoNum type="arabicPeriod"/>
              <a:defRPr/>
            </a:pPr>
            <a:r>
              <a:rPr lang="en-US" dirty="0" smtClean="0">
                <a:effectLst/>
              </a:rPr>
              <a:t>Then must provide enough weekly grooming repetitions to keep up with area traffic, weather &amp; snowfall patterns</a:t>
            </a:r>
          </a:p>
          <a:p>
            <a:pPr marL="514350" indent="-514350" eaLnBrk="1" fontAlgn="auto" hangingPunct="1">
              <a:spcBef>
                <a:spcPts val="0"/>
              </a:spcBef>
              <a:spcAft>
                <a:spcPts val="0"/>
              </a:spcAft>
              <a:buSzPct val="100000"/>
              <a:buFont typeface="+mj-lt"/>
              <a:buAutoNum type="arabicPeriod" startAt="3"/>
              <a:defRPr/>
            </a:pPr>
            <a:endParaRPr lang="en-US" sz="3300" dirty="0" smtClean="0"/>
          </a:p>
          <a:p>
            <a:pPr marL="0" indent="0" eaLnBrk="1" fontAlgn="auto" hangingPunct="1">
              <a:spcBef>
                <a:spcPts val="0"/>
              </a:spcBef>
              <a:spcAft>
                <a:spcPts val="0"/>
              </a:spcAft>
              <a:buNone/>
              <a:defRPr/>
            </a:pPr>
            <a:endParaRPr lang="en-US" dirty="0"/>
          </a:p>
        </p:txBody>
      </p:sp>
      <p:sp>
        <p:nvSpPr>
          <p:cNvPr id="5" name="Footer Placeholder 6"/>
          <p:cNvSpPr>
            <a:spLocks noGrp="1"/>
          </p:cNvSpPr>
          <p:nvPr>
            <p:ph type="ftr" sz="quarter" idx="12"/>
          </p:nvPr>
        </p:nvSpPr>
        <p:spPr>
          <a:xfrm>
            <a:off x="2286000" y="6400800"/>
            <a:ext cx="4495800" cy="323850"/>
          </a:xfrm>
        </p:spPr>
        <p:txBody>
          <a:bodyPr/>
          <a:lstStyle/>
          <a:p>
            <a:pPr>
              <a:defRPr/>
            </a:pPr>
            <a:r>
              <a:rPr lang="en-US" dirty="0" smtClean="0">
                <a:solidFill>
                  <a:srgbClr val="FFFFFF"/>
                </a:solidFill>
              </a:rPr>
              <a:t>Trails Work Consulting</a:t>
            </a:r>
            <a:endParaRPr lang="en-US" dirty="0">
              <a:solidFill>
                <a:srgbClr val="FFFFFF"/>
              </a:solidFill>
            </a:endParaRPr>
          </a:p>
        </p:txBody>
      </p:sp>
      <p:pic>
        <p:nvPicPr>
          <p:cNvPr id="7" name="Picture 8"/>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tretch>
            <a:fillRect/>
          </a:stretch>
        </p:blipFill>
        <p:spPr>
          <a:xfrm>
            <a:off x="4724400" y="2349057"/>
            <a:ext cx="4248150" cy="3186113"/>
          </a:xfrm>
          <a:noFill/>
          <a:ln w="19050">
            <a:solidFill>
              <a:schemeClr val="tx1"/>
            </a:solidFill>
          </a:ln>
        </p:spPr>
      </p:pic>
    </p:spTree>
    <p:extLst>
      <p:ext uri="{BB962C8B-B14F-4D97-AF65-F5344CB8AC3E}">
        <p14:creationId xmlns:p14="http://schemas.microsoft.com/office/powerpoint/2010/main" xmlns="" val="2690229941"/>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6" name="Picture 6" descr="smoothtrail"/>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1143000" y="3625851"/>
            <a:ext cx="6858000" cy="2782887"/>
          </a:xfrm>
          <a:noFill/>
          <a:ln w="19050">
            <a:solidFill>
              <a:schemeClr val="tx1"/>
            </a:solidFill>
            <a:miter lim="800000"/>
            <a:headEnd/>
            <a:tailEnd/>
          </a:ln>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92162" name="Rectangle 2"/>
          <p:cNvSpPr>
            <a:spLocks noGrp="1" noRot="1" noChangeArrowheads="1"/>
          </p:cNvSpPr>
          <p:nvPr>
            <p:ph type="title"/>
          </p:nvPr>
        </p:nvSpPr>
        <p:spPr>
          <a:xfrm>
            <a:off x="457200" y="274638"/>
            <a:ext cx="8229600" cy="944562"/>
          </a:xfrm>
        </p:spPr>
        <p:txBody>
          <a:bodyPr/>
          <a:lstStyle/>
          <a:p>
            <a:r>
              <a:rPr lang="en-US" altLang="en-US" sz="3600" dirty="0">
                <a:solidFill>
                  <a:srgbClr val="FFCC00"/>
                </a:solidFill>
              </a:rPr>
              <a:t>Protect Your Base on Smooth Trails</a:t>
            </a:r>
          </a:p>
        </p:txBody>
      </p:sp>
      <p:sp>
        <p:nvSpPr>
          <p:cNvPr id="92167" name="Rectangle 7"/>
          <p:cNvSpPr>
            <a:spLocks noGrp="1" noChangeArrowheads="1"/>
          </p:cNvSpPr>
          <p:nvPr>
            <p:ph type="body" sz="half" idx="1"/>
          </p:nvPr>
        </p:nvSpPr>
        <p:spPr>
          <a:xfrm>
            <a:off x="457200" y="1219200"/>
            <a:ext cx="8305800" cy="2566988"/>
          </a:xfrm>
        </p:spPr>
        <p:txBody>
          <a:bodyPr/>
          <a:lstStyle/>
          <a:p>
            <a:pPr>
              <a:lnSpc>
                <a:spcPct val="90000"/>
              </a:lnSpc>
            </a:pPr>
            <a:r>
              <a:rPr lang="en-US" altLang="en-US" sz="2800" dirty="0"/>
              <a:t>If only minimal </a:t>
            </a:r>
            <a:r>
              <a:rPr lang="en-US" altLang="en-US" sz="2800" dirty="0" smtClean="0"/>
              <a:t>moguls, </a:t>
            </a:r>
            <a:r>
              <a:rPr lang="en-US" altLang="en-US" sz="2800" dirty="0"/>
              <a:t>don’t set drag too </a:t>
            </a:r>
            <a:r>
              <a:rPr lang="en-US" altLang="en-US" sz="2800" dirty="0" smtClean="0"/>
              <a:t>low since it </a:t>
            </a:r>
            <a:r>
              <a:rPr lang="en-US" altLang="en-US" sz="2800" dirty="0"/>
              <a:t>unnecessarily </a:t>
            </a:r>
            <a:r>
              <a:rPr lang="en-US" altLang="en-US" sz="2800" dirty="0" smtClean="0"/>
              <a:t>processes into the hard base </a:t>
            </a:r>
          </a:p>
          <a:p>
            <a:pPr>
              <a:lnSpc>
                <a:spcPct val="90000"/>
              </a:lnSpc>
            </a:pPr>
            <a:r>
              <a:rPr lang="en-US" altLang="en-US" sz="2800" dirty="0" smtClean="0"/>
              <a:t>Tractor’s tracks still churn up the surface of smooth trail</a:t>
            </a:r>
          </a:p>
          <a:p>
            <a:pPr>
              <a:lnSpc>
                <a:spcPct val="90000"/>
              </a:lnSpc>
            </a:pPr>
            <a:r>
              <a:rPr lang="en-US" altLang="en-US" sz="2800" dirty="0" smtClean="0"/>
              <a:t>Skim </a:t>
            </a:r>
            <a:r>
              <a:rPr lang="en-US" altLang="en-US" sz="2800" dirty="0"/>
              <a:t>with only rear </a:t>
            </a:r>
            <a:r>
              <a:rPr lang="en-US" altLang="en-US" sz="2800" dirty="0" smtClean="0"/>
              <a:t>blades, which protects &amp; helps increase the trail’s base</a:t>
            </a:r>
            <a:endParaRPr lang="en-US" altLang="en-US" sz="2800" dirty="0"/>
          </a:p>
        </p:txBody>
      </p:sp>
      <p:sp>
        <p:nvSpPr>
          <p:cNvPr id="2" name="Footer Placeholder 1"/>
          <p:cNvSpPr>
            <a:spLocks noGrp="1"/>
          </p:cNvSpPr>
          <p:nvPr>
            <p:ph type="ftr" sz="quarter" idx="12"/>
          </p:nvPr>
        </p:nvSpPr>
        <p:spPr/>
        <p:txBody>
          <a:bodyPr/>
          <a:lstStyle/>
          <a:p>
            <a:pPr>
              <a:defRPr/>
            </a:pPr>
            <a:r>
              <a:rPr lang="en-US" smtClean="0"/>
              <a:t>Trails Work Consulting</a:t>
            </a:r>
            <a:endParaRPr lang="en-US" dirty="0"/>
          </a:p>
        </p:txBody>
      </p:sp>
    </p:spTree>
    <p:extLst>
      <p:ext uri="{BB962C8B-B14F-4D97-AF65-F5344CB8AC3E}">
        <p14:creationId xmlns:p14="http://schemas.microsoft.com/office/powerpoint/2010/main" xmlns="" val="93432497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rrowheads="1"/>
          </p:cNvSpPr>
          <p:nvPr>
            <p:ph type="title"/>
          </p:nvPr>
        </p:nvSpPr>
        <p:spPr/>
        <p:txBody>
          <a:bodyPr>
            <a:normAutofit/>
          </a:bodyPr>
          <a:lstStyle/>
          <a:p>
            <a:pPr marL="54864" indent="0" algn="ctr" eaLnBrk="1" fontAlgn="auto" hangingPunct="1">
              <a:spcAft>
                <a:spcPts val="0"/>
              </a:spcAft>
              <a:defRPr/>
            </a:pPr>
            <a:r>
              <a:rPr lang="en-US" sz="3600" dirty="0" smtClean="0">
                <a:solidFill>
                  <a:srgbClr val="FFCC00"/>
                </a:solidFill>
              </a:rPr>
              <a:t>Remove </a:t>
            </a:r>
            <a:r>
              <a:rPr lang="en-US" sz="3600" dirty="0">
                <a:solidFill>
                  <a:srgbClr val="FFCC00"/>
                </a:solidFill>
              </a:rPr>
              <a:t>Backup Piles</a:t>
            </a:r>
          </a:p>
        </p:txBody>
      </p:sp>
      <p:sp>
        <p:nvSpPr>
          <p:cNvPr id="106500" name="Rectangle 4"/>
          <p:cNvSpPr>
            <a:spLocks noGrp="1" noChangeArrowheads="1"/>
          </p:cNvSpPr>
          <p:nvPr>
            <p:ph type="body" sz="half" idx="1"/>
          </p:nvPr>
        </p:nvSpPr>
        <p:spPr>
          <a:xfrm>
            <a:off x="457200" y="1426782"/>
            <a:ext cx="3352800" cy="4699381"/>
          </a:xfrm>
        </p:spPr>
        <p:txBody>
          <a:bodyPr>
            <a:normAutofit fontScale="92500" lnSpcReduction="10000"/>
          </a:bodyPr>
          <a:lstStyle/>
          <a:p>
            <a:pPr eaLnBrk="1" fontAlgn="auto" hangingPunct="1">
              <a:lnSpc>
                <a:spcPct val="90000"/>
              </a:lnSpc>
              <a:spcBef>
                <a:spcPts val="0"/>
              </a:spcBef>
              <a:spcAft>
                <a:spcPts val="0"/>
              </a:spcAft>
              <a:buSzPct val="100000"/>
              <a:buFont typeface="Wingdings" panose="05000000000000000000" pitchFamily="2" charset="2"/>
              <a:buChar char="§"/>
              <a:defRPr/>
            </a:pPr>
            <a:r>
              <a:rPr lang="en-US" sz="2800" dirty="0" smtClean="0">
                <a:effectLst/>
              </a:rPr>
              <a:t>Backing up a groomer on the trail can leave tire ruts or a ‘back-up’ pile of snow on the trail. This could </a:t>
            </a:r>
            <a:r>
              <a:rPr lang="en-US" sz="2800" dirty="0">
                <a:effectLst/>
              </a:rPr>
              <a:t>be a</a:t>
            </a:r>
            <a:r>
              <a:rPr lang="en-US" sz="2800" dirty="0" smtClean="0">
                <a:effectLst/>
              </a:rPr>
              <a:t> safety hazard, so should be removed</a:t>
            </a:r>
          </a:p>
          <a:p>
            <a:pPr marL="0" indent="0" eaLnBrk="1" fontAlgn="auto" hangingPunct="1">
              <a:lnSpc>
                <a:spcPct val="90000"/>
              </a:lnSpc>
              <a:spcBef>
                <a:spcPts val="0"/>
              </a:spcBef>
              <a:spcAft>
                <a:spcPts val="0"/>
              </a:spcAft>
              <a:buSzPct val="100000"/>
              <a:buNone/>
              <a:defRPr/>
            </a:pPr>
            <a:endParaRPr lang="en-US" sz="2800" dirty="0" smtClean="0">
              <a:effectLst/>
            </a:endParaRPr>
          </a:p>
          <a:p>
            <a:pPr eaLnBrk="1" fontAlgn="auto" hangingPunct="1">
              <a:lnSpc>
                <a:spcPct val="90000"/>
              </a:lnSpc>
              <a:spcBef>
                <a:spcPts val="0"/>
              </a:spcBef>
              <a:spcAft>
                <a:spcPts val="0"/>
              </a:spcAft>
              <a:buSzPct val="100000"/>
              <a:buFont typeface="Wingdings" panose="05000000000000000000" pitchFamily="2" charset="2"/>
              <a:buChar char="§"/>
              <a:defRPr/>
            </a:pPr>
            <a:r>
              <a:rPr lang="en-US" sz="2800" dirty="0" smtClean="0">
                <a:effectLst/>
              </a:rPr>
              <a:t>Always re-groom </a:t>
            </a:r>
            <a:r>
              <a:rPr lang="en-US" sz="2800" dirty="0">
                <a:effectLst/>
              </a:rPr>
              <a:t>the trail immediately or </a:t>
            </a:r>
            <a:r>
              <a:rPr lang="en-US" sz="2800" dirty="0" smtClean="0">
                <a:effectLst/>
              </a:rPr>
              <a:t>remove/repair the damage with a shovel</a:t>
            </a:r>
            <a:endParaRPr lang="en-US" sz="2800" dirty="0">
              <a:effectLst/>
            </a:endParaRPr>
          </a:p>
        </p:txBody>
      </p:sp>
      <p:pic>
        <p:nvPicPr>
          <p:cNvPr id="153605" name="Picture 6" descr="HPIM1139"/>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4114800" y="1426782"/>
            <a:ext cx="4191000" cy="3200931"/>
          </a:xfrm>
          <a:ln w="19050">
            <a:solidFill>
              <a:schemeClr val="tx1"/>
            </a:solidFill>
          </a:ln>
        </p:spPr>
      </p:pic>
      <p:sp>
        <p:nvSpPr>
          <p:cNvPr id="5" name="Footer Placeholder 6"/>
          <p:cNvSpPr>
            <a:spLocks noGrp="1"/>
          </p:cNvSpPr>
          <p:nvPr>
            <p:ph type="ftr" sz="quarter" idx="12"/>
          </p:nvPr>
        </p:nvSpPr>
        <p:spPr/>
        <p:txBody>
          <a:bodyPr/>
          <a:lstStyle/>
          <a:p>
            <a:pPr>
              <a:defRPr/>
            </a:pPr>
            <a:r>
              <a:rPr lang="en-US" dirty="0" smtClean="0"/>
              <a:t>Trails Work Consulting</a:t>
            </a:r>
            <a:endParaRPr lang="en-US" dirty="0"/>
          </a:p>
        </p:txBody>
      </p:sp>
      <p:pic>
        <p:nvPicPr>
          <p:cNvPr id="2" name="Picture 1"/>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a:off x="5015992" y="3796284"/>
            <a:ext cx="3302000" cy="2476500"/>
          </a:xfrm>
          <a:prstGeom prst="rect">
            <a:avLst/>
          </a:prstGeom>
          <a:ln w="38100">
            <a:solidFill>
              <a:schemeClr val="accent4">
                <a:lumMod val="10000"/>
              </a:schemeClr>
            </a:solidFill>
          </a:ln>
        </p:spPr>
      </p:pic>
    </p:spTree>
    <p:extLst>
      <p:ext uri="{BB962C8B-B14F-4D97-AF65-F5344CB8AC3E}">
        <p14:creationId xmlns:p14="http://schemas.microsoft.com/office/powerpoint/2010/main" xmlns="" val="366664926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rrowheads="1"/>
          </p:cNvSpPr>
          <p:nvPr>
            <p:ph type="title"/>
          </p:nvPr>
        </p:nvSpPr>
        <p:spPr/>
        <p:txBody>
          <a:bodyPr>
            <a:normAutofit/>
          </a:bodyPr>
          <a:lstStyle/>
          <a:p>
            <a:pPr marL="54864" indent="0" algn="ctr" eaLnBrk="1" fontAlgn="auto" hangingPunct="1">
              <a:spcAft>
                <a:spcPts val="0"/>
              </a:spcAft>
              <a:defRPr/>
            </a:pPr>
            <a:r>
              <a:rPr lang="en-US" sz="3600" dirty="0" smtClean="0">
                <a:solidFill>
                  <a:srgbClr val="FFCC00"/>
                </a:solidFill>
              </a:rPr>
              <a:t>Don’t </a:t>
            </a:r>
            <a:r>
              <a:rPr lang="en-US" sz="3600" dirty="0">
                <a:solidFill>
                  <a:srgbClr val="FFCC00"/>
                </a:solidFill>
              </a:rPr>
              <a:t>Leave Holes in the Trail</a:t>
            </a:r>
          </a:p>
        </p:txBody>
      </p:sp>
      <p:sp>
        <p:nvSpPr>
          <p:cNvPr id="157700" name="Rectangle 3"/>
          <p:cNvSpPr>
            <a:spLocks noGrp="1" noChangeArrowheads="1"/>
          </p:cNvSpPr>
          <p:nvPr>
            <p:ph type="body" sz="half" idx="1"/>
          </p:nvPr>
        </p:nvSpPr>
        <p:spPr>
          <a:xfrm>
            <a:off x="457200" y="1905000"/>
            <a:ext cx="3962400" cy="4419600"/>
          </a:xfrm>
        </p:spPr>
        <p:txBody>
          <a:bodyPr/>
          <a:lstStyle/>
          <a:p>
            <a:pPr eaLnBrk="1" hangingPunct="1">
              <a:lnSpc>
                <a:spcPct val="90000"/>
              </a:lnSpc>
            </a:pPr>
            <a:r>
              <a:rPr lang="en-US" sz="2800" dirty="0" smtClean="0"/>
              <a:t>Holes in the trail caused by being stuck, drag malfunction or operator error can be a hazard &amp; cause poor trail quality</a:t>
            </a:r>
          </a:p>
          <a:p>
            <a:pPr eaLnBrk="1" hangingPunct="1">
              <a:lnSpc>
                <a:spcPct val="90000"/>
              </a:lnSpc>
            </a:pPr>
            <a:endParaRPr lang="en-US" sz="2800" dirty="0" smtClean="0"/>
          </a:p>
          <a:p>
            <a:pPr eaLnBrk="1" hangingPunct="1">
              <a:lnSpc>
                <a:spcPct val="90000"/>
              </a:lnSpc>
            </a:pPr>
            <a:r>
              <a:rPr lang="en-US" sz="2800" dirty="0" smtClean="0"/>
              <a:t>Always remove them (shovel or re-groom)</a:t>
            </a:r>
          </a:p>
        </p:txBody>
      </p:sp>
      <p:pic>
        <p:nvPicPr>
          <p:cNvPr id="157701" name="Picture 6" descr="HPIM1171"/>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4419600" y="2133600"/>
            <a:ext cx="4419600" cy="3308458"/>
          </a:xfrm>
          <a:ln w="19050">
            <a:solidFill>
              <a:schemeClr val="tx1"/>
            </a:solidFill>
          </a:ln>
        </p:spPr>
      </p:pic>
      <p:sp>
        <p:nvSpPr>
          <p:cNvPr id="5" name="Footer Placeholder 6"/>
          <p:cNvSpPr>
            <a:spLocks noGrp="1"/>
          </p:cNvSpPr>
          <p:nvPr>
            <p:ph type="ftr" sz="quarter" idx="12"/>
          </p:nvPr>
        </p:nvSpPr>
        <p:spPr/>
        <p:txBody>
          <a:bodyPr/>
          <a:lstStyle/>
          <a:p>
            <a:pPr>
              <a:defRPr/>
            </a:pPr>
            <a:r>
              <a:rPr lang="en-US" dirty="0" smtClean="0"/>
              <a:t>Trails Work Consulting</a:t>
            </a:r>
            <a:endParaRPr lang="en-US" dirty="0"/>
          </a:p>
        </p:txBody>
      </p:sp>
    </p:spTree>
    <p:extLst>
      <p:ext uri="{BB962C8B-B14F-4D97-AF65-F5344CB8AC3E}">
        <p14:creationId xmlns:p14="http://schemas.microsoft.com/office/powerpoint/2010/main" xmlns="" val="325447420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2"/>
          <p:cNvSpPr>
            <a:spLocks noGrp="1" noRot="1" noChangeArrowheads="1"/>
          </p:cNvSpPr>
          <p:nvPr>
            <p:ph type="title"/>
          </p:nvPr>
        </p:nvSpPr>
        <p:spPr>
          <a:xfrm>
            <a:off x="457200" y="274638"/>
            <a:ext cx="8229600" cy="792162"/>
          </a:xfrm>
        </p:spPr>
        <p:txBody>
          <a:bodyPr/>
          <a:lstStyle/>
          <a:p>
            <a:pPr marL="54864" fontAlgn="auto">
              <a:spcAft>
                <a:spcPts val="0"/>
              </a:spcAft>
              <a:defRPr/>
            </a:pPr>
            <a:r>
              <a:rPr lang="en-US" sz="3600" dirty="0">
                <a:solidFill>
                  <a:srgbClr val="FFCC00"/>
                </a:solidFill>
              </a:rPr>
              <a:t>Remove Debris </a:t>
            </a:r>
            <a:r>
              <a:rPr lang="en-US" sz="3600" dirty="0" smtClean="0">
                <a:solidFill>
                  <a:srgbClr val="FFCC00"/>
                </a:solidFill>
              </a:rPr>
              <a:t>from the Trail</a:t>
            </a:r>
            <a:endParaRPr lang="en-US" sz="3600" dirty="0">
              <a:solidFill>
                <a:schemeClr val="hlink"/>
              </a:solidFill>
            </a:endParaRPr>
          </a:p>
        </p:txBody>
      </p:sp>
      <p:sp>
        <p:nvSpPr>
          <p:cNvPr id="177156" name="Rectangle 3"/>
          <p:cNvSpPr>
            <a:spLocks noGrp="1" noChangeArrowheads="1"/>
          </p:cNvSpPr>
          <p:nvPr>
            <p:ph type="body" sz="half" idx="1"/>
          </p:nvPr>
        </p:nvSpPr>
        <p:spPr>
          <a:xfrm>
            <a:off x="457200" y="1066800"/>
            <a:ext cx="4038600" cy="5181600"/>
          </a:xfrm>
        </p:spPr>
        <p:txBody>
          <a:bodyPr/>
          <a:lstStyle/>
          <a:p>
            <a:pPr eaLnBrk="1" hangingPunct="1"/>
            <a:r>
              <a:rPr lang="en-US" sz="2800" dirty="0" smtClean="0"/>
              <a:t>Debris &amp; rocks on or in the trail can be a hazard</a:t>
            </a:r>
          </a:p>
          <a:p>
            <a:pPr eaLnBrk="1" hangingPunct="1"/>
            <a:r>
              <a:rPr lang="en-US" sz="2800" dirty="0" smtClean="0"/>
              <a:t>They can also attract heat from sunlight, having an unwelcome thawing effect on the trail base</a:t>
            </a:r>
          </a:p>
          <a:p>
            <a:pPr eaLnBrk="1" hangingPunct="1"/>
            <a:r>
              <a:rPr lang="en-US" sz="2800" dirty="0" smtClean="0"/>
              <a:t>Always remove rocks &amp; debris from the trail bed, &amp; fill any holes left to help restore uniform trail compaction</a:t>
            </a:r>
          </a:p>
        </p:txBody>
      </p:sp>
      <p:pic>
        <p:nvPicPr>
          <p:cNvPr id="177157" name="Picture 6" descr="HPIM3578"/>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4876800" y="1219200"/>
            <a:ext cx="3651250" cy="4876800"/>
          </a:xfrm>
          <a:ln w="19050">
            <a:solidFill>
              <a:schemeClr val="tx1"/>
            </a:solidFill>
          </a:ln>
        </p:spPr>
      </p:pic>
      <p:sp>
        <p:nvSpPr>
          <p:cNvPr id="5" name="Footer Placeholder 6"/>
          <p:cNvSpPr>
            <a:spLocks noGrp="1"/>
          </p:cNvSpPr>
          <p:nvPr>
            <p:ph type="ftr" sz="quarter" idx="12"/>
          </p:nvPr>
        </p:nvSpPr>
        <p:spPr/>
        <p:txBody>
          <a:bodyPr/>
          <a:lstStyle/>
          <a:p>
            <a:pPr>
              <a:defRPr/>
            </a:pPr>
            <a:r>
              <a:rPr lang="en-US" dirty="0" smtClean="0"/>
              <a:t>Trails Work Consulting</a:t>
            </a:r>
            <a:endParaRPr lang="en-US" dirty="0"/>
          </a:p>
        </p:txBody>
      </p:sp>
    </p:spTree>
    <p:extLst>
      <p:ext uri="{BB962C8B-B14F-4D97-AF65-F5344CB8AC3E}">
        <p14:creationId xmlns:p14="http://schemas.microsoft.com/office/powerpoint/2010/main" xmlns="" val="171591084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2"/>
          <p:cNvSpPr>
            <a:spLocks noGrp="1" noRot="1" noChangeArrowheads="1"/>
          </p:cNvSpPr>
          <p:nvPr>
            <p:ph type="title"/>
          </p:nvPr>
        </p:nvSpPr>
        <p:spPr/>
        <p:txBody>
          <a:bodyPr>
            <a:normAutofit/>
          </a:bodyPr>
          <a:lstStyle/>
          <a:p>
            <a:pPr marL="54864" indent="0" algn="ctr" eaLnBrk="1" fontAlgn="auto" hangingPunct="1">
              <a:spcAft>
                <a:spcPts val="0"/>
              </a:spcAft>
              <a:defRPr/>
            </a:pPr>
            <a:r>
              <a:rPr lang="en-US" sz="3600" dirty="0" smtClean="0">
                <a:solidFill>
                  <a:srgbClr val="FFCC00"/>
                </a:solidFill>
              </a:rPr>
              <a:t>Think </a:t>
            </a:r>
            <a:r>
              <a:rPr lang="en-US" sz="3600" dirty="0">
                <a:solidFill>
                  <a:srgbClr val="FFCC00"/>
                </a:solidFill>
              </a:rPr>
              <a:t>Visibility</a:t>
            </a:r>
          </a:p>
        </p:txBody>
      </p:sp>
      <p:sp>
        <p:nvSpPr>
          <p:cNvPr id="154628" name="Rectangle 3"/>
          <p:cNvSpPr>
            <a:spLocks noGrp="1" noChangeArrowheads="1"/>
          </p:cNvSpPr>
          <p:nvPr>
            <p:ph type="body" sz="half" idx="1"/>
          </p:nvPr>
        </p:nvSpPr>
        <p:spPr>
          <a:xfrm>
            <a:off x="457200" y="1600200"/>
            <a:ext cx="3886200" cy="4648200"/>
          </a:xfrm>
        </p:spPr>
        <p:txBody>
          <a:bodyPr/>
          <a:lstStyle/>
          <a:p>
            <a:pPr eaLnBrk="1" hangingPunct="1">
              <a:lnSpc>
                <a:spcPct val="90000"/>
              </a:lnSpc>
            </a:pPr>
            <a:r>
              <a:rPr lang="en-US" sz="2800" dirty="0" smtClean="0"/>
              <a:t>Always operate grooming tractors with their warning beacon/strobe &amp; lights </a:t>
            </a:r>
            <a:r>
              <a:rPr lang="en-US" sz="2800" b="1" dirty="0" smtClean="0">
                <a:solidFill>
                  <a:srgbClr val="FFCC00"/>
                </a:solidFill>
              </a:rPr>
              <a:t>“ON” at all times – day or night</a:t>
            </a:r>
          </a:p>
          <a:p>
            <a:pPr eaLnBrk="1" hangingPunct="1">
              <a:lnSpc>
                <a:spcPct val="90000"/>
              </a:lnSpc>
              <a:buNone/>
            </a:pPr>
            <a:endParaRPr lang="en-US" sz="2800" b="1" dirty="0" smtClean="0">
              <a:solidFill>
                <a:srgbClr val="C00000"/>
              </a:solidFill>
            </a:endParaRPr>
          </a:p>
          <a:p>
            <a:pPr eaLnBrk="1" hangingPunct="1">
              <a:lnSpc>
                <a:spcPct val="90000"/>
              </a:lnSpc>
            </a:pPr>
            <a:r>
              <a:rPr lang="en-US" sz="2800" dirty="0" smtClean="0"/>
              <a:t>Always display a </a:t>
            </a:r>
            <a:r>
              <a:rPr lang="en-US" sz="2800" b="1" dirty="0" smtClean="0">
                <a:solidFill>
                  <a:srgbClr val="FFCC00"/>
                </a:solidFill>
              </a:rPr>
              <a:t>SMV</a:t>
            </a:r>
            <a:r>
              <a:rPr lang="en-US" sz="2800" dirty="0" smtClean="0"/>
              <a:t> sign at rear of unit</a:t>
            </a:r>
          </a:p>
        </p:txBody>
      </p:sp>
      <p:pic>
        <p:nvPicPr>
          <p:cNvPr id="6146" name="Picture 2" descr="C:\Documents and Settings\Kim\My Documents\My Pictures\2010-01 (Jan)\2010_01_30\IMG_1044.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tretch>
            <a:fillRect/>
          </a:stretch>
        </p:blipFill>
        <p:spPr bwMode="auto">
          <a:xfrm>
            <a:off x="4802124" y="2430621"/>
            <a:ext cx="3730752" cy="2865120"/>
          </a:xfrm>
          <a:prstGeom prst="rect">
            <a:avLst/>
          </a:prstGeom>
          <a:noFill/>
          <a:ln w="19050">
            <a:solidFill>
              <a:schemeClr val="tx1"/>
            </a:solidFill>
          </a:ln>
        </p:spPr>
      </p:pic>
      <p:sp>
        <p:nvSpPr>
          <p:cNvPr id="5" name="Footer Placeholder 6"/>
          <p:cNvSpPr>
            <a:spLocks noGrp="1"/>
          </p:cNvSpPr>
          <p:nvPr>
            <p:ph type="ftr" sz="quarter" idx="12"/>
          </p:nvPr>
        </p:nvSpPr>
        <p:spPr/>
        <p:txBody>
          <a:bodyPr/>
          <a:lstStyle/>
          <a:p>
            <a:pPr>
              <a:defRPr/>
            </a:pPr>
            <a:r>
              <a:rPr lang="en-US" dirty="0" smtClean="0"/>
              <a:t>Trails Work Consulting</a:t>
            </a:r>
            <a:endParaRPr lang="en-US" dirty="0"/>
          </a:p>
        </p:txBody>
      </p:sp>
    </p:spTree>
    <p:extLst>
      <p:ext uri="{BB962C8B-B14F-4D97-AF65-F5344CB8AC3E}">
        <p14:creationId xmlns:p14="http://schemas.microsoft.com/office/powerpoint/2010/main" xmlns="" val="39075061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Rot="1" noChangeArrowheads="1"/>
          </p:cNvSpPr>
          <p:nvPr>
            <p:ph type="title"/>
          </p:nvPr>
        </p:nvSpPr>
        <p:spPr>
          <a:xfrm>
            <a:off x="457200" y="274638"/>
            <a:ext cx="8229600" cy="898525"/>
          </a:xfrm>
        </p:spPr>
        <p:txBody>
          <a:bodyPr>
            <a:normAutofit/>
          </a:bodyPr>
          <a:lstStyle/>
          <a:p>
            <a:pPr marL="54864" indent="0" algn="ctr" eaLnBrk="1" fontAlgn="auto" hangingPunct="1">
              <a:spcAft>
                <a:spcPts val="0"/>
              </a:spcAft>
              <a:defRPr/>
            </a:pPr>
            <a:r>
              <a:rPr lang="en-US" sz="3600" dirty="0" smtClean="0">
                <a:solidFill>
                  <a:srgbClr val="FFCC00"/>
                </a:solidFill>
              </a:rPr>
              <a:t>If Stuck – DO NOT Spin the Tracks</a:t>
            </a:r>
            <a:endParaRPr lang="en-US" sz="3600" dirty="0">
              <a:solidFill>
                <a:srgbClr val="FFCC00"/>
              </a:solidFill>
            </a:endParaRPr>
          </a:p>
        </p:txBody>
      </p:sp>
      <p:sp>
        <p:nvSpPr>
          <p:cNvPr id="5" name="Footer Placeholder 6"/>
          <p:cNvSpPr>
            <a:spLocks noGrp="1"/>
          </p:cNvSpPr>
          <p:nvPr>
            <p:ph type="ftr" sz="quarter" idx="12"/>
          </p:nvPr>
        </p:nvSpPr>
        <p:spPr/>
        <p:txBody>
          <a:bodyPr/>
          <a:lstStyle/>
          <a:p>
            <a:pPr algn="l">
              <a:defRPr/>
            </a:pPr>
            <a:r>
              <a:rPr lang="en-US" dirty="0" smtClean="0"/>
              <a:t>Trails Work Consulting</a:t>
            </a:r>
            <a:endParaRPr lang="en-US" dirty="0"/>
          </a:p>
        </p:txBody>
      </p:sp>
      <p:sp>
        <p:nvSpPr>
          <p:cNvPr id="2" name="Content Placeholder 1"/>
          <p:cNvSpPr>
            <a:spLocks noGrp="1"/>
          </p:cNvSpPr>
          <p:nvPr>
            <p:ph sz="half" idx="1"/>
          </p:nvPr>
        </p:nvSpPr>
        <p:spPr>
          <a:xfrm>
            <a:off x="457200" y="1173164"/>
            <a:ext cx="4038600" cy="5075236"/>
          </a:xfrm>
        </p:spPr>
        <p:txBody>
          <a:bodyPr/>
          <a:lstStyle/>
          <a:p>
            <a:r>
              <a:rPr lang="en-US" dirty="0" smtClean="0">
                <a:effectLst/>
              </a:rPr>
              <a:t>Always let off the throttle as soon as you feel spin / getting stuck</a:t>
            </a:r>
            <a:endParaRPr lang="en-US" dirty="0">
              <a:effectLst/>
            </a:endParaRPr>
          </a:p>
          <a:p>
            <a:r>
              <a:rPr lang="en-US" b="1" dirty="0" smtClean="0">
                <a:solidFill>
                  <a:srgbClr val="FFCC00"/>
                </a:solidFill>
                <a:effectLst/>
              </a:rPr>
              <a:t>Proceed </a:t>
            </a:r>
            <a:r>
              <a:rPr lang="en-US" b="1" dirty="0">
                <a:solidFill>
                  <a:srgbClr val="FFCC00"/>
                </a:solidFill>
                <a:effectLst/>
              </a:rPr>
              <a:t>with caution</a:t>
            </a:r>
            <a:r>
              <a:rPr lang="en-US" b="1" dirty="0" smtClean="0">
                <a:solidFill>
                  <a:srgbClr val="FFCC00"/>
                </a:solidFill>
                <a:effectLst/>
              </a:rPr>
              <a:t>!</a:t>
            </a:r>
          </a:p>
          <a:p>
            <a:r>
              <a:rPr lang="en-US" b="1" dirty="0">
                <a:effectLst/>
              </a:rPr>
              <a:t>Remember:</a:t>
            </a:r>
            <a:r>
              <a:rPr lang="en-US" dirty="0"/>
              <a:t> </a:t>
            </a:r>
            <a:r>
              <a:rPr lang="en-US" dirty="0">
                <a:effectLst/>
              </a:rPr>
              <a:t>a groomer is rarely stuck in a level position unless it spun out while climbing a hard packed, icy hill; in this case, raise the implement &amp; back down the hill</a:t>
            </a:r>
          </a:p>
          <a:p>
            <a:endParaRPr lang="en-US" dirty="0">
              <a:solidFill>
                <a:srgbClr val="FFCC00"/>
              </a:solidFill>
              <a:effectLst/>
            </a:endParaRPr>
          </a:p>
        </p:txBody>
      </p:sp>
      <p:pic>
        <p:nvPicPr>
          <p:cNvPr id="7" name="Picture 5" descr="grooming photos 021"/>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tretch>
            <a:fillRect/>
          </a:stretch>
        </p:blipFill>
        <p:spPr>
          <a:xfrm>
            <a:off x="4800600" y="2057400"/>
            <a:ext cx="4058340" cy="3048000"/>
          </a:xfrm>
          <a:ln w="19050">
            <a:solidFill>
              <a:schemeClr val="tx1"/>
            </a:solidFill>
          </a:ln>
        </p:spPr>
      </p:pic>
    </p:spTree>
    <p:extLst>
      <p:ext uri="{BB962C8B-B14F-4D97-AF65-F5344CB8AC3E}">
        <p14:creationId xmlns:p14="http://schemas.microsoft.com/office/powerpoint/2010/main" xmlns="" val="429419671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Grp="1" noRot="1" noChangeArrowheads="1"/>
          </p:cNvSpPr>
          <p:nvPr>
            <p:ph type="title"/>
          </p:nvPr>
        </p:nvSpPr>
        <p:spPr>
          <a:xfrm>
            <a:off x="457200" y="274638"/>
            <a:ext cx="8229600" cy="792162"/>
          </a:xfrm>
        </p:spPr>
        <p:txBody>
          <a:bodyPr>
            <a:normAutofit/>
          </a:bodyPr>
          <a:lstStyle/>
          <a:p>
            <a:pPr marL="54864" indent="0" algn="ctr" eaLnBrk="1" fontAlgn="auto" hangingPunct="1">
              <a:spcAft>
                <a:spcPts val="0"/>
              </a:spcAft>
              <a:defRPr/>
            </a:pPr>
            <a:r>
              <a:rPr lang="en-US" dirty="0" smtClean="0">
                <a:solidFill>
                  <a:schemeClr val="hlink"/>
                </a:solidFill>
              </a:rPr>
              <a:t> </a:t>
            </a:r>
            <a:r>
              <a:rPr lang="en-US" sz="3600" dirty="0">
                <a:solidFill>
                  <a:srgbClr val="FFCC00"/>
                </a:solidFill>
              </a:rPr>
              <a:t>If Stuck – </a:t>
            </a:r>
            <a:r>
              <a:rPr lang="en-US" sz="3600" dirty="0" smtClean="0">
                <a:solidFill>
                  <a:srgbClr val="FFCC00"/>
                </a:solidFill>
              </a:rPr>
              <a:t>DO NOT </a:t>
            </a:r>
            <a:r>
              <a:rPr lang="en-US" sz="3600" dirty="0">
                <a:solidFill>
                  <a:srgbClr val="FFCC00"/>
                </a:solidFill>
              </a:rPr>
              <a:t>Spin</a:t>
            </a:r>
          </a:p>
        </p:txBody>
      </p:sp>
      <p:sp>
        <p:nvSpPr>
          <p:cNvPr id="396291" name="Rectangle 3"/>
          <p:cNvSpPr>
            <a:spLocks noGrp="1" noChangeArrowheads="1"/>
          </p:cNvSpPr>
          <p:nvPr>
            <p:ph type="body" sz="half" idx="1"/>
          </p:nvPr>
        </p:nvSpPr>
        <p:spPr>
          <a:xfrm>
            <a:off x="457200" y="1219200"/>
            <a:ext cx="4038600" cy="5105400"/>
          </a:xfrm>
        </p:spPr>
        <p:txBody>
          <a:bodyPr>
            <a:normAutofit/>
          </a:bodyPr>
          <a:lstStyle/>
          <a:p>
            <a:pPr marL="0" indent="0" eaLnBrk="1" fontAlgn="auto" hangingPunct="1">
              <a:spcBef>
                <a:spcPts val="0"/>
              </a:spcBef>
              <a:spcAft>
                <a:spcPts val="0"/>
              </a:spcAft>
              <a:buSzPct val="100000"/>
              <a:buNone/>
              <a:defRPr/>
            </a:pPr>
            <a:r>
              <a:rPr lang="en-US" sz="2800" b="1" dirty="0">
                <a:effectLst/>
              </a:rPr>
              <a:t>More often than </a:t>
            </a:r>
            <a:r>
              <a:rPr lang="en-US" sz="2800" b="1" dirty="0" smtClean="0">
                <a:effectLst/>
              </a:rPr>
              <a:t>not: </a:t>
            </a:r>
            <a:r>
              <a:rPr lang="en-US" sz="2800" dirty="0">
                <a:effectLst/>
              </a:rPr>
              <a:t>the tractor will be tilted to the right / outside edge of </a:t>
            </a:r>
            <a:r>
              <a:rPr lang="en-US" sz="2800" dirty="0" smtClean="0">
                <a:effectLst/>
              </a:rPr>
              <a:t>trail </a:t>
            </a:r>
            <a:r>
              <a:rPr lang="en-US" sz="2800" dirty="0">
                <a:effectLst/>
              </a:rPr>
              <a:t>because it fell off the compacted </a:t>
            </a:r>
            <a:r>
              <a:rPr lang="en-US" sz="2800" dirty="0" smtClean="0">
                <a:effectLst/>
              </a:rPr>
              <a:t>base</a:t>
            </a:r>
          </a:p>
          <a:p>
            <a:pPr marL="514350" indent="-514350" eaLnBrk="1" fontAlgn="auto" hangingPunct="1">
              <a:spcBef>
                <a:spcPts val="0"/>
              </a:spcBef>
              <a:spcAft>
                <a:spcPts val="0"/>
              </a:spcAft>
              <a:buSzPct val="100000"/>
              <a:buFont typeface="+mj-lt"/>
              <a:buAutoNum type="arabicPeriod"/>
              <a:defRPr/>
            </a:pPr>
            <a:r>
              <a:rPr lang="en-US" sz="2800" b="1" dirty="0" smtClean="0">
                <a:solidFill>
                  <a:srgbClr val="FFCC00"/>
                </a:solidFill>
                <a:effectLst/>
              </a:rPr>
              <a:t>Unhook the drag</a:t>
            </a:r>
          </a:p>
          <a:p>
            <a:pPr marL="514350" indent="-514350" eaLnBrk="1" fontAlgn="auto" hangingPunct="1">
              <a:spcBef>
                <a:spcPts val="0"/>
              </a:spcBef>
              <a:spcAft>
                <a:spcPts val="0"/>
              </a:spcAft>
              <a:buSzPct val="100000"/>
              <a:buFont typeface="+mj-lt"/>
              <a:buAutoNum type="arabicPeriod"/>
              <a:defRPr/>
            </a:pPr>
            <a:r>
              <a:rPr lang="en-US" sz="2800" b="1" dirty="0" smtClean="0">
                <a:solidFill>
                  <a:srgbClr val="FFCC00"/>
                </a:solidFill>
                <a:effectLst/>
              </a:rPr>
              <a:t>Get </a:t>
            </a:r>
            <a:r>
              <a:rPr lang="en-US" sz="2800" b="1" dirty="0">
                <a:solidFill>
                  <a:srgbClr val="FFCC00"/>
                </a:solidFill>
                <a:effectLst/>
              </a:rPr>
              <a:t>the tractor </a:t>
            </a:r>
            <a:r>
              <a:rPr lang="en-US" sz="2800" b="1" dirty="0" smtClean="0">
                <a:solidFill>
                  <a:srgbClr val="FFCC00"/>
                </a:solidFill>
                <a:effectLst/>
              </a:rPr>
              <a:t>level</a:t>
            </a:r>
          </a:p>
          <a:p>
            <a:pPr eaLnBrk="1" fontAlgn="auto" hangingPunct="1">
              <a:spcBef>
                <a:spcPts val="0"/>
              </a:spcBef>
              <a:spcAft>
                <a:spcPts val="0"/>
              </a:spcAft>
              <a:buSzPct val="100000"/>
              <a:buFont typeface="Arial" panose="020B0604020202020204" pitchFamily="34" charset="0"/>
              <a:buChar char="•"/>
              <a:defRPr/>
            </a:pPr>
            <a:r>
              <a:rPr lang="en-US" sz="2800" dirty="0" smtClean="0">
                <a:effectLst/>
              </a:rPr>
              <a:t>It’s </a:t>
            </a:r>
            <a:r>
              <a:rPr lang="en-US" sz="2800" dirty="0">
                <a:effectLst/>
              </a:rPr>
              <a:t>likely </a:t>
            </a:r>
            <a:r>
              <a:rPr lang="en-US" sz="2800" dirty="0" smtClean="0">
                <a:effectLst/>
              </a:rPr>
              <a:t>high-centered = </a:t>
            </a:r>
            <a:r>
              <a:rPr lang="en-US" sz="2800" b="1" dirty="0" smtClean="0">
                <a:solidFill>
                  <a:srgbClr val="FFCC00"/>
                </a:solidFill>
                <a:effectLst/>
              </a:rPr>
              <a:t>get the </a:t>
            </a:r>
            <a:r>
              <a:rPr lang="en-US" sz="2800" b="1" dirty="0">
                <a:solidFill>
                  <a:srgbClr val="FFCC00"/>
                </a:solidFill>
                <a:effectLst/>
              </a:rPr>
              <a:t>shovel </a:t>
            </a:r>
            <a:r>
              <a:rPr lang="en-US" sz="2800" b="1" dirty="0" smtClean="0">
                <a:solidFill>
                  <a:srgbClr val="FFCC00"/>
                </a:solidFill>
                <a:effectLst/>
              </a:rPr>
              <a:t>out!</a:t>
            </a:r>
          </a:p>
          <a:p>
            <a:pPr marL="514350" indent="-514350" eaLnBrk="1" fontAlgn="auto" hangingPunct="1">
              <a:spcBef>
                <a:spcPts val="0"/>
              </a:spcBef>
              <a:spcAft>
                <a:spcPts val="0"/>
              </a:spcAft>
              <a:buSzPct val="100000"/>
              <a:buFont typeface="+mj-lt"/>
              <a:buAutoNum type="arabicPeriod" startAt="3"/>
              <a:defRPr/>
            </a:pPr>
            <a:r>
              <a:rPr lang="en-US" sz="2800" b="1" dirty="0" smtClean="0">
                <a:solidFill>
                  <a:srgbClr val="FFCC00"/>
                </a:solidFill>
                <a:effectLst/>
              </a:rPr>
              <a:t>GENTLY</a:t>
            </a:r>
            <a:r>
              <a:rPr lang="en-US" sz="2800" dirty="0" smtClean="0">
                <a:effectLst/>
              </a:rPr>
              <a:t> rock back &amp; forth to help pack snow</a:t>
            </a:r>
            <a:endParaRPr lang="en-US" sz="2800" b="1" dirty="0">
              <a:solidFill>
                <a:srgbClr val="FFCC00"/>
              </a:solidFill>
              <a:effectLst/>
            </a:endParaRPr>
          </a:p>
        </p:txBody>
      </p:sp>
      <p:pic>
        <p:nvPicPr>
          <p:cNvPr id="218117" name="Picture 5" descr="StuckCat003"/>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4495800" y="2286000"/>
            <a:ext cx="4267200" cy="3200400"/>
          </a:xfrm>
          <a:ln w="19050">
            <a:solidFill>
              <a:schemeClr val="tx1"/>
            </a:solidFill>
          </a:ln>
        </p:spPr>
      </p:pic>
      <p:sp>
        <p:nvSpPr>
          <p:cNvPr id="5" name="Footer Placeholder 6"/>
          <p:cNvSpPr>
            <a:spLocks noGrp="1"/>
          </p:cNvSpPr>
          <p:nvPr>
            <p:ph type="ftr" sz="quarter" idx="12"/>
          </p:nvPr>
        </p:nvSpPr>
        <p:spPr>
          <a:xfrm>
            <a:off x="2286000" y="6400800"/>
            <a:ext cx="4495800" cy="323850"/>
          </a:xfrm>
        </p:spPr>
        <p:txBody>
          <a:bodyPr/>
          <a:lstStyle/>
          <a:p>
            <a:pPr>
              <a:defRPr/>
            </a:pPr>
            <a:r>
              <a:rPr lang="en-US" dirty="0" smtClean="0"/>
              <a:t>Trails Work Consulting</a:t>
            </a:r>
            <a:endParaRPr lang="en-US" dirty="0"/>
          </a:p>
        </p:txBody>
      </p:sp>
    </p:spTree>
    <p:extLst>
      <p:ext uri="{BB962C8B-B14F-4D97-AF65-F5344CB8AC3E}">
        <p14:creationId xmlns:p14="http://schemas.microsoft.com/office/powerpoint/2010/main" xmlns="" val="304257724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noRot="1" noChangeArrowheads="1"/>
          </p:cNvSpPr>
          <p:nvPr>
            <p:ph type="title"/>
          </p:nvPr>
        </p:nvSpPr>
        <p:spPr/>
        <p:txBody>
          <a:bodyPr>
            <a:normAutofit/>
          </a:bodyPr>
          <a:lstStyle/>
          <a:p>
            <a:pPr marL="54864" indent="0" algn="ctr" eaLnBrk="1" fontAlgn="auto" hangingPunct="1">
              <a:spcAft>
                <a:spcPts val="0"/>
              </a:spcAft>
              <a:defRPr/>
            </a:pPr>
            <a:r>
              <a:rPr lang="en-US" dirty="0" smtClean="0">
                <a:solidFill>
                  <a:schemeClr val="hlink"/>
                </a:solidFill>
              </a:rPr>
              <a:t> </a:t>
            </a:r>
            <a:r>
              <a:rPr lang="en-US" sz="3600" dirty="0">
                <a:solidFill>
                  <a:srgbClr val="FFCC00"/>
                </a:solidFill>
              </a:rPr>
              <a:t>If Stuck – </a:t>
            </a:r>
            <a:r>
              <a:rPr lang="en-US" sz="3600" dirty="0" smtClean="0">
                <a:solidFill>
                  <a:srgbClr val="FFCC00"/>
                </a:solidFill>
              </a:rPr>
              <a:t>DO NOT </a:t>
            </a:r>
            <a:r>
              <a:rPr lang="en-US" sz="3600" dirty="0">
                <a:solidFill>
                  <a:srgbClr val="FFCC00"/>
                </a:solidFill>
              </a:rPr>
              <a:t>Spin</a:t>
            </a:r>
          </a:p>
        </p:txBody>
      </p:sp>
      <p:sp>
        <p:nvSpPr>
          <p:cNvPr id="398339" name="Rectangle 3"/>
          <p:cNvSpPr>
            <a:spLocks noGrp="1" noChangeArrowheads="1"/>
          </p:cNvSpPr>
          <p:nvPr>
            <p:ph type="body" sz="half" idx="1"/>
          </p:nvPr>
        </p:nvSpPr>
        <p:spPr/>
        <p:txBody>
          <a:bodyPr>
            <a:normAutofit/>
          </a:bodyPr>
          <a:lstStyle/>
          <a:p>
            <a:pPr eaLnBrk="1" fontAlgn="auto" hangingPunct="1">
              <a:lnSpc>
                <a:spcPct val="90000"/>
              </a:lnSpc>
              <a:spcBef>
                <a:spcPts val="0"/>
              </a:spcBef>
              <a:spcAft>
                <a:spcPts val="0"/>
              </a:spcAft>
              <a:buSzPct val="100000"/>
              <a:buFont typeface="Wingdings" panose="05000000000000000000" pitchFamily="2" charset="2"/>
              <a:buChar char="§"/>
              <a:defRPr/>
            </a:pPr>
            <a:r>
              <a:rPr lang="en-US" sz="2800" dirty="0" smtClean="0">
                <a:effectLst/>
              </a:rPr>
              <a:t>Whether stuck in snow, mud or ice – </a:t>
            </a:r>
            <a:r>
              <a:rPr lang="en-US" sz="2800" dirty="0" smtClean="0">
                <a:solidFill>
                  <a:srgbClr val="FFCC00"/>
                </a:solidFill>
                <a:effectLst/>
              </a:rPr>
              <a:t>proceed with caution &amp; don’t spin</a:t>
            </a:r>
            <a:r>
              <a:rPr lang="en-US" sz="2800" dirty="0" smtClean="0">
                <a:effectLst/>
              </a:rPr>
              <a:t> the tracks to prevent equipment damage</a:t>
            </a:r>
          </a:p>
          <a:p>
            <a:pPr fontAlgn="auto">
              <a:lnSpc>
                <a:spcPct val="90000"/>
              </a:lnSpc>
              <a:spcBef>
                <a:spcPts val="0"/>
              </a:spcBef>
              <a:spcAft>
                <a:spcPts val="0"/>
              </a:spcAft>
              <a:buSzPct val="100000"/>
              <a:buFont typeface="Wingdings" panose="05000000000000000000" pitchFamily="2" charset="2"/>
              <a:buChar char="§"/>
              <a:defRPr/>
            </a:pPr>
            <a:r>
              <a:rPr lang="en-US" sz="2800" dirty="0" smtClean="0">
                <a:effectLst/>
              </a:rPr>
              <a:t>If gently rocking the tractor doesn’t work, you’ll have to: shovel </a:t>
            </a:r>
            <a:r>
              <a:rPr lang="en-US" sz="2800" dirty="0">
                <a:effectLst/>
              </a:rPr>
              <a:t>some </a:t>
            </a:r>
            <a:r>
              <a:rPr lang="en-US" sz="2800" dirty="0" smtClean="0">
                <a:effectLst/>
              </a:rPr>
              <a:t>more, let the snow setup</a:t>
            </a:r>
            <a:r>
              <a:rPr lang="en-US" sz="2800" dirty="0">
                <a:effectLst/>
              </a:rPr>
              <a:t>, </a:t>
            </a:r>
            <a:r>
              <a:rPr lang="en-US" sz="2800" dirty="0" smtClean="0">
                <a:effectLst/>
              </a:rPr>
              <a:t>winch, </a:t>
            </a:r>
            <a:r>
              <a:rPr lang="en-US" sz="2800" dirty="0">
                <a:effectLst/>
              </a:rPr>
              <a:t>or call for </a:t>
            </a:r>
            <a:r>
              <a:rPr lang="en-US" sz="2800" dirty="0" smtClean="0">
                <a:effectLst/>
              </a:rPr>
              <a:t>assistance</a:t>
            </a:r>
            <a:endParaRPr lang="en-US" sz="2800" dirty="0">
              <a:effectLst/>
            </a:endParaRPr>
          </a:p>
        </p:txBody>
      </p:sp>
      <p:pic>
        <p:nvPicPr>
          <p:cNvPr id="219141" name="Picture 5"/>
          <p:cNvPicPr>
            <a:picLocks noGrp="1" noChangeAspect="1" noChangeArrowheads="1"/>
          </p:cNvPicPr>
          <p:nvPr>
            <p:ph sz="quarter" idx="2"/>
          </p:nvPr>
        </p:nvPicPr>
        <p:blipFill>
          <a:blip r:embed="rId3" cstate="print">
            <a:extLst>
              <a:ext uri="{28A0092B-C50C-407E-A947-70E740481C1C}">
                <a14:useLocalDpi xmlns:a14="http://schemas.microsoft.com/office/drawing/2010/main" xmlns=""/>
              </a:ext>
            </a:extLst>
          </a:blip>
          <a:stretch>
            <a:fillRect/>
          </a:stretch>
        </p:blipFill>
        <p:spPr>
          <a:xfrm>
            <a:off x="4720466" y="1600200"/>
            <a:ext cx="3894067" cy="2185988"/>
          </a:xfrm>
          <a:ln w="19050">
            <a:solidFill>
              <a:schemeClr val="tx1"/>
            </a:solidFill>
          </a:ln>
        </p:spPr>
      </p:pic>
      <p:pic>
        <p:nvPicPr>
          <p:cNvPr id="7" name="Picture 5" descr="StuckCat006"/>
          <p:cNvPicPr>
            <a:picLocks noGrp="1" noChangeAspect="1" noChangeArrowheads="1"/>
          </p:cNvPicPr>
          <p:nvPr>
            <p:ph sz="quarter" idx="3"/>
          </p:nvPr>
        </p:nvPicPr>
        <p:blipFill>
          <a:blip r:embed="rId4" cstate="screen">
            <a:extLst>
              <a:ext uri="{28A0092B-C50C-407E-A947-70E740481C1C}">
                <a14:useLocalDpi xmlns:a14="http://schemas.microsoft.com/office/drawing/2010/main" xmlns=""/>
              </a:ext>
            </a:extLst>
          </a:blip>
          <a:stretch>
            <a:fillRect/>
          </a:stretch>
        </p:blipFill>
        <p:spPr>
          <a:xfrm>
            <a:off x="5209787" y="3938588"/>
            <a:ext cx="2915426" cy="2187575"/>
          </a:xfrm>
          <a:ln w="19050">
            <a:solidFill>
              <a:schemeClr val="tx1"/>
            </a:solidFill>
          </a:ln>
        </p:spPr>
      </p:pic>
      <p:sp>
        <p:nvSpPr>
          <p:cNvPr id="5" name="Footer Placeholder 6"/>
          <p:cNvSpPr>
            <a:spLocks noGrp="1"/>
          </p:cNvSpPr>
          <p:nvPr>
            <p:ph type="ftr" sz="quarter" idx="12"/>
          </p:nvPr>
        </p:nvSpPr>
        <p:spPr/>
        <p:txBody>
          <a:bodyPr/>
          <a:lstStyle/>
          <a:p>
            <a:pPr>
              <a:defRPr/>
            </a:pPr>
            <a:r>
              <a:rPr lang="en-US" dirty="0" smtClean="0"/>
              <a:t>Trails Work Consulting</a:t>
            </a:r>
            <a:endParaRPr lang="en-US" dirty="0"/>
          </a:p>
        </p:txBody>
      </p:sp>
    </p:spTree>
    <p:extLst>
      <p:ext uri="{BB962C8B-B14F-4D97-AF65-F5344CB8AC3E}">
        <p14:creationId xmlns:p14="http://schemas.microsoft.com/office/powerpoint/2010/main" xmlns="" val="284845696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p:cNvSpPr>
            <a:spLocks noGrp="1"/>
          </p:cNvSpPr>
          <p:nvPr>
            <p:ph type="ftr" sz="quarter" idx="12"/>
          </p:nvPr>
        </p:nvSpPr>
        <p:spPr/>
        <p:txBody>
          <a:bodyPr/>
          <a:lstStyle/>
          <a:p>
            <a:pPr>
              <a:defRPr/>
            </a:pPr>
            <a:r>
              <a:rPr lang="en-US" dirty="0" smtClean="0"/>
              <a:t>Trails Work Consulting</a:t>
            </a:r>
            <a:endParaRPr lang="en-US" dirty="0"/>
          </a:p>
        </p:txBody>
      </p:sp>
      <p:sp>
        <p:nvSpPr>
          <p:cNvPr id="625666" name="Rectangle 2"/>
          <p:cNvSpPr>
            <a:spLocks noGrp="1" noRot="1" noChangeArrowheads="1"/>
          </p:cNvSpPr>
          <p:nvPr>
            <p:ph type="title"/>
          </p:nvPr>
        </p:nvSpPr>
        <p:spPr>
          <a:xfrm>
            <a:off x="457200" y="274638"/>
            <a:ext cx="8229600" cy="1096962"/>
          </a:xfrm>
          <a:solidFill>
            <a:schemeClr val="bg1">
              <a:lumMod val="60000"/>
              <a:lumOff val="40000"/>
            </a:schemeClr>
          </a:solidFill>
          <a:ln>
            <a:solidFill>
              <a:schemeClr val="tx1"/>
            </a:solidFill>
          </a:ln>
        </p:spPr>
        <p:txBody>
          <a:bodyPr>
            <a:normAutofit fontScale="90000"/>
          </a:bodyPr>
          <a:lstStyle/>
          <a:p>
            <a:pPr marL="54864" fontAlgn="auto">
              <a:spcAft>
                <a:spcPts val="0"/>
              </a:spcAft>
              <a:defRPr/>
            </a:pPr>
            <a:r>
              <a:rPr lang="en-US" sz="3600" dirty="0" smtClean="0">
                <a:solidFill>
                  <a:srgbClr val="FFCC00"/>
                </a:solidFill>
              </a:rPr>
              <a:t>TOP TIP #8: </a:t>
            </a:r>
            <a:br>
              <a:rPr lang="en-US" sz="3600" dirty="0" smtClean="0">
                <a:solidFill>
                  <a:srgbClr val="FFCC00"/>
                </a:solidFill>
              </a:rPr>
            </a:br>
            <a:r>
              <a:rPr lang="en-US" sz="4000" dirty="0" smtClean="0">
                <a:solidFill>
                  <a:srgbClr val="FFCC00"/>
                </a:solidFill>
              </a:rPr>
              <a:t>Don’t Over Use the Front Blade</a:t>
            </a:r>
            <a:endParaRPr lang="en-US" sz="4000" dirty="0">
              <a:solidFill>
                <a:srgbClr val="FFCC00"/>
              </a:solidFill>
            </a:endParaRPr>
          </a:p>
        </p:txBody>
      </p:sp>
      <p:sp>
        <p:nvSpPr>
          <p:cNvPr id="625667" name="Rectangle 3"/>
          <p:cNvSpPr>
            <a:spLocks noGrp="1" noChangeArrowheads="1"/>
          </p:cNvSpPr>
          <p:nvPr>
            <p:ph type="body" sz="half" idx="1"/>
          </p:nvPr>
        </p:nvSpPr>
        <p:spPr>
          <a:xfrm>
            <a:off x="457200" y="1600200"/>
            <a:ext cx="3886200" cy="4876800"/>
          </a:xfrm>
        </p:spPr>
        <p:txBody>
          <a:bodyPr>
            <a:normAutofit lnSpcReduction="10000"/>
          </a:bodyPr>
          <a:lstStyle/>
          <a:p>
            <a:pPr fontAlgn="auto">
              <a:spcBef>
                <a:spcPts val="0"/>
              </a:spcBef>
              <a:spcAft>
                <a:spcPts val="0"/>
              </a:spcAft>
              <a:buSzPct val="100000"/>
              <a:buFont typeface="Wingdings" panose="05000000000000000000" pitchFamily="2" charset="2"/>
              <a:buChar char="§"/>
              <a:defRPr/>
            </a:pPr>
            <a:r>
              <a:rPr lang="en-US" sz="2800" b="1" dirty="0" smtClean="0">
                <a:solidFill>
                  <a:srgbClr val="FFCC00"/>
                </a:solidFill>
                <a:effectLst/>
              </a:rPr>
              <a:t>Preserve snow on the trail = DON’T DOZE IT OFF!</a:t>
            </a:r>
          </a:p>
          <a:p>
            <a:pPr fontAlgn="auto">
              <a:spcBef>
                <a:spcPts val="0"/>
              </a:spcBef>
              <a:spcAft>
                <a:spcPts val="0"/>
              </a:spcAft>
              <a:buSzPct val="100000"/>
              <a:buFont typeface="Wingdings" panose="05000000000000000000" pitchFamily="2" charset="2"/>
              <a:buChar char="§"/>
              <a:defRPr/>
            </a:pPr>
            <a:r>
              <a:rPr lang="en-US" sz="2800" dirty="0" smtClean="0">
                <a:effectLst/>
              </a:rPr>
              <a:t>A smooth trail doesn’t require the use of the front blade – at all!</a:t>
            </a:r>
          </a:p>
          <a:p>
            <a:pPr fontAlgn="auto">
              <a:spcBef>
                <a:spcPts val="0"/>
              </a:spcBef>
              <a:spcAft>
                <a:spcPts val="0"/>
              </a:spcAft>
              <a:buSzPct val="100000"/>
              <a:buFont typeface="Wingdings" panose="05000000000000000000" pitchFamily="2" charset="2"/>
              <a:buChar char="§"/>
              <a:defRPr/>
            </a:pPr>
            <a:r>
              <a:rPr lang="en-US" sz="2800" dirty="0" smtClean="0">
                <a:effectLst/>
              </a:rPr>
              <a:t>Front blade is best </a:t>
            </a:r>
            <a:r>
              <a:rPr lang="en-US" sz="2800" dirty="0">
                <a:effectLst/>
              </a:rPr>
              <a:t>used </a:t>
            </a:r>
            <a:r>
              <a:rPr lang="en-US" sz="2800" i="1" dirty="0">
                <a:effectLst/>
              </a:rPr>
              <a:t>only</a:t>
            </a:r>
            <a:r>
              <a:rPr lang="en-US" sz="2800" dirty="0">
                <a:effectLst/>
              </a:rPr>
              <a:t> to level drifts or to pull new snow into the trail. Snow is then best processed, compressed, </a:t>
            </a:r>
            <a:r>
              <a:rPr lang="en-US" sz="2800" dirty="0" smtClean="0">
                <a:effectLst/>
              </a:rPr>
              <a:t>&amp; </a:t>
            </a:r>
            <a:r>
              <a:rPr lang="en-US" sz="2800" dirty="0">
                <a:effectLst/>
              </a:rPr>
              <a:t>leveled by the </a:t>
            </a:r>
            <a:r>
              <a:rPr lang="en-US" sz="2800" dirty="0" smtClean="0">
                <a:effectLst/>
              </a:rPr>
              <a:t>drag</a:t>
            </a:r>
          </a:p>
        </p:txBody>
      </p:sp>
      <p:pic>
        <p:nvPicPr>
          <p:cNvPr id="207877" name="Picture 11" descr="2000E-26-6_WITH_IDAHO_SPECIAL"/>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4495800" y="2233613"/>
            <a:ext cx="4343400" cy="3257550"/>
          </a:xfrm>
          <a:ln w="19050">
            <a:solidFill>
              <a:schemeClr val="tx1"/>
            </a:solidFill>
          </a:ln>
        </p:spPr>
      </p:pic>
      <p:pic>
        <p:nvPicPr>
          <p:cNvPr id="207878" name="Picture 12" descr="MCj02445170000[1]"/>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7543800" y="4267200"/>
            <a:ext cx="1143000" cy="528638"/>
          </a:xfrm>
          <a:prstGeom prst="rect">
            <a:avLst/>
          </a:prstGeom>
          <a:noFill/>
          <a:ln w="9525">
            <a:noFill/>
            <a:miter lim="800000"/>
            <a:headEnd/>
            <a:tailEnd/>
          </a:ln>
        </p:spPr>
      </p:pic>
      <p:sp>
        <p:nvSpPr>
          <p:cNvPr id="207879" name="WordArt 13"/>
          <p:cNvSpPr>
            <a:spLocks noChangeArrowheads="1" noChangeShapeType="1" noTextEdit="1"/>
          </p:cNvSpPr>
          <p:nvPr/>
        </p:nvSpPr>
        <p:spPr bwMode="auto">
          <a:xfrm>
            <a:off x="5105400" y="5029200"/>
            <a:ext cx="3048000" cy="1219200"/>
          </a:xfrm>
          <a:prstGeom prst="rect">
            <a:avLst/>
          </a:prstGeom>
        </p:spPr>
        <p:txBody>
          <a:bodyPr wrap="none" fromWordArt="1">
            <a:prstTxWarp prst="textSlantUp">
              <a:avLst>
                <a:gd name="adj" fmla="val 55556"/>
              </a:avLst>
            </a:prstTxWarp>
          </a:bodyPr>
          <a:lstStyle/>
          <a:p>
            <a:pPr algn="ctr"/>
            <a:r>
              <a:rPr lang="en-US" sz="2400" kern="10" dirty="0">
                <a:ln w="9525">
                  <a:solidFill>
                    <a:srgbClr val="FF3300"/>
                  </a:solidFill>
                  <a:round/>
                  <a:headEnd/>
                  <a:tailEnd/>
                </a:ln>
                <a:solidFill>
                  <a:srgbClr val="C00000"/>
                </a:solidFill>
                <a:latin typeface="Arial Black"/>
              </a:rPr>
              <a:t>Keep snow on the </a:t>
            </a:r>
            <a:r>
              <a:rPr lang="en-US" sz="2400" kern="10" dirty="0" smtClean="0">
                <a:ln w="9525">
                  <a:solidFill>
                    <a:srgbClr val="FF3300"/>
                  </a:solidFill>
                  <a:round/>
                  <a:headEnd/>
                  <a:tailEnd/>
                </a:ln>
                <a:solidFill>
                  <a:srgbClr val="C00000"/>
                </a:solidFill>
                <a:latin typeface="Arial Black"/>
              </a:rPr>
              <a:t>trail</a:t>
            </a:r>
            <a:endParaRPr lang="en-US" sz="2400" kern="10" dirty="0">
              <a:ln w="9525">
                <a:solidFill>
                  <a:srgbClr val="FF3300"/>
                </a:solidFill>
                <a:round/>
                <a:headEnd/>
                <a:tailEnd/>
              </a:ln>
              <a:solidFill>
                <a:srgbClr val="FF0000"/>
              </a:solidFill>
              <a:latin typeface="Arial Black"/>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2874" name="Picture 10" descr="HPIM3816"/>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a:xfrm>
            <a:off x="2209800" y="2971800"/>
            <a:ext cx="4648200" cy="3479549"/>
          </a:xfrm>
          <a:noFill/>
          <a:ln w="19050">
            <a:solidFill>
              <a:schemeClr val="tx1"/>
            </a:solidFill>
          </a:ln>
        </p:spPr>
      </p:pic>
      <p:sp>
        <p:nvSpPr>
          <p:cNvPr id="5" name="Footer Placeholder 6"/>
          <p:cNvSpPr>
            <a:spLocks noGrp="1"/>
          </p:cNvSpPr>
          <p:nvPr>
            <p:ph type="ftr" sz="quarter" idx="12"/>
          </p:nvPr>
        </p:nvSpPr>
        <p:spPr>
          <a:xfrm>
            <a:off x="3124200" y="6400800"/>
            <a:ext cx="2895600" cy="457200"/>
          </a:xfrm>
        </p:spPr>
        <p:txBody>
          <a:bodyPr/>
          <a:lstStyle/>
          <a:p>
            <a:r>
              <a:rPr lang="en-US" dirty="0" smtClean="0"/>
              <a:t>Trails Work Consulting</a:t>
            </a:r>
            <a:endParaRPr lang="en-US" dirty="0"/>
          </a:p>
        </p:txBody>
      </p:sp>
      <p:sp>
        <p:nvSpPr>
          <p:cNvPr id="292866" name="Rectangle 2"/>
          <p:cNvSpPr>
            <a:spLocks noGrp="1" noRot="1" noChangeArrowheads="1"/>
          </p:cNvSpPr>
          <p:nvPr>
            <p:ph type="title"/>
          </p:nvPr>
        </p:nvSpPr>
        <p:spPr>
          <a:xfrm>
            <a:off x="457200" y="274638"/>
            <a:ext cx="8229600" cy="1020762"/>
          </a:xfrm>
        </p:spPr>
        <p:txBody>
          <a:bodyPr/>
          <a:lstStyle/>
          <a:p>
            <a:r>
              <a:rPr lang="en-US" sz="3200" i="1" dirty="0" smtClean="0">
                <a:solidFill>
                  <a:srgbClr val="FFCC00"/>
                </a:solidFill>
              </a:rPr>
              <a:t>DO NOT</a:t>
            </a:r>
            <a:r>
              <a:rPr lang="en-US" sz="3200" dirty="0" smtClean="0">
                <a:solidFill>
                  <a:srgbClr val="FFCC00"/>
                </a:solidFill>
              </a:rPr>
              <a:t> Continually Raise &amp; Lower Blade</a:t>
            </a:r>
            <a:endParaRPr lang="en-US" sz="3200" dirty="0">
              <a:solidFill>
                <a:schemeClr val="hlink"/>
              </a:solidFill>
            </a:endParaRPr>
          </a:p>
        </p:txBody>
      </p:sp>
      <p:sp>
        <p:nvSpPr>
          <p:cNvPr id="292867" name="Rectangle 3"/>
          <p:cNvSpPr>
            <a:spLocks noGrp="1" noChangeArrowheads="1"/>
          </p:cNvSpPr>
          <p:nvPr>
            <p:ph type="body" sz="half" idx="1"/>
          </p:nvPr>
        </p:nvSpPr>
        <p:spPr>
          <a:xfrm>
            <a:off x="304800" y="1295400"/>
            <a:ext cx="8534400" cy="1752600"/>
          </a:xfrm>
        </p:spPr>
        <p:txBody>
          <a:bodyPr/>
          <a:lstStyle/>
          <a:p>
            <a:pPr>
              <a:lnSpc>
                <a:spcPct val="90000"/>
              </a:lnSpc>
            </a:pPr>
            <a:r>
              <a:rPr lang="en-US" dirty="0" smtClean="0">
                <a:effectLst/>
              </a:rPr>
              <a:t>Don’t think you will ‘groom’ with it by having it down full time = will result in uneven </a:t>
            </a:r>
            <a:r>
              <a:rPr lang="en-US" dirty="0">
                <a:effectLst/>
              </a:rPr>
              <a:t>trail </a:t>
            </a:r>
            <a:r>
              <a:rPr lang="en-US" dirty="0" smtClean="0">
                <a:effectLst/>
              </a:rPr>
              <a:t>surface</a:t>
            </a:r>
            <a:endParaRPr lang="en-US" dirty="0">
              <a:effectLst/>
            </a:endParaRPr>
          </a:p>
          <a:p>
            <a:pPr>
              <a:lnSpc>
                <a:spcPct val="90000"/>
              </a:lnSpc>
            </a:pPr>
            <a:r>
              <a:rPr lang="en-US" dirty="0">
                <a:effectLst/>
              </a:rPr>
              <a:t>Use </a:t>
            </a:r>
            <a:r>
              <a:rPr lang="en-US" dirty="0" smtClean="0">
                <a:effectLst/>
              </a:rPr>
              <a:t>TILT </a:t>
            </a:r>
            <a:r>
              <a:rPr lang="en-US" dirty="0">
                <a:effectLst/>
              </a:rPr>
              <a:t>adjustment instead of </a:t>
            </a:r>
            <a:r>
              <a:rPr lang="en-US" dirty="0" smtClean="0">
                <a:effectLst/>
              </a:rPr>
              <a:t>UP/DOWN</a:t>
            </a:r>
            <a:endParaRPr lang="en-US" dirty="0">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ET2"/>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a:xfrm>
            <a:off x="914400" y="3276600"/>
            <a:ext cx="7315200" cy="1905000"/>
          </a:xfrm>
          <a:prstGeom prst="rect">
            <a:avLst/>
          </a:prstGeom>
          <a:noFill/>
          <a:ln/>
        </p:spPr>
      </p:pic>
      <p:sp>
        <p:nvSpPr>
          <p:cNvPr id="195586" name="Rectangle 2"/>
          <p:cNvSpPr>
            <a:spLocks noGrp="1" noRot="1" noChangeArrowheads="1"/>
          </p:cNvSpPr>
          <p:nvPr>
            <p:ph type="title"/>
          </p:nvPr>
        </p:nvSpPr>
        <p:spPr>
          <a:xfrm>
            <a:off x="457200" y="274638"/>
            <a:ext cx="8229600" cy="563562"/>
          </a:xfrm>
          <a:solidFill>
            <a:srgbClr val="00B0F0"/>
          </a:solidFill>
          <a:ln>
            <a:solidFill>
              <a:schemeClr val="tx1"/>
            </a:solidFill>
          </a:ln>
        </p:spPr>
        <p:txBody>
          <a:bodyPr>
            <a:noAutofit/>
          </a:bodyPr>
          <a:lstStyle/>
          <a:p>
            <a:pPr algn="ctr"/>
            <a:r>
              <a:rPr lang="en-US" sz="3200" dirty="0" smtClean="0">
                <a:solidFill>
                  <a:srgbClr val="FFCC00"/>
                </a:solidFill>
              </a:rPr>
              <a:t>Understand What ‘Grooming’ Snow Does</a:t>
            </a:r>
            <a:endParaRPr lang="en-US" sz="3200" dirty="0">
              <a:solidFill>
                <a:srgbClr val="FFCC00"/>
              </a:solidFill>
            </a:endParaRPr>
          </a:p>
        </p:txBody>
      </p:sp>
      <p:sp>
        <p:nvSpPr>
          <p:cNvPr id="195587" name="Rectangle 3"/>
          <p:cNvSpPr>
            <a:spLocks noGrp="1" noChangeArrowheads="1"/>
          </p:cNvSpPr>
          <p:nvPr>
            <p:ph idx="1"/>
          </p:nvPr>
        </p:nvSpPr>
        <p:spPr>
          <a:xfrm>
            <a:off x="495301" y="990600"/>
            <a:ext cx="8229600" cy="5486400"/>
          </a:xfrm>
          <a:ln>
            <a:solidFill>
              <a:schemeClr val="accent4">
                <a:lumMod val="10000"/>
              </a:schemeClr>
            </a:solidFill>
          </a:ln>
        </p:spPr>
        <p:txBody>
          <a:bodyPr/>
          <a:lstStyle/>
          <a:p>
            <a:pPr marL="514350" indent="-514350">
              <a:lnSpc>
                <a:spcPct val="90000"/>
              </a:lnSpc>
              <a:buClr>
                <a:srgbClr val="FFCC00"/>
              </a:buClr>
              <a:buSzPct val="100000"/>
              <a:buFont typeface="+mj-lt"/>
              <a:buAutoNum type="arabicPeriod"/>
            </a:pPr>
            <a:r>
              <a:rPr lang="en-US" sz="2800" dirty="0" smtClean="0">
                <a:effectLst/>
              </a:rPr>
              <a:t>Cuts &amp; mixes snow to help temporarily produce an equal temperature layer of snow within the snowpack </a:t>
            </a:r>
          </a:p>
          <a:p>
            <a:pPr marL="514350" indent="-514350">
              <a:lnSpc>
                <a:spcPct val="90000"/>
              </a:lnSpc>
              <a:buClr>
                <a:srgbClr val="FFCC00"/>
              </a:buClr>
              <a:buSzPct val="100000"/>
              <a:buFont typeface="+mj-lt"/>
              <a:buAutoNum type="arabicPeriod"/>
            </a:pPr>
            <a:r>
              <a:rPr lang="en-US" sz="2800" dirty="0" smtClean="0">
                <a:effectLst/>
              </a:rPr>
              <a:t>Mixing reduces snow </a:t>
            </a:r>
            <a:r>
              <a:rPr lang="en-US" sz="2800" dirty="0">
                <a:effectLst/>
              </a:rPr>
              <a:t>particle </a:t>
            </a:r>
            <a:r>
              <a:rPr lang="en-US" sz="2800" dirty="0" smtClean="0">
                <a:effectLst/>
              </a:rPr>
              <a:t>size, produces different </a:t>
            </a:r>
            <a:r>
              <a:rPr lang="en-US" sz="2800" dirty="0">
                <a:effectLst/>
              </a:rPr>
              <a:t>particle </a:t>
            </a:r>
            <a:r>
              <a:rPr lang="en-US" sz="2800" dirty="0" smtClean="0">
                <a:effectLst/>
              </a:rPr>
              <a:t>sizes &amp; helps maximize the number </a:t>
            </a:r>
            <a:r>
              <a:rPr lang="en-US" sz="2800" dirty="0">
                <a:effectLst/>
              </a:rPr>
              <a:t>of bonding </a:t>
            </a:r>
            <a:r>
              <a:rPr lang="en-US" sz="2800" dirty="0" smtClean="0">
                <a:effectLst/>
              </a:rPr>
              <a:t>sites </a:t>
            </a:r>
            <a:r>
              <a:rPr lang="en-US" sz="2800" dirty="0">
                <a:effectLst/>
              </a:rPr>
              <a:t>within the </a:t>
            </a:r>
            <a:r>
              <a:rPr lang="en-US" sz="2800" dirty="0" smtClean="0">
                <a:effectLst/>
              </a:rPr>
              <a:t>equal temperature snowpack </a:t>
            </a:r>
          </a:p>
          <a:p>
            <a:pPr>
              <a:lnSpc>
                <a:spcPct val="90000"/>
              </a:lnSpc>
            </a:pPr>
            <a:endParaRPr lang="en-US" sz="2800" b="1" dirty="0" smtClean="0">
              <a:solidFill>
                <a:srgbClr val="FFCC00"/>
              </a:solidFill>
              <a:effectLst>
                <a:outerShdw blurRad="38100" dist="38100" dir="2700000" algn="tl">
                  <a:srgbClr val="000000">
                    <a:alpha val="43137"/>
                  </a:srgbClr>
                </a:outerShdw>
              </a:effectLst>
            </a:endParaRPr>
          </a:p>
          <a:p>
            <a:pPr>
              <a:lnSpc>
                <a:spcPct val="90000"/>
              </a:lnSpc>
            </a:pPr>
            <a:endParaRPr lang="en-US" sz="2800" b="1" dirty="0" smtClean="0">
              <a:solidFill>
                <a:srgbClr val="FFCC00"/>
              </a:solidFill>
            </a:endParaRPr>
          </a:p>
          <a:p>
            <a:pPr>
              <a:lnSpc>
                <a:spcPct val="90000"/>
              </a:lnSpc>
            </a:pPr>
            <a:endParaRPr lang="en-US" sz="2800" b="1" dirty="0" smtClean="0">
              <a:solidFill>
                <a:srgbClr val="FFCC00"/>
              </a:solidFill>
            </a:endParaRPr>
          </a:p>
          <a:p>
            <a:pPr>
              <a:lnSpc>
                <a:spcPct val="90000"/>
              </a:lnSpc>
            </a:pPr>
            <a:endParaRPr lang="en-US" sz="2800" b="1" dirty="0" smtClean="0">
              <a:solidFill>
                <a:srgbClr val="FFCC00"/>
              </a:solidFill>
            </a:endParaRPr>
          </a:p>
          <a:p>
            <a:pPr>
              <a:lnSpc>
                <a:spcPct val="90000"/>
              </a:lnSpc>
            </a:pPr>
            <a:endParaRPr lang="en-US" sz="1600" b="1" dirty="0" smtClean="0">
              <a:solidFill>
                <a:srgbClr val="FFCC00"/>
              </a:solidFill>
            </a:endParaRPr>
          </a:p>
          <a:p>
            <a:pPr marL="514350" indent="-514350">
              <a:lnSpc>
                <a:spcPct val="90000"/>
              </a:lnSpc>
              <a:buClr>
                <a:srgbClr val="FFCC00"/>
              </a:buClr>
              <a:buSzPct val="100000"/>
              <a:buFont typeface="+mj-lt"/>
              <a:buAutoNum type="arabicPeriod" startAt="3"/>
            </a:pPr>
            <a:r>
              <a:rPr lang="en-US" sz="2800" dirty="0" smtClean="0">
                <a:effectLst/>
              </a:rPr>
              <a:t>Requires sufficient time for bonds to form between the newly mixed, processed snow grains, i.e. it must re-freeze &amp; ‘set-up’</a:t>
            </a:r>
          </a:p>
        </p:txBody>
      </p:sp>
      <p:sp>
        <p:nvSpPr>
          <p:cNvPr id="4" name="Footer Placeholder 5"/>
          <p:cNvSpPr>
            <a:spLocks noGrp="1"/>
          </p:cNvSpPr>
          <p:nvPr>
            <p:ph type="ftr" sz="quarter" idx="12"/>
          </p:nvPr>
        </p:nvSpPr>
        <p:spPr>
          <a:xfrm>
            <a:off x="228601" y="6400800"/>
            <a:ext cx="8763000" cy="387350"/>
          </a:xfrm>
        </p:spPr>
        <p:txBody>
          <a:bodyPr/>
          <a:lstStyle/>
          <a:p>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479021649"/>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4633033" y="4081670"/>
            <a:ext cx="4114800" cy="2743200"/>
          </a:xfrm>
          <a:prstGeom prst="rect">
            <a:avLst/>
          </a:prstGeom>
          <a:ln w="19050">
            <a:solidFill>
              <a:schemeClr val="tx1"/>
            </a:solidFill>
          </a:ln>
        </p:spPr>
      </p:pic>
      <p:sp>
        <p:nvSpPr>
          <p:cNvPr id="304130" name="Rectangle 2"/>
          <p:cNvSpPr>
            <a:spLocks noGrp="1" noRot="1" noChangeArrowheads="1"/>
          </p:cNvSpPr>
          <p:nvPr>
            <p:ph type="title"/>
          </p:nvPr>
        </p:nvSpPr>
        <p:spPr>
          <a:xfrm>
            <a:off x="457200" y="228600"/>
            <a:ext cx="8229600" cy="762000"/>
          </a:xfrm>
        </p:spPr>
        <p:txBody>
          <a:bodyPr>
            <a:normAutofit/>
          </a:bodyPr>
          <a:lstStyle/>
          <a:p>
            <a:pPr marL="54864" indent="0" algn="ctr" eaLnBrk="1" fontAlgn="auto" hangingPunct="1">
              <a:spcAft>
                <a:spcPts val="0"/>
              </a:spcAft>
              <a:defRPr/>
            </a:pPr>
            <a:r>
              <a:rPr lang="en-US" sz="3600" dirty="0" smtClean="0">
                <a:solidFill>
                  <a:srgbClr val="FFCC00"/>
                </a:solidFill>
              </a:rPr>
              <a:t>Working Snow with the Front Blade</a:t>
            </a:r>
            <a:endParaRPr lang="en-US" sz="3600" dirty="0">
              <a:solidFill>
                <a:srgbClr val="FFCC00"/>
              </a:solidFill>
            </a:endParaRPr>
          </a:p>
        </p:txBody>
      </p:sp>
      <p:sp>
        <p:nvSpPr>
          <p:cNvPr id="215044" name="Rectangle 3"/>
          <p:cNvSpPr>
            <a:spLocks noGrp="1" noChangeArrowheads="1"/>
          </p:cNvSpPr>
          <p:nvPr>
            <p:ph type="body" sz="half" idx="1"/>
          </p:nvPr>
        </p:nvSpPr>
        <p:spPr>
          <a:xfrm>
            <a:off x="457200" y="1143000"/>
            <a:ext cx="3810000" cy="5334000"/>
          </a:xfrm>
        </p:spPr>
        <p:txBody>
          <a:bodyPr/>
          <a:lstStyle/>
          <a:p>
            <a:pPr eaLnBrk="1" hangingPunct="1">
              <a:buClr>
                <a:srgbClr val="FFCC00"/>
              </a:buClr>
            </a:pPr>
            <a:r>
              <a:rPr lang="en-US" sz="2800" dirty="0" smtClean="0"/>
              <a:t>Use caution whenever bringing snow into trail with outside edge of front blade in tilt or curl position</a:t>
            </a:r>
          </a:p>
          <a:p>
            <a:pPr marL="0" indent="0" eaLnBrk="1" hangingPunct="1">
              <a:buClr>
                <a:srgbClr val="FFCC00"/>
              </a:buClr>
              <a:buNone/>
            </a:pPr>
            <a:endParaRPr lang="en-US" sz="2800" dirty="0" smtClean="0"/>
          </a:p>
          <a:p>
            <a:pPr eaLnBrk="1" hangingPunct="1">
              <a:buClr>
                <a:srgbClr val="FFCC00"/>
              </a:buClr>
            </a:pPr>
            <a:r>
              <a:rPr lang="en-US" sz="2800" dirty="0" smtClean="0"/>
              <a:t>Snow should be rolling in front of the blade (</a:t>
            </a:r>
            <a:r>
              <a:rPr lang="en-US" sz="2800" dirty="0" smtClean="0">
                <a:solidFill>
                  <a:srgbClr val="FFCC00"/>
                </a:solidFill>
              </a:rPr>
              <a:t>yellow arrow</a:t>
            </a:r>
            <a:r>
              <a:rPr lang="en-US" sz="2800" dirty="0" smtClean="0"/>
              <a:t>) for the best ‘processing’ versus just plowing a huge pile ahead of blade</a:t>
            </a:r>
          </a:p>
        </p:txBody>
      </p:sp>
      <p:pic>
        <p:nvPicPr>
          <p:cNvPr id="643074" name="Picture 2"/>
          <p:cNvPicPr>
            <a:picLocks noGrp="1" noChangeAspect="1" noChangeArrowheads="1"/>
          </p:cNvPicPr>
          <p:nvPr>
            <p:ph sz="half" idx="2"/>
          </p:nvPr>
        </p:nvPicPr>
        <p:blipFill>
          <a:blip r:embed="rId4" cstate="screen">
            <a:extLst>
              <a:ext uri="{28A0092B-C50C-407E-A947-70E740481C1C}">
                <a14:useLocalDpi xmlns:a14="http://schemas.microsoft.com/office/drawing/2010/main" xmlns=""/>
              </a:ext>
            </a:extLst>
          </a:blip>
          <a:stretch>
            <a:fillRect/>
          </a:stretch>
        </p:blipFill>
        <p:spPr bwMode="auto">
          <a:xfrm>
            <a:off x="4650297" y="1261269"/>
            <a:ext cx="4080271" cy="2720181"/>
          </a:xfrm>
          <a:prstGeom prst="rect">
            <a:avLst/>
          </a:prstGeom>
          <a:noFill/>
          <a:ln w="19050">
            <a:solidFill>
              <a:schemeClr val="tx1"/>
            </a:solidFill>
          </a:ln>
        </p:spPr>
      </p:pic>
      <p:sp>
        <p:nvSpPr>
          <p:cNvPr id="6" name="Footer Placeholder 6"/>
          <p:cNvSpPr>
            <a:spLocks noGrp="1"/>
          </p:cNvSpPr>
          <p:nvPr>
            <p:ph type="ftr" sz="quarter" idx="12"/>
          </p:nvPr>
        </p:nvSpPr>
        <p:spPr>
          <a:xfrm>
            <a:off x="2286000" y="6324600"/>
            <a:ext cx="4495800" cy="400050"/>
          </a:xfrm>
        </p:spPr>
        <p:txBody>
          <a:bodyPr/>
          <a:lstStyle/>
          <a:p>
            <a:pPr algn="l">
              <a:defRPr/>
            </a:pPr>
            <a:r>
              <a:rPr lang="en-US" dirty="0" smtClean="0"/>
              <a:t>               Trails Work Consulting </a:t>
            </a:r>
            <a:endParaRPr lang="en-US" dirty="0"/>
          </a:p>
        </p:txBody>
      </p:sp>
      <p:sp>
        <p:nvSpPr>
          <p:cNvPr id="215046" name="AutoShape 7"/>
          <p:cNvSpPr>
            <a:spLocks noChangeArrowheads="1"/>
          </p:cNvSpPr>
          <p:nvPr/>
        </p:nvSpPr>
        <p:spPr bwMode="auto">
          <a:xfrm rot="14727382">
            <a:off x="6908901" y="2571769"/>
            <a:ext cx="389691" cy="784981"/>
          </a:xfrm>
          <a:prstGeom prst="downArrow">
            <a:avLst>
              <a:gd name="adj1" fmla="val 50000"/>
              <a:gd name="adj2" fmla="val 68750"/>
            </a:avLst>
          </a:prstGeom>
          <a:solidFill>
            <a:srgbClr val="FFCC00"/>
          </a:solidFill>
          <a:ln w="9525">
            <a:solidFill>
              <a:srgbClr val="0000FF"/>
            </a:solidFill>
            <a:miter lim="800000"/>
            <a:headEnd/>
            <a:tailEnd/>
          </a:ln>
        </p:spPr>
        <p:txBody>
          <a:bodyPr wrap="none" anchor="ctr"/>
          <a:lstStyle/>
          <a:p>
            <a:endParaRPr lang="en-US">
              <a:latin typeface="Rockwell" pitchFamily="18" charset="0"/>
            </a:endParaRPr>
          </a:p>
        </p:txBody>
      </p:sp>
      <p:sp>
        <p:nvSpPr>
          <p:cNvPr id="8" name="AutoShape 7"/>
          <p:cNvSpPr>
            <a:spLocks noChangeArrowheads="1"/>
          </p:cNvSpPr>
          <p:nvPr/>
        </p:nvSpPr>
        <p:spPr bwMode="auto">
          <a:xfrm rot="813905">
            <a:off x="6419387" y="4951674"/>
            <a:ext cx="389691" cy="784981"/>
          </a:xfrm>
          <a:prstGeom prst="downArrow">
            <a:avLst>
              <a:gd name="adj1" fmla="val 50000"/>
              <a:gd name="adj2" fmla="val 68750"/>
            </a:avLst>
          </a:prstGeom>
          <a:solidFill>
            <a:srgbClr val="FFCC00"/>
          </a:solidFill>
          <a:ln w="9525">
            <a:solidFill>
              <a:srgbClr val="0000FF"/>
            </a:solidFill>
            <a:miter lim="800000"/>
            <a:headEnd/>
            <a:tailEnd/>
          </a:ln>
        </p:spPr>
        <p:txBody>
          <a:bodyPr wrap="none" anchor="ctr"/>
          <a:lstStyle/>
          <a:p>
            <a:endParaRPr lang="en-US">
              <a:latin typeface="Rockwell" pitchFamily="18" charset="0"/>
            </a:endParaRPr>
          </a:p>
        </p:txBody>
      </p:sp>
    </p:spTree>
    <p:extLst>
      <p:ext uri="{BB962C8B-B14F-4D97-AF65-F5344CB8AC3E}">
        <p14:creationId xmlns:p14="http://schemas.microsoft.com/office/powerpoint/2010/main" xmlns="" val="368577815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sz="3600" dirty="0" smtClean="0">
                <a:solidFill>
                  <a:srgbClr val="FFCC00"/>
                </a:solidFill>
              </a:rPr>
              <a:t>Use Front Blade Properly – Video </a:t>
            </a:r>
            <a:endParaRPr lang="en-US" sz="3600" dirty="0">
              <a:solidFill>
                <a:srgbClr val="FFCC00"/>
              </a:solidFill>
            </a:endParaRPr>
          </a:p>
        </p:txBody>
      </p:sp>
      <p:sp>
        <p:nvSpPr>
          <p:cNvPr id="6" name="Text Placeholder 5"/>
          <p:cNvSpPr>
            <a:spLocks noGrp="1"/>
          </p:cNvSpPr>
          <p:nvPr>
            <p:ph type="body" sz="half" idx="1"/>
          </p:nvPr>
        </p:nvSpPr>
        <p:spPr>
          <a:xfrm>
            <a:off x="381000" y="1447800"/>
            <a:ext cx="3352800" cy="5105400"/>
          </a:xfrm>
        </p:spPr>
        <p:txBody>
          <a:bodyPr/>
          <a:lstStyle/>
          <a:p>
            <a:pPr marL="514350" indent="-514350">
              <a:buSzPct val="100000"/>
              <a:buFont typeface="Wingdings" pitchFamily="2" charset="2"/>
              <a:buChar char="§"/>
            </a:pPr>
            <a:r>
              <a:rPr lang="en-US" sz="2800" b="1" dirty="0" smtClean="0">
                <a:solidFill>
                  <a:srgbClr val="FF0000"/>
                </a:solidFill>
                <a:effectLst/>
              </a:rPr>
              <a:t>IT IS NOT A BULLDOZER!</a:t>
            </a:r>
          </a:p>
          <a:p>
            <a:pPr marL="514350" indent="-514350">
              <a:buSzPct val="100000"/>
              <a:buFont typeface="Wingdings" pitchFamily="2" charset="2"/>
              <a:buChar char="§"/>
            </a:pPr>
            <a:r>
              <a:rPr lang="en-US" sz="2800" dirty="0" smtClean="0">
                <a:solidFill>
                  <a:srgbClr val="FFCC00"/>
                </a:solidFill>
                <a:effectLst/>
              </a:rPr>
              <a:t>Keep the blade low,</a:t>
            </a:r>
            <a:r>
              <a:rPr lang="en-US" sz="2800" dirty="0" smtClean="0">
                <a:effectLst/>
              </a:rPr>
              <a:t> not high, when grooming for better use &amp; safety </a:t>
            </a:r>
          </a:p>
          <a:p>
            <a:pPr marL="514350" indent="-514350">
              <a:buSzPct val="100000"/>
              <a:buFont typeface="Wingdings" pitchFamily="2" charset="2"/>
              <a:buChar char="§"/>
            </a:pPr>
            <a:r>
              <a:rPr lang="en-US" sz="2800" dirty="0" smtClean="0">
                <a:solidFill>
                  <a:srgbClr val="FFCC00"/>
                </a:solidFill>
                <a:effectLst/>
              </a:rPr>
              <a:t>‘Roll’ the snow </a:t>
            </a:r>
            <a:r>
              <a:rPr lang="en-US" sz="2800" dirty="0" smtClean="0">
                <a:effectLst/>
              </a:rPr>
              <a:t>when dozing while grooming (see video)</a:t>
            </a:r>
          </a:p>
          <a:p>
            <a:pPr marL="514350" indent="-514350">
              <a:buSzPct val="100000"/>
            </a:pPr>
            <a:endParaRPr lang="en-US" dirty="0"/>
          </a:p>
        </p:txBody>
      </p:sp>
      <p:sp>
        <p:nvSpPr>
          <p:cNvPr id="9" name="Footer Placeholder 8"/>
          <p:cNvSpPr>
            <a:spLocks noGrp="1"/>
          </p:cNvSpPr>
          <p:nvPr>
            <p:ph type="ftr" sz="quarter" idx="12"/>
          </p:nvPr>
        </p:nvSpPr>
        <p:spPr/>
        <p:txBody>
          <a:bodyPr/>
          <a:lstStyle/>
          <a:p>
            <a:pPr>
              <a:defRPr/>
            </a:pPr>
            <a:r>
              <a:rPr lang="en-US" dirty="0" smtClean="0"/>
              <a:t>Trails Work Consulting</a:t>
            </a:r>
            <a:endParaRPr lang="en-US" dirty="0"/>
          </a:p>
        </p:txBody>
      </p:sp>
      <p:pic>
        <p:nvPicPr>
          <p:cNvPr id="5" name="slide 71 - blade roll">
            <a:hlinkClick r:id="" action="ppaction://media"/>
          </p:cNvPr>
          <p:cNvPicPr>
            <a:picLocks noGrp="1" noChangeAspect="1"/>
          </p:cNvPicPr>
          <p:nvPr>
            <p:ph sz="half" idx="2"/>
            <a:videoFile r:link="rId1"/>
            <p:extLst>
              <p:ext uri="{DAA4B4D4-6D71-4841-9C94-3DE7FCFB9230}">
                <p14:media xmlns:p14="http://schemas.microsoft.com/office/powerpoint/2010/main" xmlns="" r:embed="rId4"/>
              </p:ext>
            </p:extLst>
          </p:nvPr>
        </p:nvPicPr>
        <p:blipFill>
          <a:blip r:embed="rId5" cstate="print"/>
          <a:stretch>
            <a:fillRect/>
          </a:stretch>
        </p:blipFill>
        <p:spPr>
          <a:xfrm>
            <a:off x="3733800" y="1662113"/>
            <a:ext cx="5200649" cy="3900487"/>
          </a:xfrm>
          <a:ln>
            <a:solidFill>
              <a:schemeClr val="tx1"/>
            </a:solid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noRot="1" noChangeArrowheads="1"/>
          </p:cNvSpPr>
          <p:nvPr>
            <p:ph type="title"/>
          </p:nvPr>
        </p:nvSpPr>
        <p:spPr>
          <a:xfrm>
            <a:off x="457200" y="274638"/>
            <a:ext cx="8229600" cy="868362"/>
          </a:xfrm>
        </p:spPr>
        <p:txBody>
          <a:bodyPr>
            <a:normAutofit/>
          </a:bodyPr>
          <a:lstStyle/>
          <a:p>
            <a:pPr marL="54864" indent="0" algn="ctr" eaLnBrk="1" fontAlgn="auto" hangingPunct="1">
              <a:spcAft>
                <a:spcPts val="0"/>
              </a:spcAft>
              <a:defRPr/>
            </a:pPr>
            <a:r>
              <a:rPr lang="en-US" sz="3600" dirty="0" smtClean="0">
                <a:solidFill>
                  <a:srgbClr val="FFCC00"/>
                </a:solidFill>
              </a:rPr>
              <a:t>Blade </a:t>
            </a:r>
            <a:r>
              <a:rPr lang="en-US" sz="3600" dirty="0">
                <a:solidFill>
                  <a:srgbClr val="FFCC00"/>
                </a:solidFill>
              </a:rPr>
              <a:t>Use </a:t>
            </a:r>
            <a:r>
              <a:rPr lang="en-US" sz="3600" u="sng" dirty="0">
                <a:solidFill>
                  <a:srgbClr val="FFCC00"/>
                </a:solidFill>
              </a:rPr>
              <a:t>at Grooming </a:t>
            </a:r>
            <a:r>
              <a:rPr lang="en-US" sz="3600" u="sng" dirty="0" smtClean="0">
                <a:solidFill>
                  <a:srgbClr val="FFCC00"/>
                </a:solidFill>
              </a:rPr>
              <a:t>Speed </a:t>
            </a:r>
            <a:r>
              <a:rPr lang="en-US" sz="3600" dirty="0" smtClean="0">
                <a:solidFill>
                  <a:srgbClr val="FFCC00"/>
                </a:solidFill>
              </a:rPr>
              <a:t>with Drag</a:t>
            </a:r>
            <a:endParaRPr lang="en-US" sz="3600" dirty="0">
              <a:solidFill>
                <a:srgbClr val="FFCC00"/>
              </a:solidFill>
            </a:endParaRPr>
          </a:p>
        </p:txBody>
      </p:sp>
      <p:sp>
        <p:nvSpPr>
          <p:cNvPr id="300038" name="Rectangle 6"/>
          <p:cNvSpPr>
            <a:spLocks noGrp="1" noChangeArrowheads="1"/>
          </p:cNvSpPr>
          <p:nvPr>
            <p:ph type="body" sz="half" idx="1"/>
          </p:nvPr>
        </p:nvSpPr>
        <p:spPr>
          <a:xfrm>
            <a:off x="381000" y="1214409"/>
            <a:ext cx="8458200" cy="2667000"/>
          </a:xfrm>
        </p:spPr>
        <p:txBody>
          <a:bodyPr>
            <a:noAutofit/>
          </a:bodyPr>
          <a:lstStyle/>
          <a:p>
            <a:pPr fontAlgn="auto">
              <a:lnSpc>
                <a:spcPct val="90000"/>
              </a:lnSpc>
              <a:spcBef>
                <a:spcPts val="0"/>
              </a:spcBef>
              <a:spcAft>
                <a:spcPts val="0"/>
              </a:spcAft>
              <a:buClr>
                <a:srgbClr val="FFCC00"/>
              </a:buClr>
              <a:buSzPct val="100000"/>
              <a:buFont typeface="Wingdings" panose="05000000000000000000" pitchFamily="2" charset="2"/>
              <a:buChar char="§"/>
              <a:defRPr/>
            </a:pPr>
            <a:r>
              <a:rPr lang="en-US" sz="2800" dirty="0" smtClean="0"/>
              <a:t>Run </a:t>
            </a:r>
            <a:r>
              <a:rPr lang="en-US" sz="2800" dirty="0"/>
              <a:t>with bottom of front blade set </a:t>
            </a:r>
            <a:r>
              <a:rPr lang="en-US" sz="2800" b="1" dirty="0" smtClean="0">
                <a:solidFill>
                  <a:srgbClr val="FFCC00"/>
                </a:solidFill>
              </a:rPr>
              <a:t>4 to 6 inches above</a:t>
            </a:r>
            <a:r>
              <a:rPr lang="en-US" sz="2800" dirty="0" smtClean="0">
                <a:solidFill>
                  <a:srgbClr val="FFCC00"/>
                </a:solidFill>
              </a:rPr>
              <a:t> </a:t>
            </a:r>
            <a:r>
              <a:rPr lang="en-US" sz="2800" dirty="0"/>
              <a:t>bottom of tracks – not at ground level </a:t>
            </a:r>
            <a:r>
              <a:rPr lang="en-US" sz="2800" dirty="0" smtClean="0"/>
              <a:t>&amp; </a:t>
            </a:r>
            <a:r>
              <a:rPr lang="en-US" sz="2800" dirty="0"/>
              <a:t>not up </a:t>
            </a:r>
            <a:r>
              <a:rPr lang="en-US" sz="2800" dirty="0" smtClean="0"/>
              <a:t>high </a:t>
            </a:r>
          </a:p>
          <a:p>
            <a:pPr fontAlgn="auto">
              <a:lnSpc>
                <a:spcPct val="90000"/>
              </a:lnSpc>
              <a:spcBef>
                <a:spcPts val="0"/>
              </a:spcBef>
              <a:spcAft>
                <a:spcPts val="0"/>
              </a:spcAft>
              <a:buClr>
                <a:srgbClr val="FFCC00"/>
              </a:buClr>
              <a:buSzPct val="100000"/>
              <a:buFont typeface="Wingdings" panose="05000000000000000000" pitchFamily="2" charset="2"/>
              <a:buChar char="§"/>
              <a:defRPr/>
            </a:pPr>
            <a:r>
              <a:rPr lang="en-US" sz="2800" dirty="0" smtClean="0"/>
              <a:t>Watch </a:t>
            </a:r>
            <a:r>
              <a:rPr lang="en-US" sz="2800" b="1" i="1" dirty="0" smtClean="0">
                <a:solidFill>
                  <a:srgbClr val="FFCC00"/>
                </a:solidFill>
              </a:rPr>
              <a:t>behind</a:t>
            </a:r>
            <a:r>
              <a:rPr lang="en-US" sz="2800" dirty="0" smtClean="0"/>
              <a:t> blade to monitor its height (</a:t>
            </a:r>
            <a:r>
              <a:rPr lang="en-US" sz="2800" dirty="0" smtClean="0">
                <a:solidFill>
                  <a:srgbClr val="FFCC00"/>
                </a:solidFill>
              </a:rPr>
              <a:t>yellow arrow</a:t>
            </a:r>
            <a:r>
              <a:rPr lang="en-US" sz="2800" dirty="0" smtClean="0"/>
              <a:t>)</a:t>
            </a:r>
          </a:p>
          <a:p>
            <a:pPr fontAlgn="auto">
              <a:lnSpc>
                <a:spcPct val="90000"/>
              </a:lnSpc>
              <a:spcBef>
                <a:spcPts val="0"/>
              </a:spcBef>
              <a:spcAft>
                <a:spcPts val="0"/>
              </a:spcAft>
              <a:buClr>
                <a:srgbClr val="FFCC00"/>
              </a:buClr>
              <a:buSzPct val="100000"/>
              <a:buFont typeface="Wingdings" panose="05000000000000000000" pitchFamily="2" charset="2"/>
              <a:buChar char="§"/>
              <a:defRPr/>
            </a:pPr>
            <a:r>
              <a:rPr lang="en-US" sz="2800" dirty="0" smtClean="0"/>
              <a:t>This </a:t>
            </a:r>
            <a:r>
              <a:rPr lang="en-US" sz="2800" dirty="0"/>
              <a:t>allows for day-lighting </a:t>
            </a:r>
            <a:r>
              <a:rPr lang="en-US" sz="2800" dirty="0" smtClean="0"/>
              <a:t>drifts, </a:t>
            </a:r>
            <a:r>
              <a:rPr lang="en-US" sz="2800" dirty="0"/>
              <a:t>keeps blade safe from hitting </a:t>
            </a:r>
            <a:r>
              <a:rPr lang="en-US" sz="2800" dirty="0" smtClean="0"/>
              <a:t>buried hazards &amp; keeps it close if needed</a:t>
            </a:r>
            <a:endParaRPr lang="en-US" sz="2800" dirty="0"/>
          </a:p>
        </p:txBody>
      </p:sp>
      <p:pic>
        <p:nvPicPr>
          <p:cNvPr id="642050" name="Picture 2" descr="H:\My Pictures\2010-01 (Jan)2\2010_01_30\IMG_2546.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bwMode="auto">
          <a:xfrm>
            <a:off x="19879" y="3587935"/>
            <a:ext cx="4475922" cy="3255245"/>
          </a:xfrm>
          <a:prstGeom prst="rect">
            <a:avLst/>
          </a:prstGeom>
          <a:noFill/>
          <a:ln w="19050">
            <a:solidFill>
              <a:schemeClr val="accent4">
                <a:lumMod val="10000"/>
              </a:schemeClr>
            </a:solidFill>
          </a:ln>
        </p:spPr>
      </p:pic>
      <p:sp>
        <p:nvSpPr>
          <p:cNvPr id="6" name="Footer Placeholder 6"/>
          <p:cNvSpPr>
            <a:spLocks noGrp="1"/>
          </p:cNvSpPr>
          <p:nvPr>
            <p:ph type="ftr" sz="quarter" idx="12"/>
          </p:nvPr>
        </p:nvSpPr>
        <p:spPr>
          <a:xfrm>
            <a:off x="2286000" y="6400800"/>
            <a:ext cx="4495800" cy="457200"/>
          </a:xfrm>
        </p:spPr>
        <p:txBody>
          <a:bodyPr/>
          <a:lstStyle/>
          <a:p>
            <a:pPr algn="l">
              <a:defRPr/>
            </a:pPr>
            <a:r>
              <a:rPr lang="en-US" dirty="0" smtClean="0">
                <a:solidFill>
                  <a:schemeClr val="bg2"/>
                </a:solidFill>
              </a:rPr>
              <a:t>Trails Work Consulting</a:t>
            </a:r>
            <a:endParaRPr lang="en-US" dirty="0">
              <a:solidFill>
                <a:schemeClr val="bg2"/>
              </a:solidFill>
            </a:endParaRPr>
          </a:p>
        </p:txBody>
      </p:sp>
      <p:sp>
        <p:nvSpPr>
          <p:cNvPr id="214022" name="AutoShape 9"/>
          <p:cNvSpPr>
            <a:spLocks noChangeArrowheads="1"/>
          </p:cNvSpPr>
          <p:nvPr/>
        </p:nvSpPr>
        <p:spPr bwMode="auto">
          <a:xfrm rot="4028774">
            <a:off x="3235663" y="5842243"/>
            <a:ext cx="304800" cy="609600"/>
          </a:xfrm>
          <a:prstGeom prst="downArrow">
            <a:avLst>
              <a:gd name="adj1" fmla="val 50000"/>
              <a:gd name="adj2" fmla="val 50000"/>
            </a:avLst>
          </a:prstGeom>
          <a:solidFill>
            <a:srgbClr val="FFCC00"/>
          </a:solidFill>
          <a:ln w="9525">
            <a:solidFill>
              <a:srgbClr val="0000FF"/>
            </a:solidFill>
            <a:miter lim="800000"/>
            <a:headEnd/>
            <a:tailEnd/>
          </a:ln>
        </p:spPr>
        <p:txBody>
          <a:bodyPr wrap="none" anchor="ctr"/>
          <a:lstStyle/>
          <a:p>
            <a:endParaRPr lang="en-US">
              <a:latin typeface="Rockwell" pitchFamily="18" charset="0"/>
            </a:endParaRPr>
          </a:p>
        </p:txBody>
      </p:sp>
      <p:pic>
        <p:nvPicPr>
          <p:cNvPr id="7" name="Picture 2" descr="H:\My Pictures\2010-01 (Jan)2\2010_01_30\IMG_2582.JPG"/>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4252032" y="3587935"/>
            <a:ext cx="4872089" cy="3248059"/>
          </a:xfrm>
          <a:prstGeom prst="rect">
            <a:avLst/>
          </a:prstGeom>
          <a:noFill/>
          <a:ln w="19050">
            <a:solidFill>
              <a:schemeClr val="accent4">
                <a:lumMod val="10000"/>
              </a:schemeClr>
            </a:solidFill>
            <a:miter lim="800000"/>
            <a:headEnd/>
            <a:tailEnd/>
          </a:ln>
          <a:effectLst/>
        </p:spPr>
      </p:pic>
      <p:sp>
        <p:nvSpPr>
          <p:cNvPr id="8" name="AutoShape 7"/>
          <p:cNvSpPr>
            <a:spLocks noChangeArrowheads="1"/>
          </p:cNvSpPr>
          <p:nvPr/>
        </p:nvSpPr>
        <p:spPr bwMode="auto">
          <a:xfrm rot="15221068">
            <a:off x="6657323" y="5469128"/>
            <a:ext cx="304800" cy="838200"/>
          </a:xfrm>
          <a:prstGeom prst="downArrow">
            <a:avLst>
              <a:gd name="adj1" fmla="val 50000"/>
              <a:gd name="adj2" fmla="val 68750"/>
            </a:avLst>
          </a:prstGeom>
          <a:solidFill>
            <a:srgbClr val="FFCC00"/>
          </a:solidFill>
          <a:ln w="9525">
            <a:solidFill>
              <a:srgbClr val="0000FF"/>
            </a:solidFill>
            <a:miter lim="800000"/>
            <a:headEnd/>
            <a:tailEnd/>
          </a:ln>
        </p:spPr>
        <p:txBody>
          <a:bodyPr wrap="none" anchor="ctr"/>
          <a:lstStyle/>
          <a:p>
            <a:endParaRPr lang="en-US">
              <a:latin typeface="Rockwell" pitchFamily="18" charset="0"/>
            </a:endParaRPr>
          </a:p>
        </p:txBody>
      </p:sp>
    </p:spTree>
    <p:extLst>
      <p:ext uri="{BB962C8B-B14F-4D97-AF65-F5344CB8AC3E}">
        <p14:creationId xmlns:p14="http://schemas.microsoft.com/office/powerpoint/2010/main" xmlns="" val="237484637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Rot="1" noChangeArrowheads="1"/>
          </p:cNvSpPr>
          <p:nvPr>
            <p:ph type="title"/>
          </p:nvPr>
        </p:nvSpPr>
        <p:spPr/>
        <p:txBody>
          <a:bodyPr>
            <a:noAutofit/>
          </a:bodyPr>
          <a:lstStyle/>
          <a:p>
            <a:pPr marL="54864" fontAlgn="auto">
              <a:spcAft>
                <a:spcPts val="0"/>
              </a:spcAft>
              <a:defRPr/>
            </a:pPr>
            <a:r>
              <a:rPr lang="en-US" sz="3200" dirty="0" smtClean="0">
                <a:solidFill>
                  <a:srgbClr val="FFCC00"/>
                </a:solidFill>
              </a:rPr>
              <a:t>Always Use Caution &amp; Beware </a:t>
            </a:r>
            <a:r>
              <a:rPr lang="en-US" sz="3200" dirty="0">
                <a:solidFill>
                  <a:srgbClr val="FFCC00"/>
                </a:solidFill>
              </a:rPr>
              <a:t>of </a:t>
            </a:r>
            <a:r>
              <a:rPr lang="en-US" sz="3200" dirty="0" smtClean="0">
                <a:solidFill>
                  <a:srgbClr val="FFCC00"/>
                </a:solidFill>
              </a:rPr>
              <a:t>Hazards </a:t>
            </a:r>
            <a:r>
              <a:rPr lang="en-US" sz="3200" dirty="0" smtClean="0">
                <a:solidFill>
                  <a:schemeClr val="hlink"/>
                </a:solidFill>
              </a:rPr>
              <a:t>When </a:t>
            </a:r>
            <a:r>
              <a:rPr lang="en-US" sz="3200" dirty="0">
                <a:solidFill>
                  <a:schemeClr val="hlink"/>
                </a:solidFill>
              </a:rPr>
              <a:t>Using the Front Blade</a:t>
            </a:r>
            <a:endParaRPr lang="en-US" sz="3200" dirty="0">
              <a:solidFill>
                <a:srgbClr val="FFCC00"/>
              </a:solidFill>
            </a:endParaRPr>
          </a:p>
        </p:txBody>
      </p:sp>
      <p:sp>
        <p:nvSpPr>
          <p:cNvPr id="210948" name="Rectangle 6"/>
          <p:cNvSpPr>
            <a:spLocks noGrp="1" noChangeArrowheads="1"/>
          </p:cNvSpPr>
          <p:nvPr>
            <p:ph type="body" sz="half" idx="1"/>
          </p:nvPr>
        </p:nvSpPr>
        <p:spPr>
          <a:xfrm>
            <a:off x="457200" y="1600200"/>
            <a:ext cx="4800600" cy="4525963"/>
          </a:xfrm>
        </p:spPr>
        <p:txBody>
          <a:bodyPr/>
          <a:lstStyle/>
          <a:p>
            <a:pPr eaLnBrk="1" hangingPunct="1"/>
            <a:r>
              <a:rPr lang="en-US" sz="2800" dirty="0" smtClean="0"/>
              <a:t>Watch for rocks, trees &amp; stumps since hitting them can put a great deal of stress on the equipment</a:t>
            </a:r>
          </a:p>
          <a:p>
            <a:pPr eaLnBrk="1" hangingPunct="1"/>
            <a:r>
              <a:rPr lang="en-US" sz="2800" dirty="0" smtClean="0"/>
              <a:t>If the blade or tracks hit something, let go of the steering momentarily; this can reduce stress on critical parts by allowing some give in the steering system</a:t>
            </a:r>
          </a:p>
        </p:txBody>
      </p:sp>
      <p:pic>
        <p:nvPicPr>
          <p:cNvPr id="640003" name="Picture 3" descr="H:\My Pictures\2010-01 (Jan)2\2010_01_30\IMG_2537.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bwMode="auto">
          <a:xfrm>
            <a:off x="5300986" y="1922331"/>
            <a:ext cx="3385814" cy="3564069"/>
          </a:xfrm>
          <a:prstGeom prst="rect">
            <a:avLst/>
          </a:prstGeom>
          <a:noFill/>
          <a:ln w="19050">
            <a:solidFill>
              <a:schemeClr val="tx1"/>
            </a:solidFill>
          </a:ln>
        </p:spPr>
      </p:pic>
      <p:sp>
        <p:nvSpPr>
          <p:cNvPr id="4" name="Footer Placeholder 5"/>
          <p:cNvSpPr>
            <a:spLocks noGrp="1"/>
          </p:cNvSpPr>
          <p:nvPr>
            <p:ph type="ftr" sz="quarter" idx="12"/>
          </p:nvPr>
        </p:nvSpPr>
        <p:spPr>
          <a:xfrm>
            <a:off x="2286000" y="6400800"/>
            <a:ext cx="4572000" cy="323850"/>
          </a:xfrm>
        </p:spPr>
        <p:txBody>
          <a:bodyPr anchor="ctr"/>
          <a:lstStyle/>
          <a:p>
            <a:pPr algn="ctr">
              <a:defRPr/>
            </a:pPr>
            <a:r>
              <a:rPr lang="en-US" dirty="0" smtClean="0">
                <a:solidFill>
                  <a:schemeClr val="tx2">
                    <a:shade val="90000"/>
                  </a:schemeClr>
                </a:solidFill>
              </a:rPr>
              <a:t>Trails Work Consulting</a:t>
            </a:r>
            <a:endParaRPr lang="en-US" dirty="0">
              <a:solidFill>
                <a:schemeClr val="tx2">
                  <a:shade val="90000"/>
                </a:schemeClr>
              </a:solidFill>
            </a:endParaRPr>
          </a:p>
        </p:txBody>
      </p:sp>
    </p:spTree>
    <p:extLst>
      <p:ext uri="{BB962C8B-B14F-4D97-AF65-F5344CB8AC3E}">
        <p14:creationId xmlns:p14="http://schemas.microsoft.com/office/powerpoint/2010/main" xmlns="" val="239596074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sz="3600" dirty="0" smtClean="0">
                <a:solidFill>
                  <a:srgbClr val="FFCC00"/>
                </a:solidFill>
              </a:rPr>
              <a:t>Take Multiple Cuts When Snow’s Deep </a:t>
            </a:r>
            <a:endParaRPr lang="en-US" sz="3600" dirty="0">
              <a:solidFill>
                <a:srgbClr val="FFCC00"/>
              </a:solidFill>
            </a:endParaRPr>
          </a:p>
        </p:txBody>
      </p:sp>
      <p:sp>
        <p:nvSpPr>
          <p:cNvPr id="6" name="Text Placeholder 5"/>
          <p:cNvSpPr>
            <a:spLocks noGrp="1"/>
          </p:cNvSpPr>
          <p:nvPr>
            <p:ph type="body" sz="half" idx="1"/>
          </p:nvPr>
        </p:nvSpPr>
        <p:spPr>
          <a:xfrm>
            <a:off x="381000" y="1447800"/>
            <a:ext cx="3352800" cy="5105400"/>
          </a:xfrm>
        </p:spPr>
        <p:txBody>
          <a:bodyPr/>
          <a:lstStyle/>
          <a:p>
            <a:pPr marL="514350" indent="-514350">
              <a:buSzPct val="100000"/>
              <a:buFont typeface="Wingdings" pitchFamily="2" charset="2"/>
              <a:buChar char="§"/>
            </a:pPr>
            <a:r>
              <a:rPr lang="en-US" sz="2800" dirty="0" smtClean="0">
                <a:effectLst/>
              </a:rPr>
              <a:t>When working deep snow or large drifts – take multiple cuts to be most effective &amp; to reduce stress on  equipment – rather than trying to cut / remove everything in one pass</a:t>
            </a:r>
          </a:p>
          <a:p>
            <a:pPr marL="514350" indent="-514350">
              <a:buSzPct val="100000"/>
              <a:buFont typeface="Wingdings" pitchFamily="2" charset="2"/>
              <a:buChar char="§"/>
            </a:pPr>
            <a:endParaRPr lang="en-US" sz="2800" dirty="0" smtClean="0">
              <a:effectLst/>
            </a:endParaRPr>
          </a:p>
          <a:p>
            <a:pPr marL="514350" indent="-514350">
              <a:buSzPct val="100000"/>
            </a:pPr>
            <a:endParaRPr lang="en-US" dirty="0"/>
          </a:p>
        </p:txBody>
      </p:sp>
      <p:sp>
        <p:nvSpPr>
          <p:cNvPr id="9" name="Footer Placeholder 8"/>
          <p:cNvSpPr>
            <a:spLocks noGrp="1"/>
          </p:cNvSpPr>
          <p:nvPr>
            <p:ph type="ftr" sz="quarter" idx="12"/>
          </p:nvPr>
        </p:nvSpPr>
        <p:spPr/>
        <p:txBody>
          <a:bodyPr/>
          <a:lstStyle/>
          <a:p>
            <a:pPr>
              <a:defRPr/>
            </a:pPr>
            <a:r>
              <a:rPr lang="en-US" dirty="0" smtClean="0"/>
              <a:t>Trails Work Consulting</a:t>
            </a:r>
            <a:endParaRPr lang="en-US" dirty="0"/>
          </a:p>
        </p:txBody>
      </p:sp>
      <p:pic>
        <p:nvPicPr>
          <p:cNvPr id="8" name="Content Placeholder 7"/>
          <p:cNvPicPr>
            <a:picLocks noGrp="1" noChangeAspect="1"/>
          </p:cNvPicPr>
          <p:nvPr>
            <p:ph sz="half" idx="2"/>
          </p:nvPr>
        </p:nvPicPr>
        <p:blipFill>
          <a:blip r:embed="rId3" cstate="screen">
            <a:extLst>
              <a:ext uri="{28A0092B-C50C-407E-A947-70E740481C1C}">
                <a14:useLocalDpi xmlns:a14="http://schemas.microsoft.com/office/drawing/2010/main" xmlns=""/>
              </a:ext>
            </a:extLst>
          </a:blip>
          <a:stretch>
            <a:fillRect/>
          </a:stretch>
        </p:blipFill>
        <p:spPr>
          <a:xfrm>
            <a:off x="4343400" y="1981200"/>
            <a:ext cx="4528608" cy="3396456"/>
          </a:xfrm>
          <a:ln w="19050">
            <a:solidFill>
              <a:schemeClr val="tx1"/>
            </a:solidFill>
          </a:ln>
        </p:spPr>
      </p:pic>
    </p:spTree>
    <p:extLst>
      <p:ext uri="{BB962C8B-B14F-4D97-AF65-F5344CB8AC3E}">
        <p14:creationId xmlns:p14="http://schemas.microsoft.com/office/powerpoint/2010/main" xmlns="" val="302155790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73162"/>
          </a:xfrm>
          <a:solidFill>
            <a:schemeClr val="bg1">
              <a:lumMod val="60000"/>
              <a:lumOff val="40000"/>
            </a:schemeClr>
          </a:solidFill>
          <a:ln>
            <a:solidFill>
              <a:schemeClr val="tx1"/>
            </a:solidFill>
          </a:ln>
        </p:spPr>
        <p:txBody>
          <a:bodyPr/>
          <a:lstStyle/>
          <a:p>
            <a:r>
              <a:rPr lang="en-US" sz="3200" dirty="0" smtClean="0">
                <a:solidFill>
                  <a:srgbClr val="FFCC00"/>
                </a:solidFill>
              </a:rPr>
              <a:t>TOP TIP #9: </a:t>
            </a:r>
            <a:br>
              <a:rPr lang="en-US" sz="3200" dirty="0" smtClean="0">
                <a:solidFill>
                  <a:srgbClr val="FFCC00"/>
                </a:solidFill>
              </a:rPr>
            </a:br>
            <a:r>
              <a:rPr lang="en-US" sz="3600" dirty="0" smtClean="0">
                <a:solidFill>
                  <a:schemeClr val="hlink"/>
                </a:solidFill>
              </a:rPr>
              <a:t> </a:t>
            </a:r>
            <a:r>
              <a:rPr lang="en-US" sz="3600" dirty="0" smtClean="0">
                <a:solidFill>
                  <a:srgbClr val="FFCC00"/>
                </a:solidFill>
              </a:rPr>
              <a:t>Know the Trail and Stay on It</a:t>
            </a:r>
            <a:endParaRPr lang="en-US" sz="3600" dirty="0">
              <a:solidFill>
                <a:srgbClr val="FFCC00"/>
              </a:solidFill>
            </a:endParaRPr>
          </a:p>
        </p:txBody>
      </p:sp>
      <p:sp>
        <p:nvSpPr>
          <p:cNvPr id="10" name="Text Placeholder 9"/>
          <p:cNvSpPr>
            <a:spLocks noGrp="1"/>
          </p:cNvSpPr>
          <p:nvPr>
            <p:ph type="body" sz="half" idx="3"/>
          </p:nvPr>
        </p:nvSpPr>
        <p:spPr>
          <a:xfrm>
            <a:off x="457200" y="5029200"/>
            <a:ext cx="8229600" cy="1447800"/>
          </a:xfrm>
        </p:spPr>
        <p:txBody>
          <a:bodyPr/>
          <a:lstStyle/>
          <a:p>
            <a:pPr algn="ctr">
              <a:buNone/>
            </a:pPr>
            <a:r>
              <a:rPr lang="en-US" b="1" dirty="0" smtClean="0">
                <a:solidFill>
                  <a:srgbClr val="FFCC00"/>
                </a:solidFill>
                <a:effectLst/>
              </a:rPr>
              <a:t>Disaster happens when you get off your trail!</a:t>
            </a:r>
            <a:endParaRPr lang="en-US" dirty="0" smtClean="0">
              <a:solidFill>
                <a:srgbClr val="FFCC00"/>
              </a:solidFill>
              <a:effectLst/>
            </a:endParaRPr>
          </a:p>
          <a:p>
            <a:pPr marL="0" indent="0" algn="ctr">
              <a:buNone/>
            </a:pPr>
            <a:r>
              <a:rPr lang="en-US" sz="2800" dirty="0" smtClean="0">
                <a:effectLst/>
              </a:rPr>
              <a:t>Lost grooming time, expensive repairs, injury or death </a:t>
            </a:r>
            <a:endParaRPr lang="en-US" sz="2800" dirty="0">
              <a:effectLst/>
            </a:endParaRPr>
          </a:p>
        </p:txBody>
      </p:sp>
      <p:sp>
        <p:nvSpPr>
          <p:cNvPr id="5" name="Footer Placeholder 4"/>
          <p:cNvSpPr>
            <a:spLocks noGrp="1"/>
          </p:cNvSpPr>
          <p:nvPr>
            <p:ph type="ftr" sz="quarter" idx="12"/>
          </p:nvPr>
        </p:nvSpPr>
        <p:spPr/>
        <p:txBody>
          <a:bodyPr/>
          <a:lstStyle/>
          <a:p>
            <a:pPr>
              <a:defRPr/>
            </a:pPr>
            <a:r>
              <a:rPr lang="en-US" dirty="0" smtClean="0"/>
              <a:t>Trails Work Consulting</a:t>
            </a:r>
            <a:endParaRPr lang="en-US" dirty="0"/>
          </a:p>
        </p:txBody>
      </p:sp>
      <p:pic>
        <p:nvPicPr>
          <p:cNvPr id="11" name="Picture 7" descr="StuckCat002"/>
          <p:cNvPicPr>
            <a:picLocks noGrp="1" noChangeAspect="1" noChangeArrowheads="1"/>
          </p:cNvPicPr>
          <p:nvPr>
            <p:ph sz="quarter" idx="2"/>
          </p:nvPr>
        </p:nvPicPr>
        <p:blipFill>
          <a:blip r:embed="rId3" cstate="screen">
            <a:extLst>
              <a:ext uri="{28A0092B-C50C-407E-A947-70E740481C1C}">
                <a14:useLocalDpi xmlns:a14="http://schemas.microsoft.com/office/drawing/2010/main" xmlns=""/>
              </a:ext>
            </a:extLst>
          </a:blip>
          <a:stretch>
            <a:fillRect/>
          </a:stretch>
        </p:blipFill>
        <p:spPr>
          <a:xfrm>
            <a:off x="4495800" y="1676400"/>
            <a:ext cx="4216400" cy="3162300"/>
          </a:xfrm>
          <a:ln w="19050">
            <a:solidFill>
              <a:schemeClr val="tx1"/>
            </a:solidFill>
          </a:ln>
        </p:spPr>
      </p:pic>
      <p:pic>
        <p:nvPicPr>
          <p:cNvPr id="12" name="Content Placeholder 7" descr="scan0014.jpg"/>
          <p:cNvPicPr>
            <a:picLocks noGrp="1" noChangeAspect="1"/>
          </p:cNvPicPr>
          <p:nvPr>
            <p:ph sz="quarter" idx="1"/>
          </p:nvPr>
        </p:nvPicPr>
        <p:blipFill>
          <a:blip r:embed="rId4" cstate="screen">
            <a:extLst>
              <a:ext uri="{28A0092B-C50C-407E-A947-70E740481C1C}">
                <a14:useLocalDpi xmlns:a14="http://schemas.microsoft.com/office/drawing/2010/main" xmlns=""/>
              </a:ext>
            </a:extLst>
          </a:blip>
          <a:srcRect/>
          <a:stretch>
            <a:fillRect/>
          </a:stretch>
        </p:blipFill>
        <p:spPr>
          <a:xfrm>
            <a:off x="304800" y="1676401"/>
            <a:ext cx="3962400" cy="3187628"/>
          </a:xfrm>
          <a:ln w="19050">
            <a:solidFill>
              <a:schemeClr val="tx1"/>
            </a:solidFill>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p:txBody>
          <a:bodyPr>
            <a:normAutofit/>
          </a:bodyPr>
          <a:lstStyle/>
          <a:p>
            <a:pPr marL="54864" fontAlgn="auto">
              <a:spcAft>
                <a:spcPts val="0"/>
              </a:spcAft>
              <a:defRPr/>
            </a:pPr>
            <a:r>
              <a:rPr lang="en-US" sz="3200" dirty="0" smtClean="0">
                <a:solidFill>
                  <a:srgbClr val="FFCC00"/>
                </a:solidFill>
              </a:rPr>
              <a:t> </a:t>
            </a:r>
            <a:r>
              <a:rPr lang="en-US" sz="3600" dirty="0" smtClean="0">
                <a:solidFill>
                  <a:srgbClr val="FFCC00"/>
                </a:solidFill>
              </a:rPr>
              <a:t>Avoid Grooming Across Ice</a:t>
            </a:r>
            <a:endParaRPr lang="en-US" sz="3600" dirty="0">
              <a:solidFill>
                <a:schemeClr val="hlink"/>
              </a:solidFill>
            </a:endParaRPr>
          </a:p>
        </p:txBody>
      </p:sp>
      <p:sp>
        <p:nvSpPr>
          <p:cNvPr id="4" name="Footer Placeholder 5"/>
          <p:cNvSpPr>
            <a:spLocks noGrp="1"/>
          </p:cNvSpPr>
          <p:nvPr>
            <p:ph type="ftr" sz="quarter" idx="12"/>
          </p:nvPr>
        </p:nvSpPr>
        <p:spPr/>
        <p:txBody>
          <a:bodyPr anchor="ctr"/>
          <a:lstStyle/>
          <a:p>
            <a:pPr>
              <a:defRPr/>
            </a:pPr>
            <a:r>
              <a:rPr lang="en-US" dirty="0" smtClean="0">
                <a:solidFill>
                  <a:schemeClr val="tx2">
                    <a:shade val="90000"/>
                  </a:schemeClr>
                </a:solidFill>
              </a:rPr>
              <a:t>Trails Work Consulting</a:t>
            </a:r>
            <a:endParaRPr lang="en-US" dirty="0">
              <a:solidFill>
                <a:schemeClr val="tx2">
                  <a:shade val="90000"/>
                </a:schemeClr>
              </a:solidFill>
            </a:endParaRPr>
          </a:p>
        </p:txBody>
      </p:sp>
      <p:sp>
        <p:nvSpPr>
          <p:cNvPr id="7" name="Content Placeholder 6"/>
          <p:cNvSpPr>
            <a:spLocks noGrp="1"/>
          </p:cNvSpPr>
          <p:nvPr>
            <p:ph sz="half" idx="1"/>
          </p:nvPr>
        </p:nvSpPr>
        <p:spPr>
          <a:xfrm>
            <a:off x="457200" y="1600200"/>
            <a:ext cx="3352800" cy="4525963"/>
          </a:xfrm>
        </p:spPr>
        <p:txBody>
          <a:bodyPr/>
          <a:lstStyle/>
          <a:p>
            <a:r>
              <a:rPr lang="en-US" dirty="0" smtClean="0">
                <a:effectLst/>
              </a:rPr>
              <a:t>If it is absolutely necessary: establish procedures to test &amp; monitor ice thickness &amp; quality –  before first crossing &amp; throughout season</a:t>
            </a:r>
          </a:p>
          <a:p>
            <a:endParaRPr lang="en-US" dirty="0"/>
          </a:p>
        </p:txBody>
      </p:sp>
      <p:pic>
        <p:nvPicPr>
          <p:cNvPr id="9" name="Picture 2" descr="H:\My Pictures\Wyoming pics 4\My Pictures\grooming\swim#2.jpg"/>
          <p:cNvPicPr>
            <a:picLocks noGrp="1" noChangeAspect="1" noChangeArrowheads="1"/>
          </p:cNvPicPr>
          <p:nvPr>
            <p:ph sz="half" idx="2"/>
          </p:nvPr>
        </p:nvPicPr>
        <p:blipFill>
          <a:blip r:embed="rId3" cstate="screen">
            <a:extLst>
              <a:ext uri="{28A0092B-C50C-407E-A947-70E740481C1C}">
                <a14:useLocalDpi xmlns:a14="http://schemas.microsoft.com/office/drawing/2010/main" xmlns=""/>
              </a:ext>
            </a:extLst>
          </a:blip>
          <a:srcRect/>
          <a:stretch>
            <a:fillRect/>
          </a:stretch>
        </p:blipFill>
        <p:spPr bwMode="auto">
          <a:xfrm>
            <a:off x="4114800" y="1981200"/>
            <a:ext cx="4676739" cy="3083630"/>
          </a:xfrm>
          <a:prstGeom prst="rect">
            <a:avLst/>
          </a:prstGeom>
          <a:noFill/>
          <a:ln w="19050">
            <a:solidFill>
              <a:schemeClr val="tx1"/>
            </a:solidFill>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8" name="Rectangle 2"/>
          <p:cNvSpPr>
            <a:spLocks noGrp="1" noRot="1" noChangeArrowheads="1"/>
          </p:cNvSpPr>
          <p:nvPr>
            <p:ph type="title"/>
          </p:nvPr>
        </p:nvSpPr>
        <p:spPr>
          <a:xfrm>
            <a:off x="457200" y="274638"/>
            <a:ext cx="8229600" cy="1096962"/>
          </a:xfrm>
          <a:noFill/>
        </p:spPr>
        <p:txBody>
          <a:bodyPr>
            <a:normAutofit/>
          </a:bodyPr>
          <a:lstStyle/>
          <a:p>
            <a:pPr marL="54864" fontAlgn="auto">
              <a:spcAft>
                <a:spcPts val="0"/>
              </a:spcAft>
              <a:defRPr/>
            </a:pPr>
            <a:r>
              <a:rPr lang="en-US" sz="3600" dirty="0" smtClean="0">
                <a:solidFill>
                  <a:srgbClr val="FFCC00"/>
                </a:solidFill>
              </a:rPr>
              <a:t>Don’t Follow Snowmobile Tracks</a:t>
            </a:r>
            <a:endParaRPr lang="en-US" sz="3600" dirty="0">
              <a:solidFill>
                <a:srgbClr val="FFCC00"/>
              </a:solidFill>
            </a:endParaRPr>
          </a:p>
        </p:txBody>
      </p:sp>
      <p:pic>
        <p:nvPicPr>
          <p:cNvPr id="130053" name="Picture 4" descr="sled tracks"/>
          <p:cNvPicPr>
            <a:picLocks noGrp="1" noChangeAspect="1" noChangeArrowheads="1"/>
          </p:cNvPicPr>
          <p:nvPr>
            <p:ph sz="quarter" idx="1"/>
          </p:nvPr>
        </p:nvPicPr>
        <p:blipFill>
          <a:blip r:embed="rId3" cstate="screen">
            <a:extLst>
              <a:ext uri="{28A0092B-C50C-407E-A947-70E740481C1C}">
                <a14:useLocalDpi xmlns:a14="http://schemas.microsoft.com/office/drawing/2010/main" xmlns=""/>
              </a:ext>
            </a:extLst>
          </a:blip>
          <a:srcRect/>
          <a:stretch>
            <a:fillRect/>
          </a:stretch>
        </p:blipFill>
        <p:spPr>
          <a:xfrm>
            <a:off x="304800" y="1676400"/>
            <a:ext cx="4191000" cy="2811463"/>
          </a:xfrm>
          <a:ln w="19050">
            <a:solidFill>
              <a:schemeClr val="tx1"/>
            </a:solidFill>
          </a:ln>
        </p:spPr>
      </p:pic>
      <p:pic>
        <p:nvPicPr>
          <p:cNvPr id="130060" name="Picture 14" descr="HPIM3906"/>
          <p:cNvPicPr>
            <a:picLocks noGrp="1" noChangeAspect="1" noChangeArrowheads="1"/>
          </p:cNvPicPr>
          <p:nvPr>
            <p:ph sz="quarter" idx="2"/>
          </p:nvPr>
        </p:nvPicPr>
        <p:blipFill>
          <a:blip r:embed="rId4" cstate="screen">
            <a:extLst>
              <a:ext uri="{28A0092B-C50C-407E-A947-70E740481C1C}">
                <a14:useLocalDpi xmlns:a14="http://schemas.microsoft.com/office/drawing/2010/main" xmlns=""/>
              </a:ext>
            </a:extLst>
          </a:blip>
          <a:stretch>
            <a:fillRect/>
          </a:stretch>
        </p:blipFill>
        <p:spPr>
          <a:xfrm>
            <a:off x="5212931" y="1721548"/>
            <a:ext cx="2916816" cy="2185988"/>
          </a:xfrm>
          <a:ln w="19050">
            <a:solidFill>
              <a:schemeClr val="tx1"/>
            </a:solidFill>
          </a:ln>
        </p:spPr>
      </p:pic>
      <p:sp>
        <p:nvSpPr>
          <p:cNvPr id="130052" name="Rectangle 3"/>
          <p:cNvSpPr>
            <a:spLocks noGrp="1" noChangeArrowheads="1"/>
          </p:cNvSpPr>
          <p:nvPr>
            <p:ph type="body" sz="half" idx="3"/>
          </p:nvPr>
        </p:nvSpPr>
        <p:spPr>
          <a:xfrm>
            <a:off x="457200" y="4724400"/>
            <a:ext cx="8229600" cy="1676400"/>
          </a:xfrm>
        </p:spPr>
        <p:txBody>
          <a:bodyPr/>
          <a:lstStyle/>
          <a:p>
            <a:pPr>
              <a:lnSpc>
                <a:spcPct val="80000"/>
              </a:lnSpc>
            </a:pPr>
            <a:r>
              <a:rPr lang="en-US" sz="2800" dirty="0" smtClean="0">
                <a:effectLst/>
              </a:rPr>
              <a:t>Following tracks will get you in trouble quickly since riders cut corners &amp; ‘widen’ the trail</a:t>
            </a:r>
          </a:p>
          <a:p>
            <a:pPr>
              <a:lnSpc>
                <a:spcPct val="80000"/>
              </a:lnSpc>
            </a:pPr>
            <a:r>
              <a:rPr lang="en-US" sz="2800" dirty="0" smtClean="0">
                <a:effectLst/>
              </a:rPr>
              <a:t>Risk hitting rocks, stumps, culverts, road back-slopes; or dropping into holes &amp; unpacked areas</a:t>
            </a:r>
          </a:p>
        </p:txBody>
      </p:sp>
      <p:sp>
        <p:nvSpPr>
          <p:cNvPr id="16" name="Footer Placeholder 7"/>
          <p:cNvSpPr>
            <a:spLocks noGrp="1"/>
          </p:cNvSpPr>
          <p:nvPr>
            <p:ph type="ftr" sz="quarter" idx="12"/>
          </p:nvPr>
        </p:nvSpPr>
        <p:spPr/>
        <p:txBody>
          <a:bodyPr/>
          <a:lstStyle/>
          <a:p>
            <a:pPr>
              <a:defRPr/>
            </a:pPr>
            <a:r>
              <a:rPr lang="en-US" dirty="0" smtClean="0"/>
              <a:t>Trails Work Consulting</a:t>
            </a:r>
            <a:endParaRPr lang="en-US" dirty="0"/>
          </a:p>
        </p:txBody>
      </p:sp>
      <p:sp>
        <p:nvSpPr>
          <p:cNvPr id="130054" name="WordArt 7"/>
          <p:cNvSpPr>
            <a:spLocks noChangeArrowheads="1" noChangeShapeType="1" noTextEdit="1"/>
          </p:cNvSpPr>
          <p:nvPr/>
        </p:nvSpPr>
        <p:spPr bwMode="auto">
          <a:xfrm>
            <a:off x="1143000" y="3886200"/>
            <a:ext cx="552450" cy="476250"/>
          </a:xfrm>
          <a:prstGeom prst="rect">
            <a:avLst/>
          </a:prstGeom>
        </p:spPr>
        <p:txBody>
          <a:bodyPr wrap="none" fromWordArt="1">
            <a:prstTxWarp prst="textPlain">
              <a:avLst>
                <a:gd name="adj" fmla="val 50000"/>
              </a:avLst>
            </a:prstTxWarp>
          </a:bodyPr>
          <a:lstStyle/>
          <a:p>
            <a:pPr algn="ctr"/>
            <a:r>
              <a:rPr lang="en-US" sz="3600" b="1" kern="10">
                <a:ln w="19050">
                  <a:solidFill>
                    <a:srgbClr val="0000FF"/>
                  </a:solidFill>
                  <a:round/>
                  <a:headEnd/>
                  <a:tailEnd/>
                </a:ln>
                <a:solidFill>
                  <a:srgbClr val="0066CC"/>
                </a:solidFill>
                <a:effectLst>
                  <a:outerShdw dist="35921" dir="2700000" algn="ctr" rotWithShape="0">
                    <a:srgbClr val="990000"/>
                  </a:outerShdw>
                </a:effectLst>
                <a:latin typeface="Haettenschweiler"/>
              </a:rPr>
              <a:t>Yes</a:t>
            </a:r>
          </a:p>
        </p:txBody>
      </p:sp>
      <p:sp>
        <p:nvSpPr>
          <p:cNvPr id="130055" name="WordArt 8"/>
          <p:cNvSpPr>
            <a:spLocks noChangeArrowheads="1" noChangeShapeType="1" noTextEdit="1"/>
          </p:cNvSpPr>
          <p:nvPr/>
        </p:nvSpPr>
        <p:spPr bwMode="auto">
          <a:xfrm>
            <a:off x="3429000" y="3886200"/>
            <a:ext cx="371475" cy="476250"/>
          </a:xfrm>
          <a:prstGeom prst="rect">
            <a:avLst/>
          </a:prstGeom>
        </p:spPr>
        <p:txBody>
          <a:bodyPr wrap="none" fromWordArt="1">
            <a:prstTxWarp prst="textPlain">
              <a:avLst>
                <a:gd name="adj" fmla="val 50000"/>
              </a:avLst>
            </a:prstTxWarp>
          </a:bodyPr>
          <a:lstStyle/>
          <a:p>
            <a:pPr algn="ctr"/>
            <a:r>
              <a:rPr lang="en-US" sz="3600" b="1" kern="10">
                <a:ln w="19050">
                  <a:solidFill>
                    <a:srgbClr val="0000FF"/>
                  </a:solidFill>
                  <a:round/>
                  <a:headEnd/>
                  <a:tailEnd/>
                </a:ln>
                <a:solidFill>
                  <a:srgbClr val="FF3300"/>
                </a:solidFill>
                <a:effectLst>
                  <a:outerShdw dist="35921" dir="2700000" algn="ctr" rotWithShape="0">
                    <a:srgbClr val="990000"/>
                  </a:outerShdw>
                </a:effectLst>
                <a:latin typeface="Haettenschweiler"/>
              </a:rPr>
              <a:t>No</a:t>
            </a:r>
          </a:p>
        </p:txBody>
      </p:sp>
      <p:sp>
        <p:nvSpPr>
          <p:cNvPr id="130056" name="Line 9"/>
          <p:cNvSpPr>
            <a:spLocks noChangeShapeType="1"/>
          </p:cNvSpPr>
          <p:nvPr/>
        </p:nvSpPr>
        <p:spPr bwMode="auto">
          <a:xfrm>
            <a:off x="2286000" y="3581400"/>
            <a:ext cx="0" cy="0"/>
          </a:xfrm>
          <a:prstGeom prst="line">
            <a:avLst/>
          </a:prstGeom>
          <a:noFill/>
          <a:ln w="9525">
            <a:solidFill>
              <a:schemeClr val="tx1"/>
            </a:solidFill>
            <a:round/>
            <a:headEnd/>
            <a:tailEnd type="triangle" w="med" len="med"/>
          </a:ln>
        </p:spPr>
        <p:txBody>
          <a:bodyPr/>
          <a:lstStyle/>
          <a:p>
            <a:endParaRPr lang="en-US"/>
          </a:p>
        </p:txBody>
      </p:sp>
      <p:sp>
        <p:nvSpPr>
          <p:cNvPr id="130057" name="Line 10"/>
          <p:cNvSpPr>
            <a:spLocks noChangeShapeType="1"/>
          </p:cNvSpPr>
          <p:nvPr/>
        </p:nvSpPr>
        <p:spPr bwMode="auto">
          <a:xfrm>
            <a:off x="2286000" y="3733800"/>
            <a:ext cx="0" cy="0"/>
          </a:xfrm>
          <a:prstGeom prst="line">
            <a:avLst/>
          </a:prstGeom>
          <a:noFill/>
          <a:ln w="9525">
            <a:solidFill>
              <a:schemeClr val="tx1"/>
            </a:solidFill>
            <a:round/>
            <a:headEnd/>
            <a:tailEnd type="triangle" w="med" len="med"/>
          </a:ln>
        </p:spPr>
        <p:txBody>
          <a:bodyPr/>
          <a:lstStyle/>
          <a:p>
            <a:endParaRPr lang="en-US"/>
          </a:p>
        </p:txBody>
      </p:sp>
      <p:sp>
        <p:nvSpPr>
          <p:cNvPr id="130058" name="AutoShape 11"/>
          <p:cNvSpPr>
            <a:spLocks noChangeArrowheads="1"/>
          </p:cNvSpPr>
          <p:nvPr/>
        </p:nvSpPr>
        <p:spPr bwMode="auto">
          <a:xfrm rot="-2798195">
            <a:off x="1929607" y="3709193"/>
            <a:ext cx="635000" cy="74613"/>
          </a:xfrm>
          <a:prstGeom prst="rightArrow">
            <a:avLst>
              <a:gd name="adj1" fmla="val 50000"/>
              <a:gd name="adj2" fmla="val 212765"/>
            </a:avLst>
          </a:prstGeom>
          <a:solidFill>
            <a:srgbClr val="0000FF"/>
          </a:solidFill>
          <a:ln w="76200">
            <a:solidFill>
              <a:srgbClr val="0000FF"/>
            </a:solidFill>
            <a:miter lim="800000"/>
            <a:headEnd/>
            <a:tailEnd/>
          </a:ln>
        </p:spPr>
        <p:txBody>
          <a:bodyPr wrap="none" anchor="ctr"/>
          <a:lstStyle/>
          <a:p>
            <a:endParaRPr lang="en-US">
              <a:latin typeface="Rockwell" pitchFamily="18" charset="0"/>
            </a:endParaRPr>
          </a:p>
        </p:txBody>
      </p:sp>
      <p:sp>
        <p:nvSpPr>
          <p:cNvPr id="130059" name="AutoShape 12"/>
          <p:cNvSpPr>
            <a:spLocks noChangeArrowheads="1"/>
          </p:cNvSpPr>
          <p:nvPr/>
        </p:nvSpPr>
        <p:spPr bwMode="auto">
          <a:xfrm rot="-6916521">
            <a:off x="3758407" y="3937793"/>
            <a:ext cx="635000" cy="74613"/>
          </a:xfrm>
          <a:prstGeom prst="rightArrow">
            <a:avLst>
              <a:gd name="adj1" fmla="val 50000"/>
              <a:gd name="adj2" fmla="val 212765"/>
            </a:avLst>
          </a:prstGeom>
          <a:solidFill>
            <a:schemeClr val="bg1"/>
          </a:solidFill>
          <a:ln w="76200">
            <a:solidFill>
              <a:srgbClr val="FF3300"/>
            </a:solidFill>
            <a:miter lim="800000"/>
            <a:headEnd/>
            <a:tailEnd/>
          </a:ln>
        </p:spPr>
        <p:txBody>
          <a:bodyPr wrap="none" anchor="ctr"/>
          <a:lstStyle/>
          <a:p>
            <a:endParaRPr lang="en-US">
              <a:latin typeface="Rockwell" pitchFamily="18" charset="0"/>
            </a:endParaRPr>
          </a:p>
        </p:txBody>
      </p:sp>
      <p:sp>
        <p:nvSpPr>
          <p:cNvPr id="130061" name="WordArt 15"/>
          <p:cNvSpPr>
            <a:spLocks noChangeArrowheads="1" noChangeShapeType="1" noTextEdit="1"/>
          </p:cNvSpPr>
          <p:nvPr/>
        </p:nvSpPr>
        <p:spPr bwMode="auto">
          <a:xfrm>
            <a:off x="5105400" y="3886200"/>
            <a:ext cx="552450" cy="476250"/>
          </a:xfrm>
          <a:prstGeom prst="rect">
            <a:avLst/>
          </a:prstGeom>
        </p:spPr>
        <p:txBody>
          <a:bodyPr wrap="none" fromWordArt="1">
            <a:prstTxWarp prst="textPlain">
              <a:avLst>
                <a:gd name="adj" fmla="val 50000"/>
              </a:avLst>
            </a:prstTxWarp>
          </a:bodyPr>
          <a:lstStyle/>
          <a:p>
            <a:pPr algn="ctr"/>
            <a:r>
              <a:rPr lang="en-US" sz="3600" b="1" kern="10">
                <a:ln w="19050">
                  <a:solidFill>
                    <a:srgbClr val="0000FF"/>
                  </a:solidFill>
                  <a:round/>
                  <a:headEnd/>
                  <a:tailEnd/>
                </a:ln>
                <a:solidFill>
                  <a:srgbClr val="0066CC"/>
                </a:solidFill>
                <a:effectLst>
                  <a:outerShdw dist="35921" dir="2700000" algn="ctr" rotWithShape="0">
                    <a:srgbClr val="990000"/>
                  </a:outerShdw>
                </a:effectLst>
                <a:latin typeface="Haettenschweiler"/>
              </a:rPr>
              <a:t>Yes</a:t>
            </a:r>
          </a:p>
        </p:txBody>
      </p:sp>
      <p:sp>
        <p:nvSpPr>
          <p:cNvPr id="130062" name="AutoShape 16"/>
          <p:cNvSpPr>
            <a:spLocks noChangeArrowheads="1"/>
          </p:cNvSpPr>
          <p:nvPr/>
        </p:nvSpPr>
        <p:spPr bwMode="auto">
          <a:xfrm rot="-5400000">
            <a:off x="5206207" y="3175793"/>
            <a:ext cx="635000" cy="74613"/>
          </a:xfrm>
          <a:prstGeom prst="rightArrow">
            <a:avLst>
              <a:gd name="adj1" fmla="val 50000"/>
              <a:gd name="adj2" fmla="val 212765"/>
            </a:avLst>
          </a:prstGeom>
          <a:solidFill>
            <a:srgbClr val="0000FF"/>
          </a:solidFill>
          <a:ln w="76200">
            <a:solidFill>
              <a:srgbClr val="0000FF"/>
            </a:solidFill>
            <a:miter lim="800000"/>
            <a:headEnd/>
            <a:tailEnd/>
          </a:ln>
        </p:spPr>
        <p:txBody>
          <a:bodyPr wrap="none" anchor="ctr"/>
          <a:lstStyle/>
          <a:p>
            <a:endParaRPr lang="en-US">
              <a:latin typeface="Rockwell" pitchFamily="18" charset="0"/>
            </a:endParaRPr>
          </a:p>
        </p:txBody>
      </p:sp>
      <p:sp>
        <p:nvSpPr>
          <p:cNvPr id="130063" name="WordArt 17"/>
          <p:cNvSpPr>
            <a:spLocks noChangeArrowheads="1" noChangeShapeType="1" noTextEdit="1"/>
          </p:cNvSpPr>
          <p:nvPr/>
        </p:nvSpPr>
        <p:spPr bwMode="auto">
          <a:xfrm>
            <a:off x="8001000" y="3810000"/>
            <a:ext cx="371475" cy="476250"/>
          </a:xfrm>
          <a:prstGeom prst="rect">
            <a:avLst/>
          </a:prstGeom>
        </p:spPr>
        <p:txBody>
          <a:bodyPr wrap="none" fromWordArt="1">
            <a:prstTxWarp prst="textPlain">
              <a:avLst>
                <a:gd name="adj" fmla="val 50000"/>
              </a:avLst>
            </a:prstTxWarp>
          </a:bodyPr>
          <a:lstStyle/>
          <a:p>
            <a:pPr algn="ctr"/>
            <a:r>
              <a:rPr lang="en-US" sz="3600" b="1" kern="10">
                <a:ln w="19050">
                  <a:solidFill>
                    <a:srgbClr val="0000FF"/>
                  </a:solidFill>
                  <a:round/>
                  <a:headEnd/>
                  <a:tailEnd/>
                </a:ln>
                <a:solidFill>
                  <a:srgbClr val="FF3300"/>
                </a:solidFill>
                <a:effectLst>
                  <a:outerShdw dist="35921" dir="2700000" algn="ctr" rotWithShape="0">
                    <a:srgbClr val="990000"/>
                  </a:outerShdw>
                </a:effectLst>
                <a:latin typeface="Haettenschweiler"/>
              </a:rPr>
              <a:t>No</a:t>
            </a:r>
          </a:p>
        </p:txBody>
      </p:sp>
      <p:sp>
        <p:nvSpPr>
          <p:cNvPr id="130064" name="AutoShape 19"/>
          <p:cNvSpPr>
            <a:spLocks noChangeArrowheads="1"/>
          </p:cNvSpPr>
          <p:nvPr/>
        </p:nvSpPr>
        <p:spPr bwMode="auto">
          <a:xfrm rot="-8067261">
            <a:off x="7797007" y="3023393"/>
            <a:ext cx="635000" cy="74613"/>
          </a:xfrm>
          <a:prstGeom prst="rightArrow">
            <a:avLst>
              <a:gd name="adj1" fmla="val 50000"/>
              <a:gd name="adj2" fmla="val 212765"/>
            </a:avLst>
          </a:prstGeom>
          <a:solidFill>
            <a:schemeClr val="bg1"/>
          </a:solidFill>
          <a:ln w="76200">
            <a:solidFill>
              <a:srgbClr val="FF3300"/>
            </a:solidFill>
            <a:miter lim="800000"/>
            <a:headEnd/>
            <a:tailEnd/>
          </a:ln>
        </p:spPr>
        <p:txBody>
          <a:bodyPr wrap="none" anchor="ctr"/>
          <a:lstStyle/>
          <a:p>
            <a:endParaRPr lang="en-US">
              <a:latin typeface="Rockwell" pitchFamily="18"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5410200"/>
            <a:ext cx="7917243" cy="762000"/>
          </a:xfrm>
        </p:spPr>
        <p:txBody>
          <a:bodyPr>
            <a:noAutofit/>
          </a:bodyPr>
          <a:lstStyle/>
          <a:p>
            <a:pPr indent="0" algn="ctr" eaLnBrk="1" fontAlgn="auto" hangingPunct="1">
              <a:spcAft>
                <a:spcPts val="0"/>
              </a:spcAft>
              <a:defRPr/>
            </a:pPr>
            <a:r>
              <a:rPr lang="en-US" sz="3600" dirty="0" smtClean="0">
                <a:solidFill>
                  <a:srgbClr val="FFCC00"/>
                </a:solidFill>
              </a:rPr>
              <a:t>Good Luck and Good Grooming!</a:t>
            </a:r>
            <a:endParaRPr lang="en-US" sz="3600" dirty="0">
              <a:solidFill>
                <a:srgbClr val="FFCC00"/>
              </a:solidFill>
            </a:endParaRPr>
          </a:p>
        </p:txBody>
      </p:sp>
      <p:pic>
        <p:nvPicPr>
          <p:cNvPr id="15" name="Content Placeholder 14"/>
          <p:cNvPicPr>
            <a:picLocks noGrp="1" noChangeAspect="1"/>
          </p:cNvPicPr>
          <p:nvPr>
            <p:ph type="pic" idx="1"/>
          </p:nvPr>
        </p:nvPicPr>
        <p:blipFill>
          <a:blip r:embed="rId3" cstate="screen">
            <a:extLst>
              <a:ext uri="{28A0092B-C50C-407E-A947-70E740481C1C}">
                <a14:useLocalDpi xmlns:a14="http://schemas.microsoft.com/office/drawing/2010/main" xmlns=""/>
              </a:ext>
            </a:extLst>
          </a:blip>
          <a:stretch>
            <a:fillRect/>
          </a:stretch>
        </p:blipFill>
        <p:spPr>
          <a:xfrm>
            <a:off x="1112935" y="637573"/>
            <a:ext cx="6918130" cy="4475966"/>
          </a:xfrm>
          <a:ln w="38100">
            <a:solidFill>
              <a:schemeClr val="tx1"/>
            </a:solidFill>
          </a:ln>
        </p:spPr>
      </p:pic>
      <p:sp>
        <p:nvSpPr>
          <p:cNvPr id="5" name="Text Placeholder 4"/>
          <p:cNvSpPr>
            <a:spLocks noGrp="1"/>
          </p:cNvSpPr>
          <p:nvPr>
            <p:ph type="body" sz="half" idx="2"/>
          </p:nvPr>
        </p:nvSpPr>
        <p:spPr>
          <a:xfrm>
            <a:off x="381000" y="6248400"/>
            <a:ext cx="8229600" cy="609600"/>
          </a:xfrm>
        </p:spPr>
        <p:txBody>
          <a:bodyPr>
            <a:normAutofit/>
          </a:bodyPr>
          <a:lstStyle/>
          <a:p>
            <a:pPr algn="ctr" eaLnBrk="1" fontAlgn="auto" hangingPunct="1">
              <a:spcAft>
                <a:spcPts val="0"/>
              </a:spcAft>
              <a:buFont typeface="Wingdings 2"/>
              <a:buNone/>
              <a:defRPr/>
            </a:pPr>
            <a:r>
              <a:rPr lang="en-US" i="1" dirty="0" smtClean="0">
                <a:effectLst/>
                <a:latin typeface="Arial" pitchFamily="34" charset="0"/>
                <a:cs typeface="Arial" pitchFamily="34" charset="0"/>
              </a:rPr>
              <a:t>Joshua Milek photo</a:t>
            </a:r>
          </a:p>
        </p:txBody>
      </p:sp>
    </p:spTree>
    <p:extLst>
      <p:ext uri="{BB962C8B-B14F-4D97-AF65-F5344CB8AC3E}">
        <p14:creationId xmlns:p14="http://schemas.microsoft.com/office/powerpoint/2010/main" xmlns="" val="333687557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sz="2800" dirty="0" smtClean="0">
                <a:solidFill>
                  <a:srgbClr val="FFCC00"/>
                </a:solidFill>
              </a:rPr>
              <a:t>ACKNOWLEDGEMENTS &amp; DISCLAIMER</a:t>
            </a:r>
            <a:endParaRPr lang="en-US" sz="2800" dirty="0">
              <a:solidFill>
                <a:srgbClr val="FFCC00"/>
              </a:solidFill>
            </a:endParaRPr>
          </a:p>
        </p:txBody>
      </p:sp>
      <p:sp>
        <p:nvSpPr>
          <p:cNvPr id="3" name="Content Placeholder 2"/>
          <p:cNvSpPr>
            <a:spLocks noGrp="1"/>
          </p:cNvSpPr>
          <p:nvPr>
            <p:ph idx="1"/>
          </p:nvPr>
        </p:nvSpPr>
        <p:spPr>
          <a:xfrm>
            <a:off x="457200" y="990600"/>
            <a:ext cx="8229600" cy="3962400"/>
          </a:xfrm>
          <a:ln>
            <a:solidFill>
              <a:schemeClr val="accent4">
                <a:lumMod val="10000"/>
              </a:schemeClr>
            </a:solidFill>
          </a:ln>
        </p:spPr>
        <p:txBody>
          <a:bodyPr/>
          <a:lstStyle/>
          <a:p>
            <a:pPr marL="0" indent="0">
              <a:buNone/>
            </a:pPr>
            <a:r>
              <a:rPr lang="en-US" sz="2000" dirty="0" smtClean="0">
                <a:effectLst/>
              </a:rPr>
              <a:t>This grooming education program was developed by Trails Work Consulting for </a:t>
            </a:r>
            <a:r>
              <a:rPr lang="en-US" sz="2000" dirty="0">
                <a:effectLst/>
              </a:rPr>
              <a:t>the American Council of Snowmobile Associations (ACSA) </a:t>
            </a:r>
            <a:r>
              <a:rPr lang="en-US" sz="2000" dirty="0" smtClean="0">
                <a:effectLst/>
              </a:rPr>
              <a:t>to enhance snowmobile trail safety and access education. Funding was provided </a:t>
            </a:r>
            <a:r>
              <a:rPr lang="en-US" sz="2000" dirty="0">
                <a:effectLst/>
              </a:rPr>
              <a:t>by the Recreational Trails Program (RTP) administered by the U.S. Department of Transportation – Federal Highway Administration (FHWA</a:t>
            </a:r>
            <a:r>
              <a:rPr lang="en-US" sz="2000" dirty="0" smtClean="0">
                <a:effectLst/>
              </a:rPr>
              <a:t>).  It supplements previous groomer training materials developed by ACSA and the International Association of Snowmobile Administrators (IASA). </a:t>
            </a:r>
          </a:p>
          <a:p>
            <a:pPr marL="0" indent="0">
              <a:buNone/>
            </a:pPr>
            <a:endParaRPr lang="en-US" sz="800" dirty="0" smtClean="0"/>
          </a:p>
          <a:p>
            <a:pPr marL="0" indent="0">
              <a:buNone/>
            </a:pPr>
            <a:r>
              <a:rPr lang="en-US" sz="2000" dirty="0">
                <a:effectLst/>
              </a:rPr>
              <a:t>The sole purpose of this report is educational </a:t>
            </a:r>
            <a:r>
              <a:rPr lang="en-US" sz="2000" dirty="0" smtClean="0">
                <a:effectLst/>
              </a:rPr>
              <a:t>only. </a:t>
            </a:r>
            <a:r>
              <a:rPr lang="en-US" sz="2000" dirty="0">
                <a:effectLst/>
              </a:rPr>
              <a:t>The authors, contributors, FHWA, Trails Work Consulting, ACSA and its members accept no liability resulting from the compliance or noncompliance with the findings or recommendations given herein, or for the accuracy or completeness of information contained herein. </a:t>
            </a:r>
            <a:endParaRPr lang="en-US" sz="2000" dirty="0" smtClean="0"/>
          </a:p>
          <a:p>
            <a:pPr marL="0" indent="0">
              <a:buNone/>
            </a:pPr>
            <a:endParaRPr lang="en-US" sz="2800" dirty="0" smtClean="0"/>
          </a:p>
        </p:txBody>
      </p:sp>
      <p:pic>
        <p:nvPicPr>
          <p:cNvPr id="4" name="Picture 3" descr="horizontal_blue"/>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6065520" y="5099558"/>
            <a:ext cx="2590800" cy="1148842"/>
          </a:xfrm>
          <a:prstGeom prst="rect">
            <a:avLst/>
          </a:prstGeom>
          <a:solidFill>
            <a:schemeClr val="tx1"/>
          </a:solidFill>
          <a:ln w="38100">
            <a:solidFill>
              <a:schemeClr val="tx1"/>
            </a:solidFill>
            <a:miter lim="800000"/>
            <a:headEnd/>
            <a:tailEnd/>
          </a:ln>
        </p:spPr>
      </p:pic>
      <p:pic>
        <p:nvPicPr>
          <p:cNvPr id="5" name="Picture 4"/>
          <p:cNvPicPr/>
          <p:nvPr/>
        </p:nvPicPr>
        <p:blipFill>
          <a:blip r:embed="rId3" cstate="screen">
            <a:extLst>
              <a:ext uri="{28A0092B-C50C-407E-A947-70E740481C1C}">
                <a14:useLocalDpi xmlns:a14="http://schemas.microsoft.com/office/drawing/2010/main" xmlns=""/>
              </a:ext>
            </a:extLst>
          </a:blip>
          <a:stretch>
            <a:fillRect/>
          </a:stretch>
        </p:blipFill>
        <p:spPr bwMode="auto">
          <a:xfrm>
            <a:off x="533400" y="5089398"/>
            <a:ext cx="1219200" cy="1159002"/>
          </a:xfrm>
          <a:prstGeom prst="rect">
            <a:avLst/>
          </a:prstGeom>
          <a:noFill/>
          <a:ln w="38100">
            <a:solidFill>
              <a:schemeClr val="tx1"/>
            </a:solidFill>
          </a:ln>
        </p:spPr>
      </p:pic>
      <p:pic>
        <p:nvPicPr>
          <p:cNvPr id="6" name="Picture 5"/>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2514600" y="5486400"/>
            <a:ext cx="2819400" cy="609600"/>
          </a:xfrm>
          <a:prstGeom prst="rect">
            <a:avLst/>
          </a:prstGeom>
          <a:gradFill>
            <a:gsLst>
              <a:gs pos="0">
                <a:schemeClr val="bg1">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38100">
            <a:solidFill>
              <a:srgbClr val="FFCC00"/>
            </a:solidFill>
          </a:ln>
        </p:spPr>
      </p:pic>
    </p:spTree>
    <p:extLst>
      <p:ext uri="{BB962C8B-B14F-4D97-AF65-F5344CB8AC3E}">
        <p14:creationId xmlns:p14="http://schemas.microsoft.com/office/powerpoint/2010/main" xmlns="" val="17537004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Rot="1" noChangeArrowheads="1"/>
          </p:cNvSpPr>
          <p:nvPr>
            <p:ph type="title"/>
          </p:nvPr>
        </p:nvSpPr>
        <p:spPr>
          <a:xfrm>
            <a:off x="457200" y="228600"/>
            <a:ext cx="8229600" cy="838200"/>
          </a:xfrm>
          <a:solidFill>
            <a:srgbClr val="00B0F0"/>
          </a:solidFill>
          <a:ln>
            <a:solidFill>
              <a:schemeClr val="tx1"/>
            </a:solidFill>
          </a:ln>
        </p:spPr>
        <p:txBody>
          <a:bodyPr>
            <a:normAutofit/>
          </a:bodyPr>
          <a:lstStyle/>
          <a:p>
            <a:pPr algn="ctr"/>
            <a:r>
              <a:rPr lang="en-US" sz="3200" dirty="0" smtClean="0">
                <a:solidFill>
                  <a:srgbClr val="FFCC00"/>
                </a:solidFill>
              </a:rPr>
              <a:t>Recognize Important Grooming Principles</a:t>
            </a:r>
            <a:endParaRPr lang="en-US" sz="3200" dirty="0">
              <a:solidFill>
                <a:srgbClr val="FFCC00"/>
              </a:solidFill>
            </a:endParaRPr>
          </a:p>
        </p:txBody>
      </p:sp>
      <p:sp>
        <p:nvSpPr>
          <p:cNvPr id="6" name="Text Placeholder 5"/>
          <p:cNvSpPr>
            <a:spLocks noGrp="1"/>
          </p:cNvSpPr>
          <p:nvPr>
            <p:ph idx="1"/>
          </p:nvPr>
        </p:nvSpPr>
        <p:spPr>
          <a:xfrm>
            <a:off x="457200" y="1295400"/>
            <a:ext cx="8229600" cy="4876800"/>
          </a:xfrm>
          <a:ln>
            <a:solidFill>
              <a:schemeClr val="accent4">
                <a:lumMod val="10000"/>
              </a:schemeClr>
            </a:solidFill>
          </a:ln>
        </p:spPr>
        <p:txBody>
          <a:bodyPr/>
          <a:lstStyle/>
          <a:p>
            <a:pPr>
              <a:lnSpc>
                <a:spcPct val="90000"/>
              </a:lnSpc>
            </a:pPr>
            <a:r>
              <a:rPr lang="en-US" sz="2800" dirty="0" smtClean="0">
                <a:effectLst/>
              </a:rPr>
              <a:t>New snowfall is often low density, small particle snow which is relatively dry; in such cases, a multi-blade drag can remix snow to help increase density </a:t>
            </a:r>
          </a:p>
          <a:p>
            <a:pPr>
              <a:lnSpc>
                <a:spcPct val="90000"/>
              </a:lnSpc>
            </a:pPr>
            <a:r>
              <a:rPr lang="en-US" sz="2800" dirty="0" smtClean="0">
                <a:effectLst/>
              </a:rPr>
              <a:t>Freshly fallen, cold, dry snow will not readily stick together; however, grooming &amp; compacting this type of snow can help enhance its ability to form bonds</a:t>
            </a:r>
          </a:p>
          <a:p>
            <a:pPr>
              <a:lnSpc>
                <a:spcPct val="90000"/>
              </a:lnSpc>
            </a:pPr>
            <a:r>
              <a:rPr lang="en-US" sz="2800" dirty="0" smtClean="0">
                <a:effectLst/>
              </a:rPr>
              <a:t>For bonding to occur, the </a:t>
            </a:r>
            <a:r>
              <a:rPr lang="en-US" sz="2800" u="sng" dirty="0" smtClean="0">
                <a:effectLst/>
              </a:rPr>
              <a:t>snow’s temperature</a:t>
            </a:r>
            <a:r>
              <a:rPr lang="en-US" sz="2800" dirty="0" smtClean="0">
                <a:effectLst/>
              </a:rPr>
              <a:t> must be below freezing (less than 32 degrees F, 0 degrees C) </a:t>
            </a:r>
          </a:p>
          <a:p>
            <a:pPr>
              <a:lnSpc>
                <a:spcPct val="90000"/>
              </a:lnSpc>
            </a:pPr>
            <a:r>
              <a:rPr lang="en-US" sz="2800" dirty="0" smtClean="0">
                <a:effectLst/>
              </a:rPr>
              <a:t>Well-bonded snow can be achieved through grooming even at very, very cold temperatures (even at minus 40 degrees F or C )</a:t>
            </a:r>
          </a:p>
        </p:txBody>
      </p:sp>
      <p:sp>
        <p:nvSpPr>
          <p:cNvPr id="4" name="Footer Placeholder 5"/>
          <p:cNvSpPr>
            <a:spLocks noGrp="1"/>
          </p:cNvSpPr>
          <p:nvPr>
            <p:ph type="ftr" sz="quarter" idx="12"/>
          </p:nvPr>
        </p:nvSpPr>
        <p:spPr>
          <a:xfrm>
            <a:off x="3124200" y="6553200"/>
            <a:ext cx="2895600" cy="304800"/>
          </a:xfrm>
        </p:spPr>
        <p:txBody>
          <a:bodyPr/>
          <a:lstStyle/>
          <a:p>
            <a:r>
              <a:rPr lang="en-US" dirty="0" smtClean="0">
                <a:solidFill>
                  <a:srgbClr val="FFFFFF"/>
                </a:solidFill>
              </a:rPr>
              <a:t>Trails Work Consulting</a:t>
            </a:r>
            <a:endParaRPr lang="en-US" dirty="0">
              <a:solidFill>
                <a:srgbClr val="FFFFFF"/>
              </a:solidFill>
            </a:endParaRPr>
          </a:p>
        </p:txBody>
      </p:sp>
    </p:spTree>
    <p:extLst>
      <p:ext uri="{BB962C8B-B14F-4D97-AF65-F5344CB8AC3E}">
        <p14:creationId xmlns:p14="http://schemas.microsoft.com/office/powerpoint/2010/main" xmlns="" val="1401764356"/>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77962"/>
          </a:xfrm>
        </p:spPr>
        <p:txBody>
          <a:bodyPr/>
          <a:lstStyle/>
          <a:p>
            <a:pPr algn="l"/>
            <a:r>
              <a:rPr lang="en-US" sz="3200" dirty="0">
                <a:solidFill>
                  <a:schemeClr val="tx1"/>
                </a:solidFill>
              </a:rPr>
              <a:t>	</a:t>
            </a:r>
            <a:r>
              <a:rPr lang="en-US" sz="3600" dirty="0" smtClean="0">
                <a:solidFill>
                  <a:srgbClr val="FFCC00"/>
                </a:solidFill>
              </a:rPr>
              <a:t>NOTICE</a:t>
            </a:r>
            <a:r>
              <a:rPr lang="en-US" sz="3200" dirty="0" smtClean="0">
                <a:solidFill>
                  <a:schemeClr val="tx1"/>
                </a:solidFill>
              </a:rPr>
              <a:t>			</a:t>
            </a:r>
            <a:endParaRPr lang="en-US" sz="3200" dirty="0">
              <a:solidFill>
                <a:schemeClr val="tx1"/>
              </a:solidFill>
            </a:endParaRPr>
          </a:p>
        </p:txBody>
      </p:sp>
      <p:sp>
        <p:nvSpPr>
          <p:cNvPr id="3" name="Content Placeholder 2"/>
          <p:cNvSpPr>
            <a:spLocks noGrp="1"/>
          </p:cNvSpPr>
          <p:nvPr>
            <p:ph idx="1"/>
          </p:nvPr>
        </p:nvSpPr>
        <p:spPr>
          <a:xfrm>
            <a:off x="457200" y="1752600"/>
            <a:ext cx="8229600" cy="4572000"/>
          </a:xfrm>
          <a:ln>
            <a:solidFill>
              <a:schemeClr val="accent4">
                <a:lumMod val="10000"/>
              </a:schemeClr>
            </a:solidFill>
          </a:ln>
        </p:spPr>
        <p:txBody>
          <a:bodyPr/>
          <a:lstStyle/>
          <a:p>
            <a:pPr marL="0" indent="0">
              <a:buNone/>
            </a:pPr>
            <a:r>
              <a:rPr lang="en-US" sz="2000" dirty="0">
                <a:effectLst/>
              </a:rPr>
              <a:t>This document is disseminated under the sponsorship of the U.S. Department of Transportation in the interest of information exchange. The U.S. Government assumes no liability for the use of information contained in this </a:t>
            </a:r>
            <a:r>
              <a:rPr lang="en-US" sz="2000" dirty="0" smtClean="0">
                <a:effectLst/>
              </a:rPr>
              <a:t>document.</a:t>
            </a:r>
          </a:p>
          <a:p>
            <a:pPr marL="0" indent="0">
              <a:buNone/>
            </a:pPr>
            <a:endParaRPr lang="en-US" sz="2000" dirty="0">
              <a:effectLst/>
            </a:endParaRPr>
          </a:p>
          <a:p>
            <a:pPr marL="0" indent="0">
              <a:buNone/>
            </a:pPr>
            <a:r>
              <a:rPr lang="en-US" sz="2000" dirty="0">
                <a:effectLst/>
              </a:rPr>
              <a:t>The U.S. Government does not endorse products or manufacturers. Trademarks or manufacturers' names appear in this report only because they are considered essential to the objective of this document.</a:t>
            </a:r>
          </a:p>
          <a:p>
            <a:pPr marL="0" indent="0">
              <a:buNone/>
            </a:pPr>
            <a:endParaRPr lang="en-US" sz="2000" dirty="0">
              <a:effectLst/>
            </a:endParaRPr>
          </a:p>
          <a:p>
            <a:pPr marL="0" indent="0">
              <a:buNone/>
            </a:pPr>
            <a:r>
              <a:rPr lang="en-US" sz="2000" dirty="0">
                <a:effectLst/>
              </a:rPr>
              <a:t>The contents of this report reflect the views of the authors, who are responsible for the facts and accuracy of the data presented herein. The contents do not necessarily reflect the official policy of the U.S. Department of Transportation.</a:t>
            </a:r>
          </a:p>
          <a:p>
            <a:pPr marL="0" indent="0">
              <a:buNone/>
            </a:pPr>
            <a:endParaRPr lang="en-US" sz="2000" dirty="0">
              <a:effectLst/>
            </a:endParaRPr>
          </a:p>
          <a:p>
            <a:pPr marL="0" indent="0">
              <a:buNone/>
            </a:pPr>
            <a:r>
              <a:rPr lang="en-US" sz="2000" dirty="0">
                <a:effectLst/>
              </a:rPr>
              <a:t>This report does not constitute a standard, specification, or regulation.</a:t>
            </a:r>
            <a:endParaRPr lang="en-US" sz="2000" dirty="0"/>
          </a:p>
        </p:txBody>
      </p:sp>
      <p:pic>
        <p:nvPicPr>
          <p:cNvPr id="4" name="Picture 3" descr="horizontal_blue"/>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5181600" y="442119"/>
            <a:ext cx="2438400" cy="1143000"/>
          </a:xfrm>
          <a:prstGeom prst="rect">
            <a:avLst/>
          </a:prstGeom>
          <a:solidFill>
            <a:schemeClr val="tx1"/>
          </a:solidFill>
          <a:ln w="38100">
            <a:solidFill>
              <a:schemeClr val="tx1"/>
            </a:solidFill>
            <a:miter lim="800000"/>
            <a:headEnd/>
            <a:tailEnd/>
          </a:ln>
        </p:spPr>
      </p:pic>
    </p:spTree>
    <p:extLst>
      <p:ext uri="{BB962C8B-B14F-4D97-AF65-F5344CB8AC3E}">
        <p14:creationId xmlns:p14="http://schemas.microsoft.com/office/powerpoint/2010/main" xmlns="" val="418306720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1000" y="457200"/>
            <a:ext cx="8458200" cy="5601533"/>
          </a:xfrm>
          <a:prstGeom prst="rect">
            <a:avLst/>
          </a:prstGeom>
          <a:ln>
            <a:solidFill>
              <a:schemeClr val="tx1"/>
            </a:solidFill>
          </a:ln>
        </p:spPr>
        <p:txBody>
          <a:bodyPr wrap="square">
            <a:spAutoFit/>
          </a:bodyPr>
          <a:lstStyle/>
          <a:p>
            <a:pPr marL="0" marR="0" algn="ctr">
              <a:spcBef>
                <a:spcPts val="0"/>
              </a:spcBef>
              <a:spcAft>
                <a:spcPts val="0"/>
              </a:spcAft>
            </a:pPr>
            <a:r>
              <a:rPr lang="en-US" sz="2400" b="1" dirty="0">
                <a:solidFill>
                  <a:srgbClr val="FFCC00"/>
                </a:solidFill>
                <a:latin typeface="Times New Roman" panose="02020603050405020304" pitchFamily="18" charset="0"/>
                <a:ea typeface="Calibri" panose="020F0502020204030204" pitchFamily="34" charset="0"/>
                <a:cs typeface="Times New Roman" panose="02020603050405020304" pitchFamily="18" charset="0"/>
              </a:rPr>
              <a:t>Provided by:</a:t>
            </a:r>
            <a:r>
              <a:rPr lang="en-US" sz="2400" dirty="0">
                <a:solidFill>
                  <a:srgbClr val="FFCC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a:latin typeface="Times New Roman" panose="02020603050405020304" pitchFamily="18" charset="0"/>
                <a:ea typeface="Calibri" panose="020F0502020204030204" pitchFamily="34" charset="0"/>
                <a:cs typeface="Times New Roman" panose="02020603050405020304" pitchFamily="18" charset="0"/>
              </a:rPr>
              <a:t>American Council of Snowmobile Associations (ACSA</a:t>
            </a:r>
            <a:r>
              <a:rPr lang="en-US" sz="2400" dirty="0" smtClean="0">
                <a:latin typeface="Times New Roman" panose="02020603050405020304" pitchFamily="18" charset="0"/>
                <a:ea typeface="Calibri" panose="020F0502020204030204" pitchFamily="34" charset="0"/>
                <a:cs typeface="Times New Roman" panose="02020603050405020304" pitchFamily="18" charset="0"/>
              </a:rPr>
              <a:t>)</a:t>
            </a:r>
          </a:p>
          <a:p>
            <a:pPr marL="0" marR="0" algn="ctr">
              <a:spcBef>
                <a:spcPts val="0"/>
              </a:spcBef>
              <a:spcAft>
                <a:spcPts val="0"/>
              </a:spcAft>
            </a:pPr>
            <a:r>
              <a:rPr lang="en-US" sz="2000" dirty="0">
                <a:latin typeface="Times New Roman" panose="02020603050405020304" pitchFamily="18" charset="0"/>
                <a:cs typeface="Times New Roman" panose="02020603050405020304" pitchFamily="18" charset="0"/>
              </a:rPr>
              <a:t>271 Woodland Pass, Suite 216, East Lansing, MI 48823 (517) </a:t>
            </a:r>
            <a:r>
              <a:rPr lang="en-US" sz="2000" dirty="0" smtClean="0">
                <a:latin typeface="Times New Roman" panose="02020603050405020304" pitchFamily="18" charset="0"/>
                <a:cs typeface="Times New Roman" panose="02020603050405020304" pitchFamily="18" charset="0"/>
              </a:rPr>
              <a:t>351-4362</a:t>
            </a:r>
          </a:p>
          <a:p>
            <a:pPr marL="0" marR="0" algn="ctr">
              <a:spcBef>
                <a:spcPts val="0"/>
              </a:spcBef>
              <a:spcAft>
                <a:spcPts val="0"/>
              </a:spcAft>
            </a:pPr>
            <a:r>
              <a:rPr lang="en-US" u="sng" dirty="0">
                <a:latin typeface="Times New Roman" panose="02020603050405020304" pitchFamily="18" charset="0"/>
                <a:cs typeface="Times New Roman" panose="02020603050405020304" pitchFamily="18" charset="0"/>
                <a:hlinkClick r:id="rId2"/>
              </a:rPr>
              <a:t>www.snowmobilers.org</a:t>
            </a:r>
            <a:r>
              <a:rPr lang="en-US" u="sng" dirty="0">
                <a:latin typeface="Times New Roman" panose="02020603050405020304" pitchFamily="18" charset="0"/>
                <a:cs typeface="Times New Roman" panose="02020603050405020304" pitchFamily="18" charset="0"/>
              </a:rPr>
              <a:t> and </a:t>
            </a:r>
            <a:r>
              <a:rPr lang="en-US" u="sng" dirty="0" smtClean="0">
                <a:latin typeface="Times New Roman" panose="02020603050405020304" pitchFamily="18" charset="0"/>
                <a:cs typeface="Times New Roman" panose="02020603050405020304" pitchFamily="18" charset="0"/>
                <a:hlinkClick r:id="rId3"/>
              </a:rPr>
              <a:t>www.snowmobileinfo.org</a:t>
            </a:r>
            <a:endParaRPr lang="en-US" u="sng" dirty="0" smtClean="0">
              <a:latin typeface="Times New Roman" panose="02020603050405020304" pitchFamily="18" charset="0"/>
              <a:cs typeface="Times New Roman" panose="02020603050405020304" pitchFamily="18" charset="0"/>
            </a:endParaRPr>
          </a:p>
          <a:p>
            <a:pPr marL="0" marR="0" algn="ctr">
              <a:spcBef>
                <a:spcPts val="0"/>
              </a:spcBef>
              <a:spcAft>
                <a:spcPts val="0"/>
              </a:spcAft>
            </a:pPr>
            <a:endParaRPr lang="en-US" u="sng"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US" dirty="0">
                <a:latin typeface="Times New Roman" panose="02020603050405020304" pitchFamily="18" charset="0"/>
                <a:cs typeface="Times New Roman" panose="02020603050405020304" pitchFamily="18" charset="0"/>
              </a:rPr>
              <a:t>Copyright © 2015 Owned by the American Council of Snowmobile Associations</a:t>
            </a:r>
          </a:p>
          <a:p>
            <a:pPr algn="ctr"/>
            <a:r>
              <a:rPr lang="en-US" dirty="0">
                <a:latin typeface="Times New Roman" panose="02020603050405020304" pitchFamily="18" charset="0"/>
                <a:cs typeface="Times New Roman" panose="02020603050405020304" pitchFamily="18" charset="0"/>
              </a:rPr>
              <a:t>All Rights Reserved.</a:t>
            </a:r>
          </a:p>
          <a:p>
            <a:pPr algn="ctr"/>
            <a:r>
              <a:rPr lang="en-US" i="1" dirty="0">
                <a:latin typeface="Times New Roman" panose="02020603050405020304" pitchFamily="18" charset="0"/>
                <a:cs typeface="Times New Roman" panose="02020603050405020304" pitchFamily="18" charset="0"/>
              </a:rPr>
              <a:t>Information may be reproduced </a:t>
            </a:r>
            <a:r>
              <a:rPr lang="en-US" i="1" dirty="0" smtClean="0">
                <a:latin typeface="Times New Roman" panose="02020603050405020304" pitchFamily="18" charset="0"/>
                <a:cs typeface="Times New Roman" panose="02020603050405020304" pitchFamily="18" charset="0"/>
              </a:rPr>
              <a:t>and used for training without </a:t>
            </a:r>
            <a:r>
              <a:rPr lang="en-US" i="1" dirty="0">
                <a:latin typeface="Times New Roman" panose="02020603050405020304" pitchFamily="18" charset="0"/>
                <a:cs typeface="Times New Roman" panose="02020603050405020304" pitchFamily="18" charset="0"/>
              </a:rPr>
              <a:t>permission </a:t>
            </a:r>
            <a:endParaRPr lang="en-US" i="1" dirty="0" smtClean="0">
              <a:latin typeface="Times New Roman" panose="02020603050405020304" pitchFamily="18" charset="0"/>
              <a:cs typeface="Times New Roman" panose="02020603050405020304" pitchFamily="18" charset="0"/>
            </a:endParaRPr>
          </a:p>
          <a:p>
            <a:pPr algn="ctr"/>
            <a:r>
              <a:rPr lang="en-US" i="1" dirty="0" smtClean="0">
                <a:latin typeface="Times New Roman" panose="02020603050405020304" pitchFamily="18" charset="0"/>
                <a:cs typeface="Times New Roman" panose="02020603050405020304" pitchFamily="18" charset="0"/>
              </a:rPr>
              <a:t>by </a:t>
            </a:r>
            <a:r>
              <a:rPr lang="en-US" i="1" dirty="0">
                <a:latin typeface="Times New Roman" panose="02020603050405020304" pitchFamily="18" charset="0"/>
                <a:cs typeface="Times New Roman" panose="02020603050405020304" pitchFamily="18" charset="0"/>
              </a:rPr>
              <a:t>not-for-profit organizations and public agencies </a:t>
            </a:r>
            <a:endParaRPr lang="en-US" i="1" dirty="0" smtClean="0">
              <a:latin typeface="Times New Roman" panose="02020603050405020304" pitchFamily="18" charset="0"/>
              <a:cs typeface="Times New Roman" panose="02020603050405020304" pitchFamily="18" charset="0"/>
            </a:endParaRPr>
          </a:p>
          <a:p>
            <a:pPr algn="ctr"/>
            <a:r>
              <a:rPr lang="en-US" i="1" dirty="0" smtClean="0">
                <a:latin typeface="Times New Roman" panose="02020603050405020304" pitchFamily="18" charset="0"/>
                <a:cs typeface="Times New Roman" panose="02020603050405020304" pitchFamily="18" charset="0"/>
              </a:rPr>
              <a:t>for </a:t>
            </a:r>
            <a:r>
              <a:rPr lang="en-US" i="1" dirty="0">
                <a:latin typeface="Times New Roman" panose="02020603050405020304" pitchFamily="18" charset="0"/>
                <a:cs typeface="Times New Roman" panose="02020603050405020304" pitchFamily="18" charset="0"/>
              </a:rPr>
              <a:t>recreational trail safety or access education </a:t>
            </a:r>
            <a:r>
              <a:rPr lang="en-US" i="1" dirty="0" smtClean="0">
                <a:latin typeface="Times New Roman" panose="02020603050405020304" pitchFamily="18" charset="0"/>
                <a:cs typeface="Times New Roman" panose="02020603050405020304" pitchFamily="18" charset="0"/>
              </a:rPr>
              <a:t>purposes.</a:t>
            </a:r>
          </a:p>
          <a:p>
            <a:pPr algn="ct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spcBef>
                <a:spcPts val="0"/>
              </a:spcBef>
              <a:spcAft>
                <a:spcPts val="0"/>
              </a:spcAft>
            </a:pP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algn="ctr">
              <a:spcBef>
                <a:spcPts val="0"/>
              </a:spcBef>
              <a:spcAft>
                <a:spcPts val="0"/>
              </a:spcAft>
            </a:pPr>
            <a:r>
              <a:rPr lang="en-US" sz="2000" b="1" dirty="0">
                <a:solidFill>
                  <a:srgbClr val="FFCC00"/>
                </a:solidFill>
                <a:latin typeface="Times New Roman" panose="02020603050405020304" pitchFamily="18" charset="0"/>
                <a:cs typeface="Times New Roman" panose="02020603050405020304" pitchFamily="18" charset="0"/>
              </a:rPr>
              <a:t>Project Manager and Author:</a:t>
            </a:r>
            <a:r>
              <a:rPr lang="en-US" sz="2000" dirty="0">
                <a:solidFill>
                  <a:srgbClr val="FFCC00"/>
                </a:solidFill>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Kim Raap – Trails Work Consulting</a:t>
            </a:r>
          </a:p>
          <a:p>
            <a:pPr algn="ctr">
              <a:spcBef>
                <a:spcPts val="0"/>
              </a:spcBef>
              <a:spcAft>
                <a:spcPts val="0"/>
              </a:spcAft>
            </a:pPr>
            <a:r>
              <a:rPr lang="en-US" dirty="0">
                <a:latin typeface="Times New Roman" panose="02020603050405020304" pitchFamily="18" charset="0"/>
                <a:cs typeface="Times New Roman" panose="02020603050405020304" pitchFamily="18" charset="0"/>
              </a:rPr>
              <a:t>3400 S. Florence Ave., Sioux Falls, SD  57103   (605) 371-9799    </a:t>
            </a:r>
            <a:r>
              <a:rPr lang="en-US" u="sng" dirty="0">
                <a:latin typeface="Times New Roman" panose="02020603050405020304" pitchFamily="18" charset="0"/>
                <a:cs typeface="Times New Roman" panose="02020603050405020304" pitchFamily="18" charset="0"/>
                <a:hlinkClick r:id="rId4"/>
              </a:rPr>
              <a:t>Trailswork@aol.com</a:t>
            </a:r>
            <a:endParaRPr lang="en-US" dirty="0">
              <a:latin typeface="Times New Roman" panose="02020603050405020304" pitchFamily="18" charset="0"/>
              <a:cs typeface="Times New Roman" panose="02020603050405020304" pitchFamily="18" charset="0"/>
            </a:endParaRPr>
          </a:p>
          <a:p>
            <a:pPr marL="0" marR="0" algn="ctr">
              <a:spcBef>
                <a:spcPts val="0"/>
              </a:spcBef>
              <a:spcAft>
                <a:spcPts val="0"/>
              </a:spcAft>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descr="C:\Users\Kim\Documents\ACSA\Logo\acsa_access_r6.jpg"/>
          <p:cNvPicPr/>
          <p:nvPr/>
        </p:nvPicPr>
        <p:blipFill rotWithShape="1">
          <a:blip r:embed="rId5" cstate="screen">
            <a:extLst>
              <a:ext uri="{28A0092B-C50C-407E-A947-70E740481C1C}">
                <a14:useLocalDpi xmlns:a14="http://schemas.microsoft.com/office/drawing/2010/main" xmlns=""/>
              </a:ext>
            </a:extLst>
          </a:blip>
          <a:srcRect/>
          <a:stretch/>
        </p:blipFill>
        <p:spPr bwMode="auto">
          <a:xfrm>
            <a:off x="3429000" y="3657600"/>
            <a:ext cx="2362200" cy="1143000"/>
          </a:xfrm>
          <a:prstGeom prst="rect">
            <a:avLst/>
          </a:prstGeom>
          <a:noFill/>
          <a:ln w="38100">
            <a:solidFill>
              <a:schemeClr val="bg1"/>
            </a:solidFill>
          </a:ln>
          <a:effectLst>
            <a:glow rad="228600">
              <a:schemeClr val="accent1">
                <a:lumMod val="75000"/>
                <a:alpha val="40000"/>
              </a:schemeClr>
            </a:glow>
          </a:effectLst>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12781557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a:xfrm>
            <a:off x="304800" y="274638"/>
            <a:ext cx="8534400" cy="792162"/>
          </a:xfrm>
          <a:solidFill>
            <a:srgbClr val="00B0F0"/>
          </a:solidFill>
          <a:ln>
            <a:solidFill>
              <a:schemeClr val="tx1"/>
            </a:solidFill>
          </a:ln>
        </p:spPr>
        <p:txBody>
          <a:bodyPr>
            <a:normAutofit fontScale="90000"/>
          </a:bodyPr>
          <a:lstStyle/>
          <a:p>
            <a:pPr marL="54864" indent="0" algn="ctr" eaLnBrk="1" fontAlgn="auto" hangingPunct="1">
              <a:spcAft>
                <a:spcPts val="0"/>
              </a:spcAft>
              <a:defRPr/>
            </a:pPr>
            <a:r>
              <a:rPr lang="en-US" sz="3200" dirty="0" smtClean="0">
                <a:solidFill>
                  <a:srgbClr val="FFCC00"/>
                </a:solidFill>
              </a:rPr>
              <a:t>Many Variables Require ADAPTIVE GROOMING</a:t>
            </a:r>
            <a:endParaRPr lang="en-US" sz="3200" dirty="0">
              <a:solidFill>
                <a:srgbClr val="FFCC00"/>
              </a:solidFill>
            </a:endParaRPr>
          </a:p>
        </p:txBody>
      </p:sp>
      <p:sp>
        <p:nvSpPr>
          <p:cNvPr id="11267" name="Rectangle 3"/>
          <p:cNvSpPr>
            <a:spLocks noGrp="1" noChangeArrowheads="1"/>
          </p:cNvSpPr>
          <p:nvPr>
            <p:ph idx="1"/>
          </p:nvPr>
        </p:nvSpPr>
        <p:spPr>
          <a:xfrm>
            <a:off x="457200" y="1219200"/>
            <a:ext cx="8229600" cy="4906963"/>
          </a:xfrm>
          <a:ln>
            <a:solidFill>
              <a:schemeClr val="accent4">
                <a:lumMod val="10000"/>
              </a:schemeClr>
            </a:solidFill>
          </a:ln>
        </p:spPr>
        <p:txBody>
          <a:bodyPr>
            <a:noAutofit/>
          </a:bodyPr>
          <a:lstStyle/>
          <a:p>
            <a:pPr algn="ctr" fontAlgn="auto">
              <a:lnSpc>
                <a:spcPct val="90000"/>
              </a:lnSpc>
              <a:spcBef>
                <a:spcPts val="0"/>
              </a:spcBef>
              <a:spcAft>
                <a:spcPts val="0"/>
              </a:spcAft>
              <a:buNone/>
              <a:defRPr/>
            </a:pPr>
            <a:r>
              <a:rPr lang="en-US" b="1" dirty="0" smtClean="0">
                <a:effectLst/>
              </a:rPr>
              <a:t>Grooming is expensive, so an </a:t>
            </a:r>
            <a:r>
              <a:rPr lang="en-US" b="1" dirty="0" smtClean="0">
                <a:solidFill>
                  <a:srgbClr val="FFCC00"/>
                </a:solidFill>
                <a:effectLst/>
              </a:rPr>
              <a:t>ADAPTIVE </a:t>
            </a:r>
            <a:r>
              <a:rPr lang="en-US" b="1" dirty="0" smtClean="0">
                <a:effectLst/>
              </a:rPr>
              <a:t>approach is required to ensure </a:t>
            </a:r>
            <a:r>
              <a:rPr lang="en-US" b="1" dirty="0">
                <a:effectLst/>
              </a:rPr>
              <a:t>funds </a:t>
            </a:r>
            <a:r>
              <a:rPr lang="en-US" b="1" dirty="0" smtClean="0">
                <a:effectLst/>
              </a:rPr>
              <a:t>&amp; time are best spent efficiently &amp; effectively</a:t>
            </a:r>
          </a:p>
          <a:p>
            <a:pPr fontAlgn="auto">
              <a:lnSpc>
                <a:spcPct val="90000"/>
              </a:lnSpc>
              <a:spcBef>
                <a:spcPts val="0"/>
              </a:spcBef>
              <a:spcAft>
                <a:spcPts val="0"/>
              </a:spcAft>
              <a:buFont typeface="Wingdings 2"/>
              <a:buChar char=""/>
              <a:defRPr/>
            </a:pPr>
            <a:endParaRPr lang="en-US" sz="1800" b="1" dirty="0" smtClean="0">
              <a:solidFill>
                <a:srgbClr val="FFCC00"/>
              </a:solidFill>
              <a:effectLst/>
            </a:endParaRPr>
          </a:p>
          <a:p>
            <a:pPr fontAlgn="auto">
              <a:lnSpc>
                <a:spcPct val="90000"/>
              </a:lnSpc>
              <a:spcBef>
                <a:spcPts val="0"/>
              </a:spcBef>
              <a:spcAft>
                <a:spcPts val="0"/>
              </a:spcAft>
              <a:buSzPct val="100000"/>
              <a:buFont typeface="Wingdings" panose="05000000000000000000" pitchFamily="2" charset="2"/>
              <a:buChar char="§"/>
              <a:defRPr/>
            </a:pPr>
            <a:r>
              <a:rPr lang="en-US" sz="2800" dirty="0" smtClean="0">
                <a:effectLst/>
              </a:rPr>
              <a:t>Variables that affect grooming success include: </a:t>
            </a:r>
            <a:r>
              <a:rPr lang="en-US" sz="2800" b="1" dirty="0" smtClean="0">
                <a:solidFill>
                  <a:srgbClr val="FFCC00"/>
                </a:solidFill>
                <a:effectLst/>
              </a:rPr>
              <a:t> </a:t>
            </a:r>
            <a:r>
              <a:rPr lang="en-US" sz="2800" dirty="0">
                <a:effectLst/>
              </a:rPr>
              <a:t>temperature, type and depth of snow, terrain, traffic volume and use patterns, wind, current or incoming storms</a:t>
            </a:r>
            <a:r>
              <a:rPr lang="en-US" sz="2800" dirty="0" smtClean="0">
                <a:effectLst/>
              </a:rPr>
              <a:t>,  </a:t>
            </a:r>
            <a:r>
              <a:rPr lang="en-US" sz="2800" dirty="0">
                <a:effectLst/>
              </a:rPr>
              <a:t>water </a:t>
            </a:r>
            <a:r>
              <a:rPr lang="en-US" sz="2800" dirty="0" smtClean="0">
                <a:effectLst/>
              </a:rPr>
              <a:t>crossings &amp; thermal areas</a:t>
            </a:r>
          </a:p>
          <a:p>
            <a:pPr fontAlgn="auto">
              <a:lnSpc>
                <a:spcPct val="90000"/>
              </a:lnSpc>
              <a:spcBef>
                <a:spcPts val="0"/>
              </a:spcBef>
              <a:spcAft>
                <a:spcPts val="0"/>
              </a:spcAft>
              <a:buSzPct val="100000"/>
              <a:buFont typeface="Wingdings" panose="05000000000000000000" pitchFamily="2" charset="2"/>
              <a:buChar char="§"/>
              <a:defRPr/>
            </a:pPr>
            <a:r>
              <a:rPr lang="en-US" sz="2800" dirty="0" smtClean="0">
                <a:effectLst/>
              </a:rPr>
              <a:t>All </a:t>
            </a:r>
            <a:r>
              <a:rPr lang="en-US" sz="2800" dirty="0">
                <a:effectLst/>
              </a:rPr>
              <a:t>can have a huge impact on grooming times, </a:t>
            </a:r>
            <a:r>
              <a:rPr lang="en-US" sz="2800" dirty="0" smtClean="0">
                <a:effectLst/>
              </a:rPr>
              <a:t>frequencies &amp; methods </a:t>
            </a:r>
          </a:p>
          <a:p>
            <a:pPr fontAlgn="auto">
              <a:lnSpc>
                <a:spcPct val="90000"/>
              </a:lnSpc>
              <a:spcBef>
                <a:spcPts val="0"/>
              </a:spcBef>
              <a:spcAft>
                <a:spcPts val="0"/>
              </a:spcAft>
              <a:buSzPct val="100000"/>
              <a:buFont typeface="Wingdings" panose="05000000000000000000" pitchFamily="2" charset="2"/>
              <a:buChar char="§"/>
              <a:defRPr/>
            </a:pPr>
            <a:r>
              <a:rPr lang="en-US" sz="2800" b="1" dirty="0" smtClean="0">
                <a:solidFill>
                  <a:srgbClr val="FFCC00"/>
                </a:solidFill>
                <a:effectLst/>
              </a:rPr>
              <a:t>Must be FLEXIBLE </a:t>
            </a:r>
            <a:r>
              <a:rPr lang="en-US" sz="2800" dirty="0" smtClean="0">
                <a:effectLst/>
              </a:rPr>
              <a:t>to best respond to these variables &amp; </a:t>
            </a:r>
            <a:r>
              <a:rPr lang="en-US" sz="2800" b="1" dirty="0" smtClean="0">
                <a:solidFill>
                  <a:srgbClr val="FFCC00"/>
                </a:solidFill>
                <a:effectLst/>
              </a:rPr>
              <a:t>ADAPTIVE</a:t>
            </a:r>
            <a:r>
              <a:rPr lang="en-US" sz="2800" dirty="0" smtClean="0">
                <a:effectLst/>
              </a:rPr>
              <a:t> to changing needs</a:t>
            </a:r>
            <a:endParaRPr lang="en-US" sz="2800" dirty="0">
              <a:effectLst/>
            </a:endParaRPr>
          </a:p>
          <a:p>
            <a:pPr eaLnBrk="1" fontAlgn="auto" hangingPunct="1">
              <a:lnSpc>
                <a:spcPct val="90000"/>
              </a:lnSpc>
              <a:spcBef>
                <a:spcPts val="0"/>
              </a:spcBef>
              <a:spcAft>
                <a:spcPts val="0"/>
              </a:spcAft>
              <a:buFont typeface="Wingdings 2"/>
              <a:buChar char=""/>
              <a:defRPr/>
            </a:pPr>
            <a:endParaRPr lang="en-US" sz="2800" dirty="0" smtClean="0"/>
          </a:p>
        </p:txBody>
      </p:sp>
      <p:sp>
        <p:nvSpPr>
          <p:cNvPr id="4" name="Footer Placeholder 5"/>
          <p:cNvSpPr>
            <a:spLocks noGrp="1"/>
          </p:cNvSpPr>
          <p:nvPr>
            <p:ph type="ftr" sz="quarter" idx="12"/>
          </p:nvPr>
        </p:nvSpPr>
        <p:spPr>
          <a:xfrm>
            <a:off x="152400" y="6400800"/>
            <a:ext cx="8763000" cy="387350"/>
          </a:xfrm>
        </p:spPr>
        <p:txBody>
          <a:bodyPr anchor="ctr"/>
          <a:lstStyle/>
          <a:p>
            <a:pPr>
              <a:defRPr/>
            </a:pPr>
            <a:r>
              <a:rPr lang="en-US" dirty="0" smtClean="0">
                <a:solidFill>
                  <a:srgbClr val="E5E5FF">
                    <a:shade val="90000"/>
                  </a:srgbClr>
                </a:solidFill>
              </a:rPr>
              <a:t>Trails Work Consulting</a:t>
            </a:r>
            <a:endParaRPr lang="en-US" dirty="0">
              <a:solidFill>
                <a:srgbClr val="E5E5FF">
                  <a:shade val="90000"/>
                </a:srgbClr>
              </a:solidFill>
            </a:endParaRPr>
          </a:p>
        </p:txBody>
      </p:sp>
    </p:spTree>
    <p:extLst>
      <p:ext uri="{BB962C8B-B14F-4D97-AF65-F5344CB8AC3E}">
        <p14:creationId xmlns:p14="http://schemas.microsoft.com/office/powerpoint/2010/main" xmlns="" val="78417249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0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1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2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3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4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5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6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7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8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9_Stream">
  <a:themeElements>
    <a:clrScheme name="Custom 1">
      <a:dk1>
        <a:srgbClr val="0000FF"/>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Anticipate Your Needs</Template>
  <TotalTime>35422</TotalTime>
  <Words>13026</Words>
  <Application>Microsoft Office PowerPoint</Application>
  <PresentationFormat>On-screen Show (4:3)</PresentationFormat>
  <Paragraphs>604</Paragraphs>
  <Slides>81</Slides>
  <Notes>78</Notes>
  <HiddenSlides>0</HiddenSlides>
  <MMClips>4</MMClips>
  <ScaleCrop>false</ScaleCrop>
  <HeadingPairs>
    <vt:vector size="4" baseType="variant">
      <vt:variant>
        <vt:lpstr>Theme</vt:lpstr>
      </vt:variant>
      <vt:variant>
        <vt:i4>16</vt:i4>
      </vt:variant>
      <vt:variant>
        <vt:lpstr>Slide Titles</vt:lpstr>
      </vt:variant>
      <vt:variant>
        <vt:i4>81</vt:i4>
      </vt:variant>
    </vt:vector>
  </HeadingPairs>
  <TitlesOfParts>
    <vt:vector size="97" baseType="lpstr">
      <vt:lpstr>Stream</vt:lpstr>
      <vt:lpstr>2_Stream</vt:lpstr>
      <vt:lpstr>3_Stream</vt:lpstr>
      <vt:lpstr>4_Stream</vt:lpstr>
      <vt:lpstr>5_Stream</vt:lpstr>
      <vt:lpstr>6_Stream</vt:lpstr>
      <vt:lpstr>7_Stream</vt:lpstr>
      <vt:lpstr>8_Stream</vt:lpstr>
      <vt:lpstr>9_Stream</vt:lpstr>
      <vt:lpstr>10_Stream</vt:lpstr>
      <vt:lpstr>11_Stream</vt:lpstr>
      <vt:lpstr>12_Stream</vt:lpstr>
      <vt:lpstr>13_Stream</vt:lpstr>
      <vt:lpstr>14_Stream</vt:lpstr>
      <vt:lpstr>15_Stream</vt:lpstr>
      <vt:lpstr>16_Stream</vt:lpstr>
      <vt:lpstr>Top Tips for Effective  Trail Grooming</vt:lpstr>
      <vt:lpstr>TOP TIP #1:  Invest in Off-Season Trail Maintenance</vt:lpstr>
      <vt:lpstr>TOP TIP #2:  Understand Grooming Purpose &amp; Variables</vt:lpstr>
      <vt:lpstr>Definition of ‘Trail Grooming’</vt:lpstr>
      <vt:lpstr>Primary Trail Grooming Objectives</vt:lpstr>
      <vt:lpstr>Meeting Trail Grooming Objectives</vt:lpstr>
      <vt:lpstr>Understand What ‘Grooming’ Snow Does</vt:lpstr>
      <vt:lpstr>Recognize Important Grooming Principles</vt:lpstr>
      <vt:lpstr>Many Variables Require ADAPTIVE GROOMING</vt:lpstr>
      <vt:lpstr>Four Different Trail Grooming Situations</vt:lpstr>
      <vt:lpstr>Situation #1 – Early Season Cautions</vt:lpstr>
      <vt:lpstr>Grooming Situation #2</vt:lpstr>
      <vt:lpstr>Grooming Situation #3</vt:lpstr>
      <vt:lpstr>Grooming Situation #4</vt:lpstr>
      <vt:lpstr>TOP TIP #3:  Need Equipment That Fits the Job</vt:lpstr>
      <vt:lpstr>Grooming Equipment Must Fit the Job  to be Effective and Cost Efficient</vt:lpstr>
      <vt:lpstr>Selecting the Right Tractor for Your Area?</vt:lpstr>
      <vt:lpstr>Example Comparison of Groomer Models (Source: 4 vendors’ own handout at the MN GREAT SHOW)</vt:lpstr>
      <vt:lpstr>Selecting the Right Drag for Your Area?</vt:lpstr>
      <vt:lpstr>Match the Drag to the Groomer Tractor</vt:lpstr>
      <vt:lpstr>Consider Using a Compactor Bar</vt:lpstr>
      <vt:lpstr>TOP TIP #4: Manage the Trail Width</vt:lpstr>
      <vt:lpstr>Reasons to Manage/Minimize  the Groomed Trail Width</vt:lpstr>
      <vt:lpstr>MINIMUM Groomed Trail Width:  Should Be Wider than one Drag Width</vt:lpstr>
      <vt:lpstr>MAXIMUM Groomed Trail Width:  1 ½ to 2 times the Drag Width</vt:lpstr>
      <vt:lpstr>1 ½ = Ideal Groomed Trail Width</vt:lpstr>
      <vt:lpstr>TOP TIP #5: Understand the ‘Four Steps’ of  Grooming with a Drag</vt:lpstr>
      <vt:lpstr>Step 1: Removal of Moguls</vt:lpstr>
      <vt:lpstr>Limitations to Effective Mogul Removal</vt:lpstr>
      <vt:lpstr>Limitations to Effective Mogul Removal</vt:lpstr>
      <vt:lpstr>Limitations to Effective Mogul Removal</vt:lpstr>
      <vt:lpstr>Limitations to Effective Mogul Removal</vt:lpstr>
      <vt:lpstr>Step 2: Processing the Snow</vt:lpstr>
      <vt:lpstr>Important Processing Tip: SLOW DOWN!</vt:lpstr>
      <vt:lpstr>Step 2: Processing the Snow – Video 1</vt:lpstr>
      <vt:lpstr>Step 2: Processing the Snow – Video 2</vt:lpstr>
      <vt:lpstr>Step 3: Compression of the Snow</vt:lpstr>
      <vt:lpstr>Step 3: Compression of the Snow</vt:lpstr>
      <vt:lpstr>Step 3: Compression of the Snow – Video 1</vt:lpstr>
      <vt:lpstr>Step 4: Trail Set Up</vt:lpstr>
      <vt:lpstr>Step 4: Trail Set Up</vt:lpstr>
      <vt:lpstr>Set Up Will NOT Occur If  You’re Grooming When Riders Can Follow</vt:lpstr>
      <vt:lpstr>TOP TIP #6:  Know Your Trail to Anticipate Needs</vt:lpstr>
      <vt:lpstr>Grooming Slopes</vt:lpstr>
      <vt:lpstr>Grooming Slopes: from top</vt:lpstr>
      <vt:lpstr>Grooming Slopes: from bottom</vt:lpstr>
      <vt:lpstr> Grooming Across Dip, Swale or Ditch</vt:lpstr>
      <vt:lpstr> Grooming Into Deep Snow</vt:lpstr>
      <vt:lpstr> Don’t Fight Large Drifts</vt:lpstr>
      <vt:lpstr>Grooming Curves</vt:lpstr>
      <vt:lpstr>‘Safety First’ When Grooming Curves</vt:lpstr>
      <vt:lpstr>Grooming Curves</vt:lpstr>
      <vt:lpstr> Groom Across Bridges</vt:lpstr>
      <vt:lpstr>Don’t Dump Snow on  Road Crossings, Driveways or Railroad Tracks</vt:lpstr>
      <vt:lpstr>TOP TIP #7:  Pay Attention to the Basics</vt:lpstr>
      <vt:lpstr>Stay to the Right &amp; Reverse Directions for Best Trail Quality</vt:lpstr>
      <vt:lpstr>Constantly Watch Behind</vt:lpstr>
      <vt:lpstr> Take the Time to Do It Right</vt:lpstr>
      <vt:lpstr> Pull Snow to Middle of Trail</vt:lpstr>
      <vt:lpstr>Protect Your Base on Smooth Trails</vt:lpstr>
      <vt:lpstr>Remove Backup Piles</vt:lpstr>
      <vt:lpstr>Don’t Leave Holes in the Trail</vt:lpstr>
      <vt:lpstr>Remove Debris from the Trail</vt:lpstr>
      <vt:lpstr>Think Visibility</vt:lpstr>
      <vt:lpstr>If Stuck – DO NOT Spin the Tracks</vt:lpstr>
      <vt:lpstr> If Stuck – DO NOT Spin</vt:lpstr>
      <vt:lpstr> If Stuck – DO NOT Spin</vt:lpstr>
      <vt:lpstr>TOP TIP #8:  Don’t Over Use the Front Blade</vt:lpstr>
      <vt:lpstr>DO NOT Continually Raise &amp; Lower Blade</vt:lpstr>
      <vt:lpstr>Working Snow with the Front Blade</vt:lpstr>
      <vt:lpstr>Use Front Blade Properly – Video </vt:lpstr>
      <vt:lpstr>Blade Use at Grooming Speed with Drag</vt:lpstr>
      <vt:lpstr>Always Use Caution &amp; Beware of Hazards When Using the Front Blade</vt:lpstr>
      <vt:lpstr>Take Multiple Cuts When Snow’s Deep </vt:lpstr>
      <vt:lpstr>TOP TIP #9:   Know the Trail and Stay on It</vt:lpstr>
      <vt:lpstr> Avoid Grooming Across Ice</vt:lpstr>
      <vt:lpstr>Don’t Follow Snowmobile Tracks</vt:lpstr>
      <vt:lpstr>Good Luck and Good Grooming!</vt:lpstr>
      <vt:lpstr>ACKNOWLEDGEMENTS &amp; DISCLAIMER</vt:lpstr>
      <vt:lpstr> NOTICE   </vt:lpstr>
      <vt:lpstr>Slide 81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Kim</dc:creator>
  <cp:lastModifiedBy>David</cp:lastModifiedBy>
  <cp:revision>881</cp:revision>
  <dcterms:created xsi:type="dcterms:W3CDTF">2008-09-09T17:34:21Z</dcterms:created>
  <dcterms:modified xsi:type="dcterms:W3CDTF">2015-09-02T15:02:34Z</dcterms:modified>
</cp:coreProperties>
</file>