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8" r:id="rId2"/>
  </p:sldMasterIdLst>
  <p:notesMasterIdLst>
    <p:notesMasterId r:id="rId66"/>
  </p:notesMasterIdLst>
  <p:handoutMasterIdLst>
    <p:handoutMasterId r:id="rId67"/>
  </p:handoutMasterIdLst>
  <p:sldIdLst>
    <p:sldId id="436" r:id="rId3"/>
    <p:sldId id="272" r:id="rId4"/>
    <p:sldId id="270" r:id="rId5"/>
    <p:sldId id="435" r:id="rId6"/>
    <p:sldId id="437" r:id="rId7"/>
    <p:sldId id="273" r:id="rId8"/>
    <p:sldId id="404" r:id="rId9"/>
    <p:sldId id="278" r:id="rId10"/>
    <p:sldId id="405" r:id="rId11"/>
    <p:sldId id="385" r:id="rId12"/>
    <p:sldId id="412" r:id="rId13"/>
    <p:sldId id="339" r:id="rId14"/>
    <p:sldId id="266" r:id="rId15"/>
    <p:sldId id="428" r:id="rId16"/>
    <p:sldId id="291" r:id="rId17"/>
    <p:sldId id="290" r:id="rId18"/>
    <p:sldId id="427" r:id="rId19"/>
    <p:sldId id="402" r:id="rId20"/>
    <p:sldId id="403" r:id="rId21"/>
    <p:sldId id="268" r:id="rId22"/>
    <p:sldId id="406" r:id="rId23"/>
    <p:sldId id="289" r:id="rId24"/>
    <p:sldId id="444" r:id="rId25"/>
    <p:sldId id="422" r:id="rId26"/>
    <p:sldId id="429" r:id="rId27"/>
    <p:sldId id="439" r:id="rId28"/>
    <p:sldId id="431" r:id="rId29"/>
    <p:sldId id="303" r:id="rId30"/>
    <p:sldId id="304" r:id="rId31"/>
    <p:sldId id="307" r:id="rId32"/>
    <p:sldId id="308" r:id="rId33"/>
    <p:sldId id="309" r:id="rId34"/>
    <p:sldId id="310" r:id="rId35"/>
    <p:sldId id="380" r:id="rId36"/>
    <p:sldId id="312" r:id="rId37"/>
    <p:sldId id="372" r:id="rId38"/>
    <p:sldId id="314" r:id="rId39"/>
    <p:sldId id="315" r:id="rId40"/>
    <p:sldId id="373" r:id="rId41"/>
    <p:sldId id="317" r:id="rId42"/>
    <p:sldId id="434" r:id="rId43"/>
    <p:sldId id="414" r:id="rId44"/>
    <p:sldId id="424" r:id="rId45"/>
    <p:sldId id="417" r:id="rId46"/>
    <p:sldId id="323" r:id="rId47"/>
    <p:sldId id="438" r:id="rId48"/>
    <p:sldId id="374" r:id="rId49"/>
    <p:sldId id="419" r:id="rId50"/>
    <p:sldId id="331" r:id="rId51"/>
    <p:sldId id="344" r:id="rId52"/>
    <p:sldId id="345" r:id="rId53"/>
    <p:sldId id="335" r:id="rId54"/>
    <p:sldId id="340" r:id="rId55"/>
    <p:sldId id="343" r:id="rId56"/>
    <p:sldId id="337" r:id="rId57"/>
    <p:sldId id="413" r:id="rId58"/>
    <p:sldId id="348" r:id="rId59"/>
    <p:sldId id="433" r:id="rId60"/>
    <p:sldId id="401" r:id="rId61"/>
    <p:sldId id="381" r:id="rId62"/>
    <p:sldId id="358" r:id="rId63"/>
    <p:sldId id="359" r:id="rId64"/>
    <p:sldId id="360" r:id="rId65"/>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1008">
          <p15:clr>
            <a:srgbClr val="A4A3A4"/>
          </p15:clr>
        </p15:guide>
        <p15:guide id="3" orient="horz" pos="3888">
          <p15:clr>
            <a:srgbClr val="A4A3A4"/>
          </p15:clr>
        </p15:guide>
        <p15:guide id="4" orient="horz" pos="321">
          <p15:clr>
            <a:srgbClr val="A4A3A4"/>
          </p15:clr>
        </p15:guide>
        <p15:guide id="5" pos="3839">
          <p15:clr>
            <a:srgbClr val="A4A3A4"/>
          </p15:clr>
        </p15:guide>
        <p15:guide id="6" pos="1007">
          <p15:clr>
            <a:srgbClr val="A4A3A4"/>
          </p15:clr>
        </p15:guide>
        <p15:guide id="7" pos="717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9933"/>
    <a:srgbClr val="006600"/>
    <a:srgbClr val="66FFFF"/>
    <a:srgbClr val="FFFF66"/>
    <a:srgbClr val="FFFF00"/>
    <a:srgbClr val="FFCC00"/>
    <a:srgbClr val="FFCCFF"/>
    <a:srgbClr val="FFFF99"/>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59606" autoAdjust="0"/>
  </p:normalViewPr>
  <p:slideViewPr>
    <p:cSldViewPr showGuides="1">
      <p:cViewPr varScale="1">
        <p:scale>
          <a:sx n="67" d="100"/>
          <a:sy n="67" d="100"/>
        </p:scale>
        <p:origin x="828" y="66"/>
      </p:cViewPr>
      <p:guideLst>
        <p:guide orient="horz" pos="2160"/>
        <p:guide orient="horz" pos="1008"/>
        <p:guide orient="horz" pos="3888"/>
        <p:guide orient="horz" pos="321"/>
        <p:guide pos="3839"/>
        <p:guide pos="1007"/>
        <p:guide pos="7173"/>
      </p:guideLst>
    </p:cSldViewPr>
  </p:slideViewPr>
  <p:outlineViewPr>
    <p:cViewPr>
      <p:scale>
        <a:sx n="33" d="100"/>
        <a:sy n="33" d="100"/>
      </p:scale>
      <p:origin x="0" y="0"/>
    </p:cViewPr>
  </p:outlineViewPr>
  <p:notesTextViewPr>
    <p:cViewPr>
      <p:scale>
        <a:sx n="3" d="2"/>
        <a:sy n="3" d="2"/>
      </p:scale>
      <p:origin x="0" y="0"/>
    </p:cViewPr>
  </p:notesTextViewPr>
  <p:notesViewPr>
    <p:cSldViewPr showGuides="1">
      <p:cViewPr varScale="1">
        <p:scale>
          <a:sx n="76" d="100"/>
          <a:sy n="76" d="100"/>
        </p:scale>
        <p:origin x="326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handoutMaster" Target="handoutMasters/handoutMaster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DB7646E-8811-423A-9C42-2CBFADA00A96}" type="datetimeFigureOut">
              <a:rPr lang="en-US" smtClean="0"/>
              <a:t>7/26/2016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4360E59-1627-4404-ACC5-51C744AB0F27}" type="slidenum">
              <a:rPr lang="en-US" smtClean="0"/>
              <a:t>‹#›</a:t>
            </a:fld>
            <a:endParaRPr lang="en-US"/>
          </a:p>
        </p:txBody>
      </p:sp>
    </p:spTree>
    <p:extLst>
      <p:ext uri="{BB962C8B-B14F-4D97-AF65-F5344CB8AC3E}">
        <p14:creationId xmlns:p14="http://schemas.microsoft.com/office/powerpoint/2010/main" val="5162254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1"/>
                </a:solidFil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1"/>
                </a:solidFill>
              </a:defRPr>
            </a:lvl1pPr>
          </a:lstStyle>
          <a:p>
            <a:fld id="{D677E230-58DD-43ED-96A1-552DDAB53532}" type="datetimeFigureOut">
              <a:rPr lang="en-US" smtClean="0"/>
              <a:pPr/>
              <a:t>7/26/2016</a:t>
            </a:fld>
            <a:endParaRPr lang="en-US"/>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1"/>
                </a:solidFil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1"/>
                </a:solidFill>
              </a:defRPr>
            </a:lvl1pPr>
          </a:lstStyle>
          <a:p>
            <a:fld id="{841221E5-7225-48EB-A4EE-420E7BFCF705}" type="slidenum">
              <a:rPr lang="en-US" smtClean="0"/>
              <a:pPr/>
              <a:t>‹#›</a:t>
            </a:fld>
            <a:endParaRPr lang="en-US"/>
          </a:p>
        </p:txBody>
      </p:sp>
    </p:spTree>
    <p:extLst>
      <p:ext uri="{BB962C8B-B14F-4D97-AF65-F5344CB8AC3E}">
        <p14:creationId xmlns:p14="http://schemas.microsoft.com/office/powerpoint/2010/main" val="15566699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200" kern="1200">
        <a:solidFill>
          <a:schemeClr val="tx2"/>
        </a:solidFill>
        <a:latin typeface="+mn-lt"/>
        <a:ea typeface="+mn-ea"/>
        <a:cs typeface="+mn-cs"/>
      </a:defRPr>
    </a:lvl2pPr>
    <a:lvl3pPr marL="914400" algn="l" defTabSz="914400" rtl="0" eaLnBrk="1" latinLnBrk="0" hangingPunct="1">
      <a:defRPr sz="1200" kern="1200">
        <a:solidFill>
          <a:schemeClr val="tx2"/>
        </a:solidFill>
        <a:latin typeface="+mn-lt"/>
        <a:ea typeface="+mn-ea"/>
        <a:cs typeface="+mn-cs"/>
      </a:defRPr>
    </a:lvl3pPr>
    <a:lvl4pPr marL="1371600" algn="l" defTabSz="914400" rtl="0" eaLnBrk="1" latinLnBrk="0" hangingPunct="1">
      <a:defRPr sz="1200" kern="1200">
        <a:solidFill>
          <a:schemeClr val="tx2"/>
        </a:solidFill>
        <a:latin typeface="+mn-lt"/>
        <a:ea typeface="+mn-ea"/>
        <a:cs typeface="+mn-cs"/>
      </a:defRPr>
    </a:lvl4pPr>
    <a:lvl5pPr marL="1828800" algn="l" defTabSz="914400" rtl="0" eaLnBrk="1" latinLnBrk="0" hangingPunct="1">
      <a:defRPr sz="1200" kern="1200">
        <a:solidFill>
          <a:schemeClr val="tx2"/>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U.S. Forest Service issued a revised travel management rule for over-snow vehicles in January 2015 – which may potentially change how snowmobiles are managed on some national forests. This </a:t>
            </a:r>
            <a:r>
              <a:rPr lang="en-US" dirty="0" smtClean="0"/>
              <a:t>program covers what to expect during implementation of the new Forest Service (FS) travel management rule for over-snow vehicles (OSVs) – known as Subpart C</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1</a:t>
            </a:fld>
            <a:endParaRPr lang="en-US"/>
          </a:p>
        </p:txBody>
      </p:sp>
    </p:spTree>
    <p:extLst>
      <p:ext uri="{BB962C8B-B14F-4D97-AF65-F5344CB8AC3E}">
        <p14:creationId xmlns:p14="http://schemas.microsoft.com/office/powerpoint/2010/main" val="331515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95E4F28D-D73F-4E6B-9E09-53220A3FF925}" type="slidenum">
              <a:rPr lang="en-US"/>
              <a:pPr/>
              <a:t>10</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dirty="0" smtClean="0"/>
              <a:t>The OSV Rule has all the normal FS rule exemptions for administrative use, emergencies, national defense, law enforcement, and special use permits.</a:t>
            </a:r>
          </a:p>
        </p:txBody>
      </p:sp>
    </p:spTree>
    <p:extLst>
      <p:ext uri="{BB962C8B-B14F-4D97-AF65-F5344CB8AC3E}">
        <p14:creationId xmlns:p14="http://schemas.microsoft.com/office/powerpoint/2010/main" val="1218778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a myth that OSV use has previously been unmanaged on NF lands. All 3</a:t>
            </a:r>
            <a:r>
              <a:rPr lang="en-US" baseline="0" dirty="0" smtClean="0"/>
              <a:t> of these decision types have existed for decades and have substantially defined – and will continue to define – the sideboards as to where OSV is permissible. Every unit has a Forest Plan which very significantly uses the ROS classification to define (limit) where winter motorized use is potentially allowed. Existing or future travel plans can further define/restrict where OSV use is allowed – as can other site-specific projects or plans. Forest Plan ROS area prescriptions cannot be changed without a Forest Plan amendment – so OSV travel planning is generally NOT going to expand winter motorized use beyond what the Forest Plan allows.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11</a:t>
            </a:fld>
            <a:endParaRPr lang="en-US"/>
          </a:p>
        </p:txBody>
      </p:sp>
    </p:spTree>
    <p:extLst>
      <p:ext uri="{BB962C8B-B14F-4D97-AF65-F5344CB8AC3E}">
        <p14:creationId xmlns:p14="http://schemas.microsoft.com/office/powerpoint/2010/main" val="14792282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there is an existing winter travel plan in place that was created with public input – it’s generally best to keep it and roll it into a Subpart</a:t>
            </a:r>
            <a:r>
              <a:rPr lang="en-US" baseline="0" dirty="0" smtClean="0"/>
              <a:t> C designation, even if it’s not perfect. Otherwise all existing ‘winter motorized’ areas on the unit are open for reconsideration. Use the annual revision process to improve on any imperfections since i</a:t>
            </a:r>
            <a:r>
              <a:rPr lang="en-US" dirty="0" smtClean="0"/>
              <a:t>t’s better to fight a bunch of individual spot fires versus having</a:t>
            </a:r>
            <a:r>
              <a:rPr lang="en-US" baseline="0" dirty="0" smtClean="0"/>
              <a:t> to fight a raging wildfire across an entire forest.</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12</a:t>
            </a:fld>
            <a:endParaRPr lang="en-US"/>
          </a:p>
        </p:txBody>
      </p:sp>
    </p:spTree>
    <p:extLst>
      <p:ext uri="{BB962C8B-B14F-4D97-AF65-F5344CB8AC3E}">
        <p14:creationId xmlns:p14="http://schemas.microsoft.com/office/powerpoint/2010/main" val="1770153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a unit does not have an existing winter travel plan/decision – it clearly will need to complete a winter travel plan using public participation </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13</a:t>
            </a:fld>
            <a:endParaRPr lang="en-US"/>
          </a:p>
        </p:txBody>
      </p:sp>
    </p:spTree>
    <p:extLst>
      <p:ext uri="{BB962C8B-B14F-4D97-AF65-F5344CB8AC3E}">
        <p14:creationId xmlns:p14="http://schemas.microsoft.com/office/powerpoint/2010/main" val="3201915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B366EB86-99FB-4C1F-A1F7-F382282B38B1}" type="slidenum">
              <a:rPr lang="en-US"/>
              <a:pPr/>
              <a:t>14</a:t>
            </a:fld>
            <a:endParaRPr 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r>
              <a:rPr lang="en-US" dirty="0" smtClean="0"/>
              <a:t>This is a summary list of the 5 criteria categories which must be considered during travel management designation, which we’ll discuss separately</a:t>
            </a:r>
          </a:p>
        </p:txBody>
      </p:sp>
    </p:spTree>
    <p:extLst>
      <p:ext uri="{BB962C8B-B14F-4D97-AF65-F5344CB8AC3E}">
        <p14:creationId xmlns:p14="http://schemas.microsoft.com/office/powerpoint/2010/main" val="10481692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General Criteria are all the normal things we deal with any time the FS does a project or plan.</a:t>
            </a:r>
            <a:r>
              <a:rPr lang="en-US" baseline="0" dirty="0" smtClean="0"/>
              <a:t> This includes: </a:t>
            </a:r>
            <a:r>
              <a:rPr lang="en-US" dirty="0" smtClean="0"/>
              <a:t>are the potential natural and cultural resource impacts properly considered; are there any impacts on safety; are appropriate recreation opportunities provided; are there any special access needs or impacts; would conflicts between various uses of FS lands be created; and then what maintenance and administrative needs would be created by the decision and – most importantly – are there resources / funding available to help maintain and administer </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15</a:t>
            </a:fld>
            <a:endParaRPr lang="en-US"/>
          </a:p>
        </p:txBody>
      </p:sp>
    </p:spTree>
    <p:extLst>
      <p:ext uri="{BB962C8B-B14F-4D97-AF65-F5344CB8AC3E}">
        <p14:creationId xmlns:p14="http://schemas.microsoft.com/office/powerpoint/2010/main" val="32979799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25B98682-5F94-4967-B51D-53CEF5F47026}" type="slidenum">
              <a:rPr lang="en-US"/>
              <a:pPr/>
              <a:t>16</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US" dirty="0" smtClean="0"/>
              <a:t>The Trail and Area Criteria are often referred to as the Minimization Criteria – meaning does the decision do the best it can to MINIMIZE potential</a:t>
            </a:r>
            <a:r>
              <a:rPr lang="en-US" baseline="0" dirty="0" smtClean="0"/>
              <a:t> impacts to various resources and to wildlife – as well as minimize potential conflicts between OSV use and other recreational uses, as well as between different classes of motor vehicles. Again, this is nothing new – we do it every time there is a decision related to motorized recreation – and certainly nothing to be afraid of even though some groups try to make a big deal out of ‘complying with the minimization criteria.’ Most importantly, the stated objective is to MINIMIZE – it does not say the agency must prohibit or totally eliminate – so the goal is to make sure the proposed action does the best it can to ‘minimize’ impacts in order to allow a favorable decision/result for continued OSV use </a:t>
            </a:r>
            <a:endParaRPr lang="en-US" dirty="0" smtClean="0"/>
          </a:p>
        </p:txBody>
      </p:sp>
    </p:spTree>
    <p:extLst>
      <p:ext uri="{BB962C8B-B14F-4D97-AF65-F5344CB8AC3E}">
        <p14:creationId xmlns:p14="http://schemas.microsoft.com/office/powerpoint/2010/main" val="28454075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25B98682-5F94-4967-B51D-53CEF5F47026}" type="slidenum">
              <a:rPr lang="en-US"/>
              <a:pPr/>
              <a:t>17</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r>
              <a:rPr lang="en-US" dirty="0" smtClean="0"/>
              <a:t>And finally</a:t>
            </a:r>
            <a:r>
              <a:rPr lang="en-US" baseline="0" dirty="0" smtClean="0"/>
              <a:t> – beyond minimizing potential impacts to the first 4 criteria – does the OSV designation decision properly consider the compatibility of OSV use in populated areas. Cumulatively all 5 criteria assure a proper look at a wide variety of factors – but again, it’s no different from any other FS process involving motorized recreation access</a:t>
            </a:r>
            <a:endParaRPr lang="en-US" dirty="0" smtClean="0"/>
          </a:p>
        </p:txBody>
      </p:sp>
    </p:spTree>
    <p:extLst>
      <p:ext uri="{BB962C8B-B14F-4D97-AF65-F5344CB8AC3E}">
        <p14:creationId xmlns:p14="http://schemas.microsoft.com/office/powerpoint/2010/main" val="34067108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82D2CD0-468C-465B-8DF9-4B2BC9C517BA}" type="slidenum">
              <a:rPr lang="en-US"/>
              <a:pPr/>
              <a:t>18</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dirty="0" smtClean="0"/>
              <a:t>While the road criteria is typically a much greater factor for management</a:t>
            </a:r>
            <a:r>
              <a:rPr lang="en-US" baseline="0" dirty="0" smtClean="0"/>
              <a:t> of other motorized vehicles, many snowmobile trails are located on FS roads. Consequently proper consideration needs to be given to whether snow covered roads will be open to OSV travel (groomed or ungroomed) – and whether plowed roads will either be closed to OSV use or designated open to concurrent OSV and wheeled vehicle travel</a:t>
            </a:r>
            <a:endParaRPr lang="en-US" dirty="0" smtClean="0"/>
          </a:p>
        </p:txBody>
      </p:sp>
    </p:spTree>
    <p:extLst>
      <p:ext uri="{BB962C8B-B14F-4D97-AF65-F5344CB8AC3E}">
        <p14:creationId xmlns:p14="http://schemas.microsoft.com/office/powerpoint/2010/main" val="33914342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82D2CD0-468C-465B-8DF9-4B2BC9C517BA}" type="slidenum">
              <a:rPr lang="en-US"/>
              <a:pPr/>
              <a:t>19</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dirty="0" smtClean="0"/>
              <a:t>The FS can only designate</a:t>
            </a:r>
            <a:r>
              <a:rPr lang="en-US" baseline="0" dirty="0" smtClean="0"/>
              <a:t> OSV routes over their own lands, or over private property which they have a legal access agreement – so where the FS does not have legal access across private, their partners often become critical to helping gain access links that help tie a system of trails together. And while the FS can’t prevent access for in-holders through any OSV designation, they aren’t necessarily prevented from designating that in-holder access as dual-use with OSVs. </a:t>
            </a:r>
            <a:endParaRPr lang="en-US" dirty="0" smtClean="0"/>
          </a:p>
        </p:txBody>
      </p:sp>
    </p:spTree>
    <p:extLst>
      <p:ext uri="{BB962C8B-B14F-4D97-AF65-F5344CB8AC3E}">
        <p14:creationId xmlns:p14="http://schemas.microsoft.com/office/powerpoint/2010/main" val="3946673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important that all parties – snowmobilers and FS employees alike – understand all the various pieces of the new OSV rule, as well as the implementation process, for it to work and provide the desired riding opportunities going forward</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2</a:t>
            </a:fld>
            <a:endParaRPr lang="en-US"/>
          </a:p>
        </p:txBody>
      </p:sp>
    </p:spTree>
    <p:extLst>
      <p:ext uri="{BB962C8B-B14F-4D97-AF65-F5344CB8AC3E}">
        <p14:creationId xmlns:p14="http://schemas.microsoft.com/office/powerpoint/2010/main" val="42210546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Nothing new – OSV and all other motor vehicle use is always prohibited in Wilderness Areas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20</a:t>
            </a:fld>
            <a:endParaRPr lang="en-US"/>
          </a:p>
        </p:txBody>
      </p:sp>
    </p:spTree>
    <p:extLst>
      <p:ext uri="{BB962C8B-B14F-4D97-AF65-F5344CB8AC3E}">
        <p14:creationId xmlns:p14="http://schemas.microsoft.com/office/powerpoint/2010/main" val="16704337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D3D5201C-A243-4923-92F4-2A6BA980145B}" type="slidenum">
              <a:rPr lang="en-US"/>
              <a:pPr/>
              <a:t>21</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r>
              <a:rPr lang="en-US" dirty="0" smtClean="0"/>
              <a:t>The OSVUM is the legal document which will identify all open roads, trails and areas. If it is not on the OSVUM – it will not be open to OSV use! In the case of open areas where cross-country OSV travel is allowed – open trails and roads will NOT need to be identified – and it’s really a case where the fewer lines on the map, the better. This will be a culture switch for snowmobilers,</a:t>
            </a:r>
            <a:r>
              <a:rPr lang="en-US" baseline="0" dirty="0" smtClean="0"/>
              <a:t> who generally freak out when a winter map shows up missing 100% of their trails. Keep in mind that the OSVUM is black and white and generally useless for on-the-ground navigation since it’s lacking in scale and features. Consequently local partners – states, clubs, associations, chambers, etc. – will need to print (continue printing) more detailed colored maps that are user friendly, include all the OSVUM designations, and which also show all designated trails within ‘open’ areas.</a:t>
            </a:r>
            <a:endParaRPr lang="en-US" dirty="0" smtClean="0"/>
          </a:p>
        </p:txBody>
      </p:sp>
    </p:spTree>
    <p:extLst>
      <p:ext uri="{BB962C8B-B14F-4D97-AF65-F5344CB8AC3E}">
        <p14:creationId xmlns:p14="http://schemas.microsoft.com/office/powerpoint/2010/main" val="6870784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E519D93A-CB29-4CC2-B0E8-19B86BCC62BC}" type="slidenum">
              <a:rPr lang="en-US"/>
              <a:pPr/>
              <a:t>22</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dirty="0" smtClean="0"/>
              <a:t>Monitoring is another effort that’s a part of any FS decision, and in particular the Forest Plan. It’s a big-picture look at what’s happening</a:t>
            </a:r>
            <a:r>
              <a:rPr lang="en-US" baseline="0" dirty="0" smtClean="0"/>
              <a:t> on the ground and is not necessarily route or area specific – but can be if definite impacts begin to be noticed. </a:t>
            </a:r>
            <a:r>
              <a:rPr lang="en-US" dirty="0" smtClean="0"/>
              <a:t>And it’s a good thing that any proposed change identified from monitoring must go back through the designation process and include</a:t>
            </a:r>
            <a:r>
              <a:rPr lang="en-US" baseline="0" dirty="0" smtClean="0"/>
              <a:t> </a:t>
            </a:r>
            <a:r>
              <a:rPr lang="en-US" dirty="0" smtClean="0"/>
              <a:t>public input.</a:t>
            </a:r>
          </a:p>
        </p:txBody>
      </p:sp>
    </p:spTree>
    <p:extLst>
      <p:ext uri="{BB962C8B-B14F-4D97-AF65-F5344CB8AC3E}">
        <p14:creationId xmlns:p14="http://schemas.microsoft.com/office/powerpoint/2010/main" val="3537893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most important take-a-ways from this first section is that</a:t>
            </a:r>
            <a:r>
              <a:rPr lang="en-US" baseline="0" dirty="0" smtClean="0"/>
              <a:t> OSV travel and other motor vehicle travel are treated very differently in the FS Travel Rule – off-trail travel by OSVs is widely acceptable, while off-trail &amp; off-road travel by all other motor vehicles is generally unacceptable. The following slides explain why they are treated differently.</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23</a:t>
            </a:fld>
            <a:endParaRPr lang="en-US"/>
          </a:p>
        </p:txBody>
      </p:sp>
    </p:spTree>
    <p:extLst>
      <p:ext uri="{BB962C8B-B14F-4D97-AF65-F5344CB8AC3E}">
        <p14:creationId xmlns:p14="http://schemas.microsoft.com/office/powerpoint/2010/main" val="507259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smtClean="0"/>
              <a:t>Reasons for this management difference include:</a:t>
            </a:r>
          </a:p>
          <a:p>
            <a:pPr marL="228600" indent="-228600">
              <a:buFont typeface="+mj-lt"/>
              <a:buAutoNum type="arabicPeriod"/>
            </a:pPr>
            <a:r>
              <a:rPr lang="en-US" dirty="0" smtClean="0">
                <a:solidFill>
                  <a:srgbClr val="FF0000"/>
                </a:solidFill>
              </a:rPr>
              <a:t>OSVs operate on snow and therefore have different/less resource impacts, while other vehicles are in direct contact with the ground and can have greater resource impacts, and</a:t>
            </a:r>
          </a:p>
          <a:p>
            <a:pPr marL="228600" indent="-228600">
              <a:buFont typeface="+mj-lt"/>
              <a:buAutoNum type="arabicPeriod"/>
            </a:pPr>
            <a:r>
              <a:rPr lang="en-US" dirty="0" smtClean="0">
                <a:solidFill>
                  <a:srgbClr val="FF0000"/>
                </a:solidFill>
              </a:rPr>
              <a:t>OSV</a:t>
            </a:r>
            <a:r>
              <a:rPr lang="en-US" baseline="0" dirty="0" smtClean="0">
                <a:solidFill>
                  <a:srgbClr val="FF0000"/>
                </a:solidFill>
              </a:rPr>
              <a:t> use occurs only during winter while other vehicle use can occur at any time during the year</a:t>
            </a:r>
          </a:p>
          <a:p>
            <a:pPr marL="0" indent="0">
              <a:buFont typeface="+mj-lt"/>
              <a:buNone/>
            </a:pPr>
            <a:r>
              <a:rPr lang="en-US" baseline="0" dirty="0" smtClean="0">
                <a:solidFill>
                  <a:srgbClr val="FF0000"/>
                </a:solidFill>
              </a:rPr>
              <a:t>And it’s important to note that all other motor vehicles will continue to be regulated by Subpart B – even if operating on snow</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841221E5-7225-48EB-A4EE-420E7BFCF705}" type="slidenum">
              <a:rPr lang="en-US" smtClean="0"/>
              <a:pPr/>
              <a:t>24</a:t>
            </a:fld>
            <a:endParaRPr lang="en-US"/>
          </a:p>
        </p:txBody>
      </p:sp>
    </p:spTree>
    <p:extLst>
      <p:ext uri="{BB962C8B-B14F-4D97-AF65-F5344CB8AC3E}">
        <p14:creationId xmlns:p14="http://schemas.microsoft.com/office/powerpoint/2010/main" val="326881742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Other key differences include the fact that OSVs generally don’t make direct contact with soil, water or vegetation due to snow cover – and since they’re traveling on snow, generally do not create permanent trails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25</a:t>
            </a:fld>
            <a:endParaRPr lang="en-US"/>
          </a:p>
        </p:txBody>
      </p:sp>
    </p:spTree>
    <p:extLst>
      <p:ext uri="{BB962C8B-B14F-4D97-AF65-F5344CB8AC3E}">
        <p14:creationId xmlns:p14="http://schemas.microsoft.com/office/powerpoint/2010/main" val="34334913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Winter is simply a distinctly different season. T</a:t>
            </a:r>
            <a:r>
              <a:rPr lang="en-US" baseline="0" dirty="0" smtClean="0"/>
              <a:t>he entire setting is very different from other seasons due to blankets of snow – visitor use is substantially less, impacts are lower, and public preferences for activities transform, allowing OSV recreation an opportunity to fulfill a unique niche not possible in other seasons.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26</a:t>
            </a:fld>
            <a:endParaRPr lang="en-US"/>
          </a:p>
        </p:txBody>
      </p:sp>
    </p:spTree>
    <p:extLst>
      <p:ext uri="{BB962C8B-B14F-4D97-AF65-F5344CB8AC3E}">
        <p14:creationId xmlns:p14="http://schemas.microsoft.com/office/powerpoint/2010/main" val="38169667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OSVs are also treated differently</a:t>
            </a:r>
            <a:r>
              <a:rPr lang="en-US" baseline="0" dirty="0" smtClean="0"/>
              <a:t> across the country due to widely varying terrain, snow depth and typology, and local recreation as well as transportation trends. This results in more trail and road based OSV use in the Northeast and Midwest compared to largely open OSV riding areas across the West.</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27</a:t>
            </a:fld>
            <a:endParaRPr lang="en-US"/>
          </a:p>
        </p:txBody>
      </p:sp>
    </p:spTree>
    <p:extLst>
      <p:ext uri="{BB962C8B-B14F-4D97-AF65-F5344CB8AC3E}">
        <p14:creationId xmlns:p14="http://schemas.microsoft.com/office/powerpoint/2010/main" val="1325557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section outlines the 6 general steps followed by the FS when implementing the OSV rule through a travel planning process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28</a:t>
            </a:fld>
            <a:endParaRPr lang="en-US"/>
          </a:p>
        </p:txBody>
      </p:sp>
    </p:spTree>
    <p:extLst>
      <p:ext uri="{BB962C8B-B14F-4D97-AF65-F5344CB8AC3E}">
        <p14:creationId xmlns:p14="http://schemas.microsoft.com/office/powerpoint/2010/main" val="25074751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travel management planning process provides a seat at the table for snowmobilers. The choice is pretty basic: A)</a:t>
            </a:r>
            <a:r>
              <a:rPr lang="en-US" baseline="0" dirty="0" smtClean="0"/>
              <a:t> get involved, work the process and end up with continued riding opportunities or B) resist the process, don’t get involved and end up losing more riding opportunities than if you had participated. Snowmobilers absolutely have to get engaged in travel planning to make success possible.</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29</a:t>
            </a:fld>
            <a:endParaRPr lang="en-US"/>
          </a:p>
        </p:txBody>
      </p:sp>
    </p:spTree>
    <p:extLst>
      <p:ext uri="{BB962C8B-B14F-4D97-AF65-F5344CB8AC3E}">
        <p14:creationId xmlns:p14="http://schemas.microsoft.com/office/powerpoint/2010/main" val="203447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29BC42F6-0D83-4B3E-AE1C-7B6AF60B881E}" type="slidenum">
              <a:rPr lang="en-US"/>
              <a:pPr/>
              <a:t>3</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dirty="0" smtClean="0"/>
              <a:t>Subpart</a:t>
            </a:r>
            <a:r>
              <a:rPr lang="en-US" baseline="0" dirty="0" smtClean="0"/>
              <a:t> C – the OSV Travel Rule – is distinctly different than Subpart B for all other motor vehicles, so it’s important to understand those differences to properly apply the OSV rule on the ground.</a:t>
            </a:r>
            <a:endParaRPr lang="en-US" dirty="0" smtClean="0"/>
          </a:p>
        </p:txBody>
      </p:sp>
    </p:spTree>
    <p:extLst>
      <p:ext uri="{BB962C8B-B14F-4D97-AF65-F5344CB8AC3E}">
        <p14:creationId xmlns:p14="http://schemas.microsoft.com/office/powerpoint/2010/main" val="29108529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general list of the 6 steps which we’ll talk about more in-depth. While it can become a lengthy process, you’ve got to find ways to get involved and stay involved throughout the</a:t>
            </a:r>
            <a:r>
              <a:rPr lang="en-US" baseline="0" dirty="0" smtClean="0"/>
              <a:t> entire process.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30</a:t>
            </a:fld>
            <a:endParaRPr lang="en-US"/>
          </a:p>
        </p:txBody>
      </p:sp>
    </p:spTree>
    <p:extLst>
      <p:ext uri="{BB962C8B-B14F-4D97-AF65-F5344CB8AC3E}">
        <p14:creationId xmlns:p14="http://schemas.microsoft.com/office/powerpoint/2010/main" val="27147516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Step 1 involves reviewing existing FS decisions to compile a list of how OSV travel is currently managed in the various areas of the unit. Current travel classifications will include: RESTRICTED to trail or designated routes; OPEN to cross-country travel; or CLOSED to all OSV use</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31</a:t>
            </a:fld>
            <a:endParaRPr lang="en-US"/>
          </a:p>
        </p:txBody>
      </p:sp>
    </p:spTree>
    <p:extLst>
      <p:ext uri="{BB962C8B-B14F-4D97-AF65-F5344CB8AC3E}">
        <p14:creationId xmlns:p14="http://schemas.microsoft.com/office/powerpoint/2010/main" val="23340802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Like we talked about in Part 1 – existing management direction is going to be found in these 3 places – with most of the ‘permissible winter use’ being defined by the Forest</a:t>
            </a:r>
            <a:r>
              <a:rPr lang="en-US" baseline="0" dirty="0" smtClean="0"/>
              <a:t> Plan’s ROS area classifications. It is the job of FS staff to compile this information. It’s also important that snowmobilers help truth-check this list to assure the FS includes 100% of existing legal OSV access routes and that all historic (legal) open riding areas are carried forward.</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32</a:t>
            </a:fld>
            <a:endParaRPr lang="en-US"/>
          </a:p>
        </p:txBody>
      </p:sp>
    </p:spTree>
    <p:extLst>
      <p:ext uri="{BB962C8B-B14F-4D97-AF65-F5344CB8AC3E}">
        <p14:creationId xmlns:p14="http://schemas.microsoft.com/office/powerpoint/2010/main" val="3565267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Information from those 3 prior decision sources should be used to identify and map the ‘total area available for winter motorized use.’ This exercise</a:t>
            </a:r>
            <a:r>
              <a:rPr lang="en-US" baseline="0" dirty="0" smtClean="0"/>
              <a:t> defines the maximum area where OSV use </a:t>
            </a:r>
            <a:r>
              <a:rPr lang="en-US" u="sng" baseline="0" dirty="0" smtClean="0"/>
              <a:t>can</a:t>
            </a:r>
            <a:r>
              <a:rPr lang="en-US" baseline="0" dirty="0" smtClean="0"/>
              <a:t> be allowed – but does not guarantee that 100% of that existing area will continue to be allowed at the conclusion of travel planning. So in this example map, OSV use can only potentially be considered on 22% of that forest (blue area) – and absolutely will NOT grow through travel planning – while the other 78% of the forest (red area) has already been closed to potential OSV use by prior laws and decisions – and could even potentially grow larger through travel planning.</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33</a:t>
            </a:fld>
            <a:endParaRPr lang="en-US"/>
          </a:p>
        </p:txBody>
      </p:sp>
    </p:spTree>
    <p:extLst>
      <p:ext uri="{BB962C8B-B14F-4D97-AF65-F5344CB8AC3E}">
        <p14:creationId xmlns:p14="http://schemas.microsoft.com/office/powerpoint/2010/main" val="33194123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Assembling</a:t>
            </a:r>
            <a:r>
              <a:rPr lang="en-US" baseline="0" dirty="0" smtClean="0"/>
              <a:t> all the </a:t>
            </a:r>
            <a:r>
              <a:rPr lang="en-US" dirty="0" smtClean="0"/>
              <a:t>Step 2 information is performed internally by FS staff. While they may reach out to snowmobilers and other partners for pieces of information, the agency does</a:t>
            </a:r>
            <a:r>
              <a:rPr lang="en-US" baseline="0" dirty="0" smtClean="0"/>
              <a:t> much of this work behind the scenes with all their various ‘subject area’ experts. Again, this is the same as what is done for any other FS plan or project.</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34</a:t>
            </a:fld>
            <a:endParaRPr lang="en-US"/>
          </a:p>
        </p:txBody>
      </p:sp>
    </p:spTree>
    <p:extLst>
      <p:ext uri="{BB962C8B-B14F-4D97-AF65-F5344CB8AC3E}">
        <p14:creationId xmlns:p14="http://schemas.microsoft.com/office/powerpoint/2010/main" val="9453519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Route Inventories are part of Step 2 (mapping of existing trails and areas). If an area is managed as OPEN to cross-country OSV there is no need to compile an inventory of all roads and trails used by OSVs within that open area. Everything within the area should be open to OSV use. </a:t>
            </a:r>
          </a:p>
          <a:p>
            <a:endParaRPr lang="en-US" dirty="0" smtClean="0"/>
          </a:p>
          <a:p>
            <a:r>
              <a:rPr lang="en-US" dirty="0" smtClean="0"/>
              <a:t>On the other hand if OSV use is managed as RESTRICTED to designated roads and trails within an area – it is critical that ALL roads and trails used/desired to be used by OSVs are identified and mapped, and this needs to be all groomed and ungroomed routes regardless if OSV travel is primary, secondary or merely incidental use. If it’s not identified in a route inventory – it’s not going to make the OSVUM designation and therefore will be closed to future OSV use. While the FS has the ultimate responsibility to conduct this route inventory, snowmobilers must also be engaged to ensure 100% of desired routes and areas are captured.</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35</a:t>
            </a:fld>
            <a:endParaRPr lang="en-US"/>
          </a:p>
        </p:txBody>
      </p:sp>
    </p:spTree>
    <p:extLst>
      <p:ext uri="{BB962C8B-B14F-4D97-AF65-F5344CB8AC3E}">
        <p14:creationId xmlns:p14="http://schemas.microsoft.com/office/powerpoint/2010/main" val="8414193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Travel</a:t>
            </a:r>
            <a:r>
              <a:rPr lang="en-US" baseline="0" dirty="0" smtClean="0"/>
              <a:t> Analysis in Step 3 is extremely important in that it presents an opportunity to identify any ‘needs for change’ and exactly what those changes should be. Very common examples include: when an existing snowmobile trail needs to rerouted to address grooming or resource issues, when a connector link is needed to add a new business or service along a trail system, or when increased use creates demand for more trail routes to help disperse use.</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36</a:t>
            </a:fld>
            <a:endParaRPr lang="en-US"/>
          </a:p>
        </p:txBody>
      </p:sp>
    </p:spTree>
    <p:extLst>
      <p:ext uri="{BB962C8B-B14F-4D97-AF65-F5344CB8AC3E}">
        <p14:creationId xmlns:p14="http://schemas.microsoft.com/office/powerpoint/2010/main" val="35119334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Looking at desired Recreation Experience facilitates discussions about the appropriate types of use which should be allowed on groomed snowmobile trails. It also provides an opportunity to look closely at reasons to perhaps change existing trail systems – whether rerouting, adding or deleting trail</a:t>
            </a:r>
            <a:r>
              <a:rPr lang="en-US" baseline="0" dirty="0" smtClean="0"/>
              <a:t> sections</a:t>
            </a:r>
            <a:r>
              <a:rPr lang="en-US" dirty="0" smtClean="0"/>
              <a:t>.</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37</a:t>
            </a:fld>
            <a:endParaRPr lang="en-US"/>
          </a:p>
        </p:txBody>
      </p:sp>
    </p:spTree>
    <p:extLst>
      <p:ext uri="{BB962C8B-B14F-4D97-AF65-F5344CB8AC3E}">
        <p14:creationId xmlns:p14="http://schemas.microsoft.com/office/powerpoint/2010/main" val="1301899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of these potential</a:t>
            </a:r>
            <a:r>
              <a:rPr lang="en-US" baseline="0" dirty="0" smtClean="0"/>
              <a:t> environmental and resource management issues are routinely considered in any FS planning process. Consequently this part of the exercise helps identify any potential ‘need for change’ which in turns helps managers eliminate or mitigate any ‘real’ identified environmental impacts over the long term.</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38</a:t>
            </a:fld>
            <a:endParaRPr lang="en-US"/>
          </a:p>
        </p:txBody>
      </p:sp>
    </p:spTree>
    <p:extLst>
      <p:ext uri="{BB962C8B-B14F-4D97-AF65-F5344CB8AC3E}">
        <p14:creationId xmlns:p14="http://schemas.microsoft.com/office/powerpoint/2010/main" val="5507799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Operational issues can be one of the most commonly identified reasons for a ‘need to change’ OSV management.</a:t>
            </a:r>
            <a:r>
              <a:rPr lang="en-US" baseline="0" dirty="0" smtClean="0"/>
              <a:t> This generally is a good thing which can lead to improved facilities and access, as well as overall better OSV management. On the other hand if operational issues are ignored or not timely addressed, they can generate energy for added restriction or closure efforts. This piece in particular requires adequate and stable long-term funding, often provided through partnerships with states, associations and clubs.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39</a:t>
            </a:fld>
            <a:endParaRPr lang="en-US"/>
          </a:p>
        </p:txBody>
      </p:sp>
    </p:spTree>
    <p:extLst>
      <p:ext uri="{BB962C8B-B14F-4D97-AF65-F5344CB8AC3E}">
        <p14:creationId xmlns:p14="http://schemas.microsoft.com/office/powerpoint/2010/main" val="42740053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Having no</a:t>
            </a:r>
            <a:r>
              <a:rPr lang="en-US" baseline="0" dirty="0" smtClean="0"/>
              <a:t> completion deadline is important since implementation of the OSV rule is just one more unfunded mandate for the agency – but at the same time there is no expectation that the FS will delay its implementation for too long</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a:t>
            </a:fld>
            <a:endParaRPr lang="en-US"/>
          </a:p>
        </p:txBody>
      </p:sp>
    </p:spTree>
    <p:extLst>
      <p:ext uri="{BB962C8B-B14F-4D97-AF65-F5344CB8AC3E}">
        <p14:creationId xmlns:p14="http://schemas.microsoft.com/office/powerpoint/2010/main" val="32952597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positive to have the designation process include a formal look at evaluating</a:t>
            </a:r>
            <a:r>
              <a:rPr lang="en-US" baseline="0" dirty="0" smtClean="0"/>
              <a:t> the need for adding additional trails or areas, as well as making changes due to real management issues – so this evaluation is closely connected to the various factors we just talked about.  Local circumstances continually change, so it’s proactive to step back and analyze current uses and needs versus decisions made a decade or two (or more) ago. If old restrictions are truly no longer relevant, this is the first step in a very long process which could ultimately require a Forest Plan amendment or law change. While lifting current restrictions is a very long, hard battle (and often unsuccessful) – they must start somewhere, and this is one of the most logical places to begin.</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40</a:t>
            </a:fld>
            <a:endParaRPr lang="en-US"/>
          </a:p>
        </p:txBody>
      </p:sp>
    </p:spTree>
    <p:extLst>
      <p:ext uri="{BB962C8B-B14F-4D97-AF65-F5344CB8AC3E}">
        <p14:creationId xmlns:p14="http://schemas.microsoft.com/office/powerpoint/2010/main" val="15126798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many management</a:t>
            </a:r>
            <a:r>
              <a:rPr lang="en-US" baseline="0" dirty="0" smtClean="0"/>
              <a:t> actions which are routinely used to help mitigate (minimize) or prevent conflicts as well as potential impacts to resources and safety. It’s essential for long-term OSV management and designation success that a full range of potential management tools be identified and implemented to properly address local issues and circumstances.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41</a:t>
            </a:fld>
            <a:endParaRPr lang="en-US"/>
          </a:p>
        </p:txBody>
      </p:sp>
    </p:spTree>
    <p:extLst>
      <p:ext uri="{BB962C8B-B14F-4D97-AF65-F5344CB8AC3E}">
        <p14:creationId xmlns:p14="http://schemas.microsoft.com/office/powerpoint/2010/main" val="13455597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mentioned in Part 1 in respect to the OSV Rule – the FS can only designate OSV routes over its</a:t>
            </a:r>
            <a:r>
              <a:rPr lang="en-US" baseline="0" dirty="0" smtClean="0"/>
              <a:t> own property or where they have legal access across private property. Consequently it’s imperative that their partners help obtain legal access across private property needed to provide OSV trail linkage with adjoining FS lands. Consequently these partnerships that help provide access across non-FS lands need to be identified during the Step 3 Travel Analysis. </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42</a:t>
            </a:fld>
            <a:endParaRPr lang="en-US"/>
          </a:p>
        </p:txBody>
      </p:sp>
    </p:spTree>
    <p:extLst>
      <p:ext uri="{BB962C8B-B14F-4D97-AF65-F5344CB8AC3E}">
        <p14:creationId xmlns:p14="http://schemas.microsoft.com/office/powerpoint/2010/main" val="30260176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Step 4 can be the first opportunity for substantial public involvement</a:t>
            </a:r>
            <a:r>
              <a:rPr lang="en-US" baseline="0" dirty="0" smtClean="0"/>
              <a:t> if the local OSV management framework hasn’t already brought partners into the process during Steps 1, 2 or 3. For certain, Step 4 and the NEPA process can be long, cumbersome, and result in process fatigue by individual snowmobilers as well as clubs and associations. Nonetheless, this is an extremely important step in the designation process when public involvement by snowmobilers is essential – because other non-snowmobiling interests will absolutely be engaged. </a:t>
            </a:r>
          </a:p>
          <a:p>
            <a:endParaRPr lang="en-US" baseline="0" dirty="0" smtClean="0"/>
          </a:p>
          <a:p>
            <a:r>
              <a:rPr lang="en-US" baseline="0" dirty="0" smtClean="0"/>
              <a:t>Snowmobilers need to show up during Scoping to help identify all the desired routes and areas – and then they need to show up again several months to a year later when the Draft EIS is released for public comment. And then, but only if they participate in one of these first two phases in order to have ‘standing,’ they will have one last opportunity to participate in the Objection Process </a:t>
            </a:r>
            <a:r>
              <a:rPr lang="en-US" baseline="0" smtClean="0"/>
              <a:t>– which </a:t>
            </a:r>
            <a:r>
              <a:rPr lang="en-US" baseline="0" dirty="0" smtClean="0"/>
              <a:t>really means they did a poor job on the front end of selling their needs and ended up having to Object at the end in a last-ditch appeal to get something in the nearly final decision reversed. </a:t>
            </a:r>
          </a:p>
          <a:p>
            <a:endParaRPr lang="en-US" baseline="0" dirty="0" smtClean="0"/>
          </a:p>
          <a:p>
            <a:r>
              <a:rPr lang="en-US" baseline="0" dirty="0" smtClean="0"/>
              <a:t>Travel planning is all about drawing lines on maps – so local knowledge and participation is crucial. Snowmobilers must place high emphasis on substantive and meaningful NEPA participation during Scoping and then again during the Draft EIS comment period if they expect their local OSV designation process to have positive results.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43</a:t>
            </a:fld>
            <a:endParaRPr lang="en-US"/>
          </a:p>
        </p:txBody>
      </p:sp>
    </p:spTree>
    <p:extLst>
      <p:ext uri="{BB962C8B-B14F-4D97-AF65-F5344CB8AC3E}">
        <p14:creationId xmlns:p14="http://schemas.microsoft.com/office/powerpoint/2010/main" val="415315605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important step since it means a Winter Travel Plan is finally finished. So if a desired road, trail or open riding</a:t>
            </a:r>
            <a:r>
              <a:rPr lang="en-US" baseline="0" dirty="0" smtClean="0"/>
              <a:t> isn’t shown on the OSVUM – it’s closed! While the OSVUM model has not yet been released – it will closely resemble the motorized vehicle use map (MVUM) and display limited features in a black and white format. Consequently it will become more important than ever that partners publish a more user friendly, colored map that also clearly discloses all designated OSV trails and areas – consistent with the OSVUM.</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44</a:t>
            </a:fld>
            <a:endParaRPr lang="en-US"/>
          </a:p>
        </p:txBody>
      </p:sp>
    </p:spTree>
    <p:extLst>
      <p:ext uri="{BB962C8B-B14F-4D97-AF65-F5344CB8AC3E}">
        <p14:creationId xmlns:p14="http://schemas.microsoft.com/office/powerpoint/2010/main" val="41388168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On-the-ground signing is not required by the Travel Rule or for the OSVUM to be the legally binding enforcement document. Consequently it will be up to snowmobile riders to understand all the various restricted or open boundaries on units where they’re riding and to know where they’re at. While not required, it may be highly advisable that a full range of signing be used in local areas to help provide user education and proper management</a:t>
            </a:r>
            <a:r>
              <a:rPr lang="en-US" baseline="0" dirty="0" smtClean="0"/>
              <a:t>. A local decision to provide good, on-the-ground signing could also be a good investment in helping protect long-term OSV access opportunities.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45</a:t>
            </a:fld>
            <a:endParaRPr lang="en-US"/>
          </a:p>
        </p:txBody>
      </p:sp>
    </p:spTree>
    <p:extLst>
      <p:ext uri="{BB962C8B-B14F-4D97-AF65-F5344CB8AC3E}">
        <p14:creationId xmlns:p14="http://schemas.microsoft.com/office/powerpoint/2010/main" val="4742384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Getting to Step 6 means that many months, or even a year or two, of hard work has been completed. It’s likely that the agency and snowmobilers both have new responsibilities to carry forward, so it’s important</a:t>
            </a:r>
            <a:r>
              <a:rPr lang="en-US" baseline="0" dirty="0" smtClean="0"/>
              <a:t> that all parties embrace the decision and implement it. Appropriate map production, education, enforcement, monitoring, signing and maintenance efforts by all partners will be critical to success.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46</a:t>
            </a:fld>
            <a:endParaRPr lang="en-US"/>
          </a:p>
        </p:txBody>
      </p:sp>
    </p:spTree>
    <p:extLst>
      <p:ext uri="{BB962C8B-B14F-4D97-AF65-F5344CB8AC3E}">
        <p14:creationId xmlns:p14="http://schemas.microsoft.com/office/powerpoint/2010/main" val="22557327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collection of information through monitoring is</a:t>
            </a:r>
            <a:r>
              <a:rPr lang="en-US" baseline="0" dirty="0" smtClean="0"/>
              <a:t> extremely important and is used to help identify any potential need to revise trail and area designations going forward. While the OSVUM is intended to be published annually, this does not necessarily mean the map will be changed every year. Changes to road, trail and area designations are ultimately at the discretion of the local District Ranger, who will use monitoring data to help determine real ‘needs for change’ versus simply republishing existing maps for the next winter use season. While an annual ‘map date change’ does not require public input – route or area boundary revisions do require a public participation process before any lines on the OSVUM can be changed.</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47</a:t>
            </a:fld>
            <a:endParaRPr lang="en-US"/>
          </a:p>
        </p:txBody>
      </p:sp>
    </p:spTree>
    <p:extLst>
      <p:ext uri="{BB962C8B-B14F-4D97-AF65-F5344CB8AC3E}">
        <p14:creationId xmlns:p14="http://schemas.microsoft.com/office/powerpoint/2010/main" val="184988709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‘4 E’s’ have been the primary foundation for other motorized vehicle (wheeled vehicle) travel management, so this last section discusses how those principles may relate to OSV travel management.</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48</a:t>
            </a:fld>
            <a:endParaRPr lang="en-US"/>
          </a:p>
        </p:txBody>
      </p:sp>
    </p:spTree>
    <p:extLst>
      <p:ext uri="{BB962C8B-B14F-4D97-AF65-F5344CB8AC3E}">
        <p14:creationId xmlns:p14="http://schemas.microsoft.com/office/powerpoint/2010/main" val="12443437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4 E’s have been an effective travel management tool for wheeled motorized vehicles and include: engineering, education, enforcement and evaluation.</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49</a:t>
            </a:fld>
            <a:endParaRPr lang="en-US"/>
          </a:p>
        </p:txBody>
      </p:sp>
    </p:spTree>
    <p:extLst>
      <p:ext uri="{BB962C8B-B14F-4D97-AF65-F5344CB8AC3E}">
        <p14:creationId xmlns:p14="http://schemas.microsoft.com/office/powerpoint/2010/main" val="17955087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B1DF2D73-E135-4631-A888-E0E862063F12}" type="slidenum">
              <a:rPr lang="en-US"/>
              <a:pPr/>
              <a:t>5</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dirty="0" smtClean="0"/>
              <a:t>It’s important for riders to understand that we’re entering a new era: once this road, trail and area designation process is completed – it’s not open if not on the final map</a:t>
            </a:r>
          </a:p>
        </p:txBody>
      </p:sp>
    </p:spTree>
    <p:extLst>
      <p:ext uri="{BB962C8B-B14F-4D97-AF65-F5344CB8AC3E}">
        <p14:creationId xmlns:p14="http://schemas.microsoft.com/office/powerpoint/2010/main" val="376435168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Experience with the 4 E’s and wheeled motor vehicle travel management has proven that all are inter-related, most effective when applied together, and central to current OHV management. However, since OSV trails and open riding areas are</a:t>
            </a:r>
            <a:r>
              <a:rPr lang="en-US" baseline="0" dirty="0" smtClean="0"/>
              <a:t> well established and have existed for decades – the importance of the 4 E’s may be less central for OSV management when compared to other motor vehicles which were largely ‘unmanaged’ prior to implementation of the Travel Management Rule in 2005. There are also some very distinct differences between how other motor vehicle trails and OSV trails are constructed, which requires adjustment of the 4 E’s for proper application to OSVs.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50</a:t>
            </a:fld>
            <a:endParaRPr lang="en-US"/>
          </a:p>
        </p:txBody>
      </p:sp>
    </p:spTree>
    <p:extLst>
      <p:ext uri="{BB962C8B-B14F-4D97-AF65-F5344CB8AC3E}">
        <p14:creationId xmlns:p14="http://schemas.microsoft.com/office/powerpoint/2010/main" val="3790025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OSV trails are absolutely never an ‘engineered’ trail – and to ever</a:t>
            </a:r>
            <a:r>
              <a:rPr lang="en-US" baseline="0" dirty="0" smtClean="0"/>
              <a:t> characterize them as such could invite undue liabilities – so that distinction must always be clear. Even when co-located on top of an engineered roadway, an OSV trail is never in an ‘engineered’ state since snow is an unstable, ever-changing medium.</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51</a:t>
            </a:fld>
            <a:endParaRPr lang="en-US"/>
          </a:p>
        </p:txBody>
      </p:sp>
    </p:spTree>
    <p:extLst>
      <p:ext uri="{BB962C8B-B14F-4D97-AF65-F5344CB8AC3E}">
        <p14:creationId xmlns:p14="http://schemas.microsoft.com/office/powerpoint/2010/main" val="30178998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Snow as the construction material / trail base is always changing due</a:t>
            </a:r>
            <a:r>
              <a:rPr lang="en-US" baseline="0" dirty="0" smtClean="0"/>
              <a:t> to the natural metamorphosis process within snowpack. Consequently an OSV trail’s compacted snow base rarely remains in a consistent condition for very long. </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52</a:t>
            </a:fld>
            <a:endParaRPr lang="en-US"/>
          </a:p>
        </p:txBody>
      </p:sp>
    </p:spTree>
    <p:extLst>
      <p:ext uri="{BB962C8B-B14F-4D97-AF65-F5344CB8AC3E}">
        <p14:creationId xmlns:p14="http://schemas.microsoft.com/office/powerpoint/2010/main" val="365894441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OSV trail conditions are also constantly changing on top of the compacted base due to changing weather including new snowfall, freeze-thaw cycles and wind drifting. Trail topography, aspect and other variable layout features cause the same trail to vary over short or long distances – lending to even more inconsistency. And then trail use patterns, traffic volumes and grooming frequency or timing cause even more variations over the course of one hour, one day or one week. There is simply no consistent ‘engineering’ feature in any OSV trail.</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53</a:t>
            </a:fld>
            <a:endParaRPr lang="en-US"/>
          </a:p>
        </p:txBody>
      </p:sp>
    </p:spTree>
    <p:extLst>
      <p:ext uri="{BB962C8B-B14F-4D97-AF65-F5344CB8AC3E}">
        <p14:creationId xmlns:p14="http://schemas.microsoft.com/office/powerpoint/2010/main" val="106604833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better characterization of OSV trails is</a:t>
            </a:r>
            <a:r>
              <a:rPr lang="en-US" baseline="0" dirty="0" smtClean="0"/>
              <a:t> that they’re more of a design-built versus engineered piece of the winter infrastructure. What they look like is influenced by available snow and what a snow groomer is able to do with that snow at any given point in time. Snow grooming itself is influenced by trail clearing height and width, slope, exposure and water crossings – so the end product is ultimately highly variable depending the available snow and varying site conditions along the trail system. </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54</a:t>
            </a:fld>
            <a:endParaRPr lang="en-US"/>
          </a:p>
        </p:txBody>
      </p:sp>
    </p:spTree>
    <p:extLst>
      <p:ext uri="{BB962C8B-B14F-4D97-AF65-F5344CB8AC3E}">
        <p14:creationId xmlns:p14="http://schemas.microsoft.com/office/powerpoint/2010/main" val="26358872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one looks at this as ‘infrastructure</a:t>
            </a:r>
            <a:r>
              <a:rPr lang="en-US" baseline="0" dirty="0" smtClean="0"/>
              <a:t> needs’ rather than in the context of ‘engineering,’ this piece makes a little more sense in respect to OSV management. Good parking areas with proper design and maintenance features are absolutely critical since poor parking is truly the root of many winter user conflicts. Grooming equipment that properly fits the needs of the area is critical to properly building and maintaining snow trails. And other infrastructure like signing, bridges, restrooms and shelters can make or break successful OSV management.</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55</a:t>
            </a:fld>
            <a:endParaRPr lang="en-US"/>
          </a:p>
        </p:txBody>
      </p:sp>
    </p:spTree>
    <p:extLst>
      <p:ext uri="{BB962C8B-B14F-4D97-AF65-F5344CB8AC3E}">
        <p14:creationId xmlns:p14="http://schemas.microsoft.com/office/powerpoint/2010/main" val="2940890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Education is an important component of managing any recreational use, so it certainly applies to OSV management. There needs to be clear goals set for education efforts and then a full range of education</a:t>
            </a:r>
            <a:r>
              <a:rPr lang="en-US" baseline="0" dirty="0" smtClean="0"/>
              <a:t> tools, appropriate for the local area, needs to be employed to help facilitate successful OSV management.</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56</a:t>
            </a:fld>
            <a:endParaRPr lang="en-US"/>
          </a:p>
        </p:txBody>
      </p:sp>
    </p:spTree>
    <p:extLst>
      <p:ext uri="{BB962C8B-B14F-4D97-AF65-F5344CB8AC3E}">
        <p14:creationId xmlns:p14="http://schemas.microsoft.com/office/powerpoint/2010/main" val="3631748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numerous examples of successful OSV education tools that include a wide</a:t>
            </a:r>
            <a:r>
              <a:rPr lang="en-US" baseline="0" dirty="0" smtClean="0"/>
              <a:t> range of on-the-ground signing, on-the-ground agency and partner presence, user friendly maps, and printed flyers and posters with targeted messages.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57</a:t>
            </a:fld>
            <a:endParaRPr lang="en-US"/>
          </a:p>
        </p:txBody>
      </p:sp>
    </p:spTree>
    <p:extLst>
      <p:ext uri="{BB962C8B-B14F-4D97-AF65-F5344CB8AC3E}">
        <p14:creationId xmlns:p14="http://schemas.microsoft.com/office/powerpoint/2010/main" val="127483284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Enforcement is another component which is important for managing any recreational use, so it certainly applies to OSV management. Enforcement is not just about compliance with rules and regulations,</a:t>
            </a:r>
            <a:r>
              <a:rPr lang="en-US" baseline="0" dirty="0" smtClean="0"/>
              <a:t> but also involves the need to provide good visitor/customer service through agency and partner visibility to help promote awareness and good behavior. It is well proven that enforcement problems and resource impact issues are always greater when a poor job has been done of providing appropriate infrastructure and education – so more emphasis placed on those two components often decreases overall enforcement needs.</a:t>
            </a:r>
            <a:endParaRPr lang="en-US" dirty="0" smtClean="0"/>
          </a:p>
          <a:p>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58</a:t>
            </a:fld>
            <a:endParaRPr lang="en-US"/>
          </a:p>
        </p:txBody>
      </p:sp>
    </p:spTree>
    <p:extLst>
      <p:ext uri="{BB962C8B-B14F-4D97-AF65-F5344CB8AC3E}">
        <p14:creationId xmlns:p14="http://schemas.microsoft.com/office/powerpoint/2010/main" val="67901651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Evaluation really means monitoring – so the 4</a:t>
            </a:r>
            <a:r>
              <a:rPr lang="en-US" baseline="30000" dirty="0" smtClean="0"/>
              <a:t>th</a:t>
            </a:r>
            <a:r>
              <a:rPr lang="en-US" dirty="0" smtClean="0"/>
              <a:t> E also applies to OSV management. Monitoring is built into the FS management process, so this</a:t>
            </a:r>
            <a:r>
              <a:rPr lang="en-US" baseline="0" dirty="0" smtClean="0"/>
              <a:t> is just an extension of normal evaluation work FS staff should already be doing. In respect to OSV management, this monitoring work can help determine any potential ‘need for change’ which could be addressed through annual OSVUM updates, as appropriate in local areas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59</a:t>
            </a:fld>
            <a:endParaRPr lang="en-US"/>
          </a:p>
        </p:txBody>
      </p:sp>
    </p:spTree>
    <p:extLst>
      <p:ext uri="{BB962C8B-B14F-4D97-AF65-F5344CB8AC3E}">
        <p14:creationId xmlns:p14="http://schemas.microsoft.com/office/powerpoint/2010/main" val="2547174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C4494A94-F057-4350-869C-DE19B74F1247}" type="slidenum">
              <a:rPr lang="en-US"/>
              <a:pPr/>
              <a:t>6</a:t>
            </a:fld>
            <a:endParaRPr 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dirty="0" smtClean="0"/>
              <a:t>2 key points here: 1) ‘where snowfall is adequate’ is the discerning criteria for where the OSV rule applies – but at the same time this final language purposely</a:t>
            </a:r>
            <a:r>
              <a:rPr lang="en-US" baseline="0" dirty="0" smtClean="0"/>
              <a:t> stayed away from minimum snow depths; and 2) the ability for FS officials to incorporate previous decisions is huge in respect to minimizing long, burdensome travel planning processes where some type of winter travel plans already exist – they are not required to open up and redo old decisions</a:t>
            </a:r>
            <a:endParaRPr lang="en-US" dirty="0" smtClean="0"/>
          </a:p>
        </p:txBody>
      </p:sp>
    </p:spTree>
    <p:extLst>
      <p:ext uri="{BB962C8B-B14F-4D97-AF65-F5344CB8AC3E}">
        <p14:creationId xmlns:p14="http://schemas.microsoft.com/office/powerpoint/2010/main" val="4520096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thoughts or questions?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60</a:t>
            </a:fld>
            <a:endParaRPr lang="en-US"/>
          </a:p>
        </p:txBody>
      </p:sp>
    </p:spTree>
    <p:extLst>
      <p:ext uri="{BB962C8B-B14F-4D97-AF65-F5344CB8AC3E}">
        <p14:creationId xmlns:p14="http://schemas.microsoft.com/office/powerpoint/2010/main" val="270737751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63</a:t>
            </a:fld>
            <a:endParaRPr lang="en-US"/>
          </a:p>
        </p:txBody>
      </p:sp>
    </p:spTree>
    <p:extLst>
      <p:ext uri="{BB962C8B-B14F-4D97-AF65-F5344CB8AC3E}">
        <p14:creationId xmlns:p14="http://schemas.microsoft.com/office/powerpoint/2010/main" val="3148119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FS OSV definition is broad and includes a wide variety of tracked vehicles – but that </a:t>
            </a:r>
            <a:r>
              <a:rPr lang="en-US" baseline="0" dirty="0" smtClean="0"/>
              <a:t>can potentially be narrowed down to only specific vehicles being allowed, if desired, through travel plan decisions. And since this definition is broader than many state’s snowmobile definition, travel planning will also need to reconcile those differences on a case by case basis.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7</a:t>
            </a:fld>
            <a:endParaRPr lang="en-US"/>
          </a:p>
        </p:txBody>
      </p:sp>
    </p:spTree>
    <p:extLst>
      <p:ext uri="{BB962C8B-B14F-4D97-AF65-F5344CB8AC3E}">
        <p14:creationId xmlns:p14="http://schemas.microsoft.com/office/powerpoint/2010/main" val="1879186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OSV rule expanded the FS area definition to allow it to essentially include an entire administrative unit (forest or district). The ability and expectation for</a:t>
            </a:r>
            <a:r>
              <a:rPr lang="en-US" baseline="0" dirty="0" smtClean="0"/>
              <a:t> cross-country OSV travel in appropriate circumstances is a very significant difference from the Subpart B travel rule applied to other types of motor vehicles. This will require retraining many FS employees – who have been drilled ‘route-route-route’ since 2005 in respect to other motor vehicles – that large open OSV areas can be perfectly acceptable.</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8</a:t>
            </a:fld>
            <a:endParaRPr lang="en-US"/>
          </a:p>
        </p:txBody>
      </p:sp>
    </p:spTree>
    <p:extLst>
      <p:ext uri="{BB962C8B-B14F-4D97-AF65-F5344CB8AC3E}">
        <p14:creationId xmlns:p14="http://schemas.microsoft.com/office/powerpoint/2010/main" val="30544875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will be an important decision factor for local levels. Class of vehicles can be used to narrow down the types and width of OSVs allowed – if desired. ‘Snowmobile season’ dates may come into play in some areas more than what’s been seen in the past. And it’s very significant that the final rule does not include an expectation to manage OSV use by a particular minimum snow depth – because snow depth can be generally inconsistent from one place to another within single sight-lines, as well as ever-changing due to wind</a:t>
            </a:r>
            <a:r>
              <a:rPr lang="en-US" baseline="0" dirty="0" smtClean="0"/>
              <a:t> and other weather patterns.</a:t>
            </a:r>
            <a:endParaRPr lang="en-US" dirty="0"/>
          </a:p>
        </p:txBody>
      </p:sp>
      <p:sp>
        <p:nvSpPr>
          <p:cNvPr id="4" name="Slide Number Placeholder 3"/>
          <p:cNvSpPr>
            <a:spLocks noGrp="1"/>
          </p:cNvSpPr>
          <p:nvPr>
            <p:ph type="sldNum" sz="quarter" idx="10"/>
          </p:nvPr>
        </p:nvSpPr>
        <p:spPr/>
        <p:txBody>
          <a:bodyPr/>
          <a:lstStyle/>
          <a:p>
            <a:fld id="{841221E5-7225-48EB-A4EE-420E7BFCF705}" type="slidenum">
              <a:rPr lang="en-US" smtClean="0"/>
              <a:pPr/>
              <a:t>9</a:t>
            </a:fld>
            <a:endParaRPr lang="en-US"/>
          </a:p>
        </p:txBody>
      </p:sp>
    </p:spTree>
    <p:extLst>
      <p:ext uri="{BB962C8B-B14F-4D97-AF65-F5344CB8AC3E}">
        <p14:creationId xmlns:p14="http://schemas.microsoft.com/office/powerpoint/2010/main" val="13458221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ltGray">
      <p:bgPr>
        <a:blipFill dpi="0" rotWithShape="1">
          <a:blip r:embed="rId2"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699025" y="6356351"/>
            <a:ext cx="1218883" cy="365125"/>
          </a:xfrm>
        </p:spPr>
        <p:txBody>
          <a:bodyPr/>
          <a:lstStyle>
            <a:lvl1pPr>
              <a:defRPr>
                <a:solidFill>
                  <a:schemeClr val="bg1"/>
                </a:solidFill>
              </a:defRPr>
            </a:lvl1pPr>
          </a:lstStyle>
          <a:p>
            <a:fld id="{C97A20D8-4539-4B5E-BE23-75D97330F7EC}" type="datetime1">
              <a:rPr lang="en-US" smtClean="0"/>
              <a:t>7/26/2016</a:t>
            </a:fld>
            <a:endParaRPr lang="en-US"/>
          </a:p>
        </p:txBody>
      </p:sp>
      <p:sp>
        <p:nvSpPr>
          <p:cNvPr id="5" name="Footer Placeholder 4"/>
          <p:cNvSpPr>
            <a:spLocks noGrp="1"/>
          </p:cNvSpPr>
          <p:nvPr>
            <p:ph type="ftr" sz="quarter" idx="11"/>
          </p:nvPr>
        </p:nvSpPr>
        <p:spPr>
          <a:xfrm>
            <a:off x="6114708" y="6356351"/>
            <a:ext cx="3974065" cy="365125"/>
          </a:xfrm>
        </p:spPr>
        <p:txBody>
          <a:bodyPr/>
          <a:lstStyle>
            <a:lvl1pPr>
              <a:defRPr>
                <a:solidFill>
                  <a:schemeClr val="bg1"/>
                </a:solidFill>
              </a:defRPr>
            </a:lvl1pPr>
          </a:lstStyle>
          <a:p>
            <a:r>
              <a:rPr lang="en-US" smtClean="0"/>
              <a:t>American Council of Snowmobile Associations</a:t>
            </a:r>
            <a:endParaRPr lang="en-US"/>
          </a:p>
        </p:txBody>
      </p:sp>
      <p:sp>
        <p:nvSpPr>
          <p:cNvPr id="6" name="Slide Number Placeholder 5"/>
          <p:cNvSpPr>
            <a:spLocks noGrp="1"/>
          </p:cNvSpPr>
          <p:nvPr>
            <p:ph type="sldNum" sz="quarter" idx="12"/>
          </p:nvPr>
        </p:nvSpPr>
        <p:spPr>
          <a:xfrm>
            <a:off x="10285571" y="6356351"/>
            <a:ext cx="609441" cy="365125"/>
          </a:xfrm>
        </p:spPr>
        <p:txBody>
          <a:bodyPr/>
          <a:lstStyle>
            <a:lvl1pPr>
              <a:defRPr>
                <a:solidFill>
                  <a:schemeClr val="bg1"/>
                </a:solidFill>
              </a:defRPr>
            </a:lvl1pPr>
          </a:lstStyle>
          <a:p>
            <a:fld id="{7DC1BBB0-96F0-4077-A278-0F3FB5C104D3}" type="slidenum">
              <a:rPr lang="en-US" smtClean="0"/>
              <a:pPr/>
              <a:t>‹#›</a:t>
            </a:fld>
            <a:endParaRPr lang="en-US"/>
          </a:p>
        </p:txBody>
      </p:sp>
      <p:sp>
        <p:nvSpPr>
          <p:cNvPr id="3" name="Subtitle 2"/>
          <p:cNvSpPr>
            <a:spLocks noGrp="1"/>
          </p:cNvSpPr>
          <p:nvPr>
            <p:ph type="subTitle" idx="1"/>
          </p:nvPr>
        </p:nvSpPr>
        <p:spPr>
          <a:xfrm>
            <a:off x="2428669" y="4344915"/>
            <a:ext cx="7516442" cy="1116085"/>
          </a:xfrm>
        </p:spPr>
        <p:txBody>
          <a:bodyPr>
            <a:normAutofit/>
          </a:bodyPr>
          <a:lstStyle>
            <a:lvl1pPr marL="0" indent="0" algn="l">
              <a:spcBef>
                <a:spcPts val="0"/>
              </a:spcBef>
              <a:buNone/>
              <a:defRPr sz="3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2" name="Title 1"/>
          <p:cNvSpPr>
            <a:spLocks noGrp="1"/>
          </p:cNvSpPr>
          <p:nvPr>
            <p:ph type="ctrTitle"/>
          </p:nvPr>
        </p:nvSpPr>
        <p:spPr>
          <a:xfrm>
            <a:off x="2428669" y="1600200"/>
            <a:ext cx="8329031" cy="2680127"/>
          </a:xfrm>
          <a:noFill/>
          <a:effectLst>
            <a:softEdge rad="31750"/>
          </a:effectLst>
        </p:spPr>
        <p:txBody>
          <a:bodyPr anchor="b">
            <a:noAutofit/>
          </a:bodyPr>
          <a:lstStyle>
            <a:lvl1pPr>
              <a:defRPr sz="5400">
                <a:solidFill>
                  <a:schemeClr val="bg1"/>
                </a:solidFill>
              </a:defRPr>
            </a:lvl1pPr>
          </a:lstStyle>
          <a:p>
            <a:r>
              <a:rPr lang="en-US" smtClean="0"/>
              <a:t>Click to edit Master title style</a:t>
            </a:r>
            <a:endParaRPr dirty="0"/>
          </a:p>
        </p:txBody>
      </p:sp>
    </p:spTree>
    <p:extLst>
      <p:ext uri="{BB962C8B-B14F-4D97-AF65-F5344CB8AC3E}">
        <p14:creationId xmlns:p14="http://schemas.microsoft.com/office/powerpoint/2010/main" val="1490988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7765C85-97AB-44AB-8336-9EDBFA2B65F0}" type="datetime1">
              <a:rPr lang="en-US" smtClean="0"/>
              <a:t>7/26/2016</a:t>
            </a:fld>
            <a:endParaRPr lang="en-US"/>
          </a:p>
        </p:txBody>
      </p:sp>
      <p:sp>
        <p:nvSpPr>
          <p:cNvPr id="5" name="Footer Placeholder 4"/>
          <p:cNvSpPr>
            <a:spLocks noGrp="1"/>
          </p:cNvSpPr>
          <p:nvPr>
            <p:ph type="ftr" sz="quarter" idx="11"/>
          </p:nvPr>
        </p:nvSpPr>
        <p:spPr/>
        <p:txBody>
          <a:bodyPr/>
          <a:lstStyle/>
          <a:p>
            <a:r>
              <a:rPr lang="en-US" smtClean="0"/>
              <a:t>American Council of Snowmobile Associations</a:t>
            </a:r>
            <a:endParaRPr lang="en-US"/>
          </a:p>
        </p:txBody>
      </p:sp>
      <p:sp>
        <p:nvSpPr>
          <p:cNvPr id="6" name="Slide Number Placeholder 5"/>
          <p:cNvSpPr>
            <a:spLocks noGrp="1"/>
          </p:cNvSpPr>
          <p:nvPr>
            <p:ph type="sldNum" sz="quarter" idx="12"/>
          </p:nvPr>
        </p:nvSpPr>
        <p:spPr/>
        <p:txBody>
          <a:bodyPr/>
          <a:lstStyle/>
          <a:p>
            <a:fld id="{7DC1BBB0-96F0-4077-A278-0F3FB5C104D3}" type="slidenum">
              <a:rPr lang="en-US" smtClean="0"/>
              <a:t>‹#›</a:t>
            </a:fld>
            <a:endParaRPr lang="en-US"/>
          </a:p>
        </p:txBody>
      </p:sp>
      <p:sp>
        <p:nvSpPr>
          <p:cNvPr id="3" name="Vertical Text Placeholder 2"/>
          <p:cNvSpPr>
            <a:spLocks noGrp="1"/>
          </p:cNvSpPr>
          <p:nvPr>
            <p:ph type="body" orient="vert" idx="1"/>
          </p:nvPr>
        </p:nvSpPr>
        <p:spPr/>
        <p:txBody>
          <a:bodyPr vert="eaVert"/>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2" name="Title 1"/>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666161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8B74A04-0230-4EE8-89D6-139EADBA82F0}" type="datetime1">
              <a:rPr lang="en-US" smtClean="0"/>
              <a:t>7/26/2016</a:t>
            </a:fld>
            <a:endParaRPr lang="en-US"/>
          </a:p>
        </p:txBody>
      </p:sp>
      <p:sp>
        <p:nvSpPr>
          <p:cNvPr id="5" name="Footer Placeholder 4"/>
          <p:cNvSpPr>
            <a:spLocks noGrp="1"/>
          </p:cNvSpPr>
          <p:nvPr>
            <p:ph type="ftr" sz="quarter" idx="11"/>
          </p:nvPr>
        </p:nvSpPr>
        <p:spPr/>
        <p:txBody>
          <a:bodyPr/>
          <a:lstStyle/>
          <a:p>
            <a:r>
              <a:rPr lang="en-US" smtClean="0"/>
              <a:t>American Council of Snowmobile Associations</a:t>
            </a:r>
            <a:endParaRPr lang="en-US"/>
          </a:p>
        </p:txBody>
      </p:sp>
      <p:sp>
        <p:nvSpPr>
          <p:cNvPr id="6" name="Slide Number Placeholder 5"/>
          <p:cNvSpPr>
            <a:spLocks noGrp="1"/>
          </p:cNvSpPr>
          <p:nvPr>
            <p:ph type="sldNum" sz="quarter" idx="12"/>
          </p:nvPr>
        </p:nvSpPr>
        <p:spPr/>
        <p:txBody>
          <a:bodyPr/>
          <a:lstStyle/>
          <a:p>
            <a:fld id="{7DC1BBB0-96F0-4077-A278-0F3FB5C104D3}" type="slidenum">
              <a:rPr lang="en-US" smtClean="0"/>
              <a:t>‹#›</a:t>
            </a:fld>
            <a:endParaRPr lang="en-US"/>
          </a:p>
        </p:txBody>
      </p:sp>
      <p:sp>
        <p:nvSpPr>
          <p:cNvPr id="3" name="Vertical Text Placeholder 2"/>
          <p:cNvSpPr>
            <a:spLocks noGrp="1"/>
          </p:cNvSpPr>
          <p:nvPr>
            <p:ph type="body" orient="vert" idx="1"/>
          </p:nvPr>
        </p:nvSpPr>
        <p:spPr>
          <a:xfrm>
            <a:off x="1598613" y="685800"/>
            <a:ext cx="7848599"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2" name="Vertical Title 1"/>
          <p:cNvSpPr>
            <a:spLocks noGrp="1"/>
          </p:cNvSpPr>
          <p:nvPr>
            <p:ph type="title" orient="vert"/>
          </p:nvPr>
        </p:nvSpPr>
        <p:spPr>
          <a:xfrm>
            <a:off x="9599612" y="685800"/>
            <a:ext cx="1787526" cy="5486400"/>
          </a:xfrm>
        </p:spPr>
        <p:txBody>
          <a:bodyPr vert="eaVert"/>
          <a:lstStyle/>
          <a:p>
            <a:r>
              <a:rPr lang="en-US" smtClean="0"/>
              <a:t>Click to edit Master title style</a:t>
            </a:r>
            <a:endParaRPr/>
          </a:p>
        </p:txBody>
      </p:sp>
    </p:spTree>
    <p:extLst>
      <p:ext uri="{BB962C8B-B14F-4D97-AF65-F5344CB8AC3E}">
        <p14:creationId xmlns:p14="http://schemas.microsoft.com/office/powerpoint/2010/main" val="1917294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62F49A4-C346-4A36-AF26-F894A44FD4F1}" type="datetime1">
              <a:rPr lang="en-US" smtClean="0"/>
              <a:t>7/26/2016</a:t>
            </a:fld>
            <a:endParaRPr lang="en-US"/>
          </a:p>
        </p:txBody>
      </p:sp>
      <p:sp>
        <p:nvSpPr>
          <p:cNvPr id="5" name="Footer Placeholder 4"/>
          <p:cNvSpPr>
            <a:spLocks noGrp="1"/>
          </p:cNvSpPr>
          <p:nvPr>
            <p:ph type="ftr" sz="quarter" idx="11"/>
          </p:nvPr>
        </p:nvSpPr>
        <p:spPr/>
        <p:txBody>
          <a:bodyPr/>
          <a:lstStyle/>
          <a:p>
            <a:r>
              <a:rPr lang="en-US" smtClean="0"/>
              <a:t>American Council of Snowmobile Associations</a:t>
            </a:r>
            <a:endParaRPr lang="en-US"/>
          </a:p>
        </p:txBody>
      </p:sp>
      <p:sp>
        <p:nvSpPr>
          <p:cNvPr id="6" name="Slide Number Placeholder 5"/>
          <p:cNvSpPr>
            <a:spLocks noGrp="1"/>
          </p:cNvSpPr>
          <p:nvPr>
            <p:ph type="sldNum" sz="quarter" idx="12"/>
          </p:nvPr>
        </p:nvSpPr>
        <p:spPr/>
        <p:txBody>
          <a:bodyPr/>
          <a:lstStyle/>
          <a:p>
            <a:fld id="{7DC1BBB0-96F0-4077-A278-0F3FB5C104D3}" type="slidenum">
              <a:rPr lang="en-US" smtClean="0"/>
              <a:t>‹#›</a:t>
            </a:fld>
            <a:endParaRPr lang="en-US"/>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2" name="Title 1"/>
          <p:cNvSpPr>
            <a:spLocks noGrp="1"/>
          </p:cNvSpPr>
          <p:nvPr>
            <p:ph type="title"/>
          </p:nvPr>
        </p:nvSpPr>
        <p:spPr/>
        <p:txBody>
          <a:bodyPr/>
          <a:lstStyle/>
          <a:p>
            <a:r>
              <a:rPr lang="en-US" smtClean="0"/>
              <a:t>Click to edit Master title style</a:t>
            </a:r>
            <a:endParaRPr dirty="0"/>
          </a:p>
        </p:txBody>
      </p:sp>
    </p:spTree>
    <p:extLst>
      <p:ext uri="{BB962C8B-B14F-4D97-AF65-F5344CB8AC3E}">
        <p14:creationId xmlns:p14="http://schemas.microsoft.com/office/powerpoint/2010/main" val="3135529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lvl1pPr>
              <a:defRPr>
                <a:solidFill>
                  <a:schemeClr val="tx1"/>
                </a:solidFill>
              </a:defRPr>
            </a:lvl1pPr>
          </a:lstStyle>
          <a:p>
            <a:fld id="{0C8A31F2-22A4-4A57-96F5-450DB82E243C}" type="datetime1">
              <a:rPr lang="en-US" smtClean="0"/>
              <a:t>7/26/2016</a:t>
            </a:fld>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smtClean="0"/>
              <a:t>American Council of Snowmobile Associations</a:t>
            </a:r>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7DC1BBB0-96F0-4077-A278-0F3FB5C104D3}" type="slidenum">
              <a:rPr lang="en-US" smtClean="0"/>
              <a:pPr/>
              <a:t>‹#›</a:t>
            </a:fld>
            <a:endParaRPr lang="en-US"/>
          </a:p>
        </p:txBody>
      </p:sp>
      <p:sp>
        <p:nvSpPr>
          <p:cNvPr id="3" name="Text Placeholder 2"/>
          <p:cNvSpPr>
            <a:spLocks noGrp="1"/>
          </p:cNvSpPr>
          <p:nvPr>
            <p:ph type="body" idx="1"/>
          </p:nvPr>
        </p:nvSpPr>
        <p:spPr>
          <a:xfrm>
            <a:off x="1598613" y="4259996"/>
            <a:ext cx="7264623" cy="1150203"/>
          </a:xfrm>
        </p:spPr>
        <p:txBody>
          <a:bodyPr anchor="t">
            <a:normAutofit/>
          </a:bodyPr>
          <a:lstStyle>
            <a:lvl1pPr marL="0" indent="0">
              <a:spcBef>
                <a:spcPts val="0"/>
              </a:spcBef>
              <a:buNone/>
              <a:defRPr sz="32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2" name="Title 1"/>
          <p:cNvSpPr>
            <a:spLocks noGrp="1"/>
          </p:cNvSpPr>
          <p:nvPr>
            <p:ph type="title"/>
          </p:nvPr>
        </p:nvSpPr>
        <p:spPr>
          <a:xfrm>
            <a:off x="1598613" y="1600201"/>
            <a:ext cx="8283272" cy="2654064"/>
          </a:xfrm>
        </p:spPr>
        <p:txBody>
          <a:bodyPr anchor="b">
            <a:normAutofit/>
          </a:bodyPr>
          <a:lstStyle>
            <a:lvl1pPr algn="l">
              <a:defRPr sz="5400" b="0" cap="none" baseline="0"/>
            </a:lvl1pPr>
          </a:lstStyle>
          <a:p>
            <a:r>
              <a:rPr lang="en-US" smtClean="0"/>
              <a:t>Click to edit Master title style</a:t>
            </a:r>
            <a:endParaRPr/>
          </a:p>
        </p:txBody>
      </p:sp>
    </p:spTree>
    <p:extLst>
      <p:ext uri="{BB962C8B-B14F-4D97-AF65-F5344CB8AC3E}">
        <p14:creationId xmlns:p14="http://schemas.microsoft.com/office/powerpoint/2010/main" val="2774911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5C20918-B9A1-41B9-992F-E40B41AD0D2B}" type="datetime1">
              <a:rPr lang="en-US" smtClean="0"/>
              <a:t>7/26/2016</a:t>
            </a:fld>
            <a:endParaRPr lang="en-US"/>
          </a:p>
        </p:txBody>
      </p:sp>
      <p:sp>
        <p:nvSpPr>
          <p:cNvPr id="6" name="Footer Placeholder 5"/>
          <p:cNvSpPr>
            <a:spLocks noGrp="1"/>
          </p:cNvSpPr>
          <p:nvPr>
            <p:ph type="ftr" sz="quarter" idx="11"/>
          </p:nvPr>
        </p:nvSpPr>
        <p:spPr/>
        <p:txBody>
          <a:bodyPr/>
          <a:lstStyle/>
          <a:p>
            <a:r>
              <a:rPr lang="en-US" smtClean="0"/>
              <a:t>American Council of Snowmobile Associations</a:t>
            </a:r>
            <a:endParaRPr lang="en-US"/>
          </a:p>
        </p:txBody>
      </p:sp>
      <p:sp>
        <p:nvSpPr>
          <p:cNvPr id="7" name="Slide Number Placeholder 6"/>
          <p:cNvSpPr>
            <a:spLocks noGrp="1"/>
          </p:cNvSpPr>
          <p:nvPr>
            <p:ph type="sldNum" sz="quarter" idx="12"/>
          </p:nvPr>
        </p:nvSpPr>
        <p:spPr/>
        <p:txBody>
          <a:bodyPr/>
          <a:lstStyle/>
          <a:p>
            <a:fld id="{7DC1BBB0-96F0-4077-A278-0F3FB5C104D3}" type="slidenum">
              <a:rPr lang="en-US" smtClean="0"/>
              <a:t>‹#›</a:t>
            </a:fld>
            <a:endParaRPr lang="en-US"/>
          </a:p>
        </p:txBody>
      </p:sp>
      <p:sp>
        <p:nvSpPr>
          <p:cNvPr id="4" name="Content Placeholder 3"/>
          <p:cNvSpPr>
            <a:spLocks noGrp="1"/>
          </p:cNvSpPr>
          <p:nvPr>
            <p:ph sz="half" idx="2"/>
          </p:nvPr>
        </p:nvSpPr>
        <p:spPr>
          <a:xfrm>
            <a:off x="6561651" y="1600200"/>
            <a:ext cx="4814586" cy="4572000"/>
          </a:xfrm>
        </p:spPr>
        <p:txBody>
          <a:bodyPr/>
          <a:lstStyle>
            <a:lvl1pPr>
              <a:defRPr sz="2800"/>
            </a:lvl1pPr>
            <a:lvl2pPr>
              <a:defRPr sz="2400"/>
            </a:lvl2pPr>
            <a:lvl3pPr>
              <a:defRPr sz="2000"/>
            </a:lvl3pPr>
            <a:lvl4pPr>
              <a:defRPr sz="1800"/>
            </a:lvl4pPr>
            <a:lvl5pPr>
              <a:defRPr sz="1800"/>
            </a:lvl5pPr>
            <a:lvl6pPr>
              <a:defRPr sz="1800" baseline="0"/>
            </a:lvl6pPr>
            <a:lvl7pPr>
              <a:defRPr sz="1800" baseline="0"/>
            </a:lvl7pPr>
            <a:lvl8pPr>
              <a:defRPr sz="1800" baseline="0"/>
            </a:lvl8pPr>
            <a:lvl9pPr>
              <a:defRPr sz="18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3" name="Content Placeholder 2"/>
          <p:cNvSpPr>
            <a:spLocks noGrp="1"/>
          </p:cNvSpPr>
          <p:nvPr>
            <p:ph sz="half" idx="1"/>
          </p:nvPr>
        </p:nvSpPr>
        <p:spPr>
          <a:xfrm>
            <a:off x="1593436" y="1600200"/>
            <a:ext cx="4814586"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2" name="Title 1"/>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378340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EABD1882-C329-4C14-B795-4BB8616DA7DD}" type="datetime1">
              <a:rPr lang="en-US" smtClean="0"/>
              <a:t>7/26/2016</a:t>
            </a:fld>
            <a:endParaRPr lang="en-US"/>
          </a:p>
        </p:txBody>
      </p:sp>
      <p:sp>
        <p:nvSpPr>
          <p:cNvPr id="8" name="Footer Placeholder 7"/>
          <p:cNvSpPr>
            <a:spLocks noGrp="1"/>
          </p:cNvSpPr>
          <p:nvPr>
            <p:ph type="ftr" sz="quarter" idx="11"/>
          </p:nvPr>
        </p:nvSpPr>
        <p:spPr/>
        <p:txBody>
          <a:bodyPr/>
          <a:lstStyle/>
          <a:p>
            <a:r>
              <a:rPr lang="en-US" smtClean="0"/>
              <a:t>American Council of Snowmobile Associations</a:t>
            </a:r>
            <a:endParaRPr lang="en-US"/>
          </a:p>
        </p:txBody>
      </p:sp>
      <p:sp>
        <p:nvSpPr>
          <p:cNvPr id="9" name="Slide Number Placeholder 8"/>
          <p:cNvSpPr>
            <a:spLocks noGrp="1"/>
          </p:cNvSpPr>
          <p:nvPr>
            <p:ph type="sldNum" sz="quarter" idx="12"/>
          </p:nvPr>
        </p:nvSpPr>
        <p:spPr/>
        <p:txBody>
          <a:bodyPr/>
          <a:lstStyle/>
          <a:p>
            <a:fld id="{7DC1BBB0-96F0-4077-A278-0F3FB5C104D3}" type="slidenum">
              <a:rPr lang="en-US" smtClean="0"/>
              <a:t>‹#›</a:t>
            </a:fld>
            <a:endParaRPr lang="en-US"/>
          </a:p>
        </p:txBody>
      </p:sp>
      <p:sp>
        <p:nvSpPr>
          <p:cNvPr id="6" name="Content Placeholder 5"/>
          <p:cNvSpPr>
            <a:spLocks noGrp="1"/>
          </p:cNvSpPr>
          <p:nvPr>
            <p:ph sz="quarter" idx="4"/>
          </p:nvPr>
        </p:nvSpPr>
        <p:spPr>
          <a:xfrm>
            <a:off x="6609524" y="2514600"/>
            <a:ext cx="4818888" cy="3655568"/>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609524" y="1499616"/>
            <a:ext cx="4818888" cy="938784"/>
          </a:xfrm>
        </p:spPr>
        <p:txBody>
          <a:bodyPr anchor="b">
            <a:noAutofit/>
          </a:bodyPr>
          <a:lstStyle>
            <a:lvl1pPr marL="0" indent="0">
              <a:spcBef>
                <a:spcPts val="0"/>
              </a:spcBef>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593436" y="2514706"/>
            <a:ext cx="4814586" cy="3657493"/>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baseline="0"/>
            </a:lvl8pPr>
            <a:lvl9pPr>
              <a:defRPr sz="16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3" name="Text Placeholder 2"/>
          <p:cNvSpPr>
            <a:spLocks noGrp="1"/>
          </p:cNvSpPr>
          <p:nvPr>
            <p:ph type="body" idx="1"/>
          </p:nvPr>
        </p:nvSpPr>
        <p:spPr>
          <a:xfrm>
            <a:off x="1593436" y="1499616"/>
            <a:ext cx="4818888" cy="938784"/>
          </a:xfrm>
        </p:spPr>
        <p:txBody>
          <a:bodyPr anchor="b">
            <a:noAutofit/>
          </a:bodyPr>
          <a:lstStyle>
            <a:lvl1pPr marL="0" indent="0">
              <a:spcBef>
                <a:spcPts val="0"/>
              </a:spcBef>
              <a:buNone/>
              <a:defRPr sz="24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 name="Title 1"/>
          <p:cNvSpPr>
            <a:spLocks noGrp="1"/>
          </p:cNvSpPr>
          <p:nvPr>
            <p:ph type="title"/>
          </p:nvPr>
        </p:nvSpPr>
        <p:spPr>
          <a:xfrm>
            <a:off x="1593436" y="177800"/>
            <a:ext cx="9782801" cy="1239837"/>
          </a:xfrm>
        </p:spPr>
        <p:txBody>
          <a:bodyPr/>
          <a:lstStyle>
            <a:lvl1pPr>
              <a:defRPr/>
            </a:lvl1pPr>
          </a:lstStyle>
          <a:p>
            <a:r>
              <a:rPr lang="en-US" smtClean="0"/>
              <a:t>Click to edit Master title style</a:t>
            </a:r>
            <a:endParaRPr/>
          </a:p>
        </p:txBody>
      </p:sp>
    </p:spTree>
    <p:extLst>
      <p:ext uri="{BB962C8B-B14F-4D97-AF65-F5344CB8AC3E}">
        <p14:creationId xmlns:p14="http://schemas.microsoft.com/office/powerpoint/2010/main" val="354595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87E894E-7947-4DA1-A7C7-99DBF6E3D7FB}" type="datetime1">
              <a:rPr lang="en-US" smtClean="0"/>
              <a:t>7/26/2016</a:t>
            </a:fld>
            <a:endParaRPr lang="en-US"/>
          </a:p>
        </p:txBody>
      </p:sp>
      <p:sp>
        <p:nvSpPr>
          <p:cNvPr id="4" name="Footer Placeholder 3"/>
          <p:cNvSpPr>
            <a:spLocks noGrp="1"/>
          </p:cNvSpPr>
          <p:nvPr>
            <p:ph type="ftr" sz="quarter" idx="11"/>
          </p:nvPr>
        </p:nvSpPr>
        <p:spPr/>
        <p:txBody>
          <a:bodyPr/>
          <a:lstStyle/>
          <a:p>
            <a:r>
              <a:rPr lang="en-US" smtClean="0"/>
              <a:t>American Council of Snowmobile Associations</a:t>
            </a:r>
            <a:endParaRPr lang="en-US"/>
          </a:p>
        </p:txBody>
      </p:sp>
      <p:sp>
        <p:nvSpPr>
          <p:cNvPr id="5" name="Slide Number Placeholder 4"/>
          <p:cNvSpPr>
            <a:spLocks noGrp="1"/>
          </p:cNvSpPr>
          <p:nvPr>
            <p:ph type="sldNum" sz="quarter" idx="12"/>
          </p:nvPr>
        </p:nvSpPr>
        <p:spPr/>
        <p:txBody>
          <a:bodyPr/>
          <a:lstStyle/>
          <a:p>
            <a:fld id="{7DC1BBB0-96F0-4077-A278-0F3FB5C104D3}" type="slidenum">
              <a:rPr lang="en-US" smtClean="0"/>
              <a:t>‹#›</a:t>
            </a:fld>
            <a:endParaRPr lang="en-US"/>
          </a:p>
        </p:txBody>
      </p:sp>
      <p:sp>
        <p:nvSpPr>
          <p:cNvPr id="2" name="Title 1"/>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val="212167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473544-BFB1-466C-8C69-F017C40C14E9}" type="datetime1">
              <a:rPr lang="en-US" smtClean="0"/>
              <a:t>7/26/2016</a:t>
            </a:fld>
            <a:endParaRPr lang="en-US"/>
          </a:p>
        </p:txBody>
      </p:sp>
      <p:sp>
        <p:nvSpPr>
          <p:cNvPr id="3" name="Footer Placeholder 2"/>
          <p:cNvSpPr>
            <a:spLocks noGrp="1"/>
          </p:cNvSpPr>
          <p:nvPr>
            <p:ph type="ftr" sz="quarter" idx="11"/>
          </p:nvPr>
        </p:nvSpPr>
        <p:spPr/>
        <p:txBody>
          <a:bodyPr/>
          <a:lstStyle/>
          <a:p>
            <a:r>
              <a:rPr lang="en-US" smtClean="0"/>
              <a:t>American Council of Snowmobile Associations</a:t>
            </a:r>
            <a:endParaRPr lang="en-US"/>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7DC1BBB0-96F0-4077-A278-0F3FB5C104D3}" type="slidenum">
              <a:rPr lang="en-US" smtClean="0"/>
              <a:pPr/>
              <a:t>‹#›</a:t>
            </a:fld>
            <a:endParaRPr lang="en-US"/>
          </a:p>
        </p:txBody>
      </p:sp>
    </p:spTree>
    <p:extLst>
      <p:ext uri="{BB962C8B-B14F-4D97-AF65-F5344CB8AC3E}">
        <p14:creationId xmlns:p14="http://schemas.microsoft.com/office/powerpoint/2010/main" val="3566178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098"/>
            <a:ext cx="12188825" cy="6858000"/>
          </a:xfrm>
          <a:prstGeom prst="rect">
            <a:avLst/>
          </a:prstGeom>
        </p:spPr>
      </p:pic>
      <p:sp>
        <p:nvSpPr>
          <p:cNvPr id="5" name="Date Placeholder 4"/>
          <p:cNvSpPr>
            <a:spLocks noGrp="1"/>
          </p:cNvSpPr>
          <p:nvPr>
            <p:ph type="dt" sz="half" idx="10"/>
          </p:nvPr>
        </p:nvSpPr>
        <p:spPr/>
        <p:txBody>
          <a:bodyPr/>
          <a:lstStyle/>
          <a:p>
            <a:fld id="{84FB6E6A-CEF4-4EDA-B3D5-3005C08D9CF2}" type="datetime1">
              <a:rPr lang="en-US" smtClean="0"/>
              <a:t>7/26/2016</a:t>
            </a:fld>
            <a:endParaRPr lang="en-US"/>
          </a:p>
        </p:txBody>
      </p:sp>
      <p:sp>
        <p:nvSpPr>
          <p:cNvPr id="6" name="Footer Placeholder 5"/>
          <p:cNvSpPr>
            <a:spLocks noGrp="1"/>
          </p:cNvSpPr>
          <p:nvPr>
            <p:ph type="ftr" sz="quarter" idx="11"/>
          </p:nvPr>
        </p:nvSpPr>
        <p:spPr/>
        <p:txBody>
          <a:bodyPr/>
          <a:lstStyle/>
          <a:p>
            <a:r>
              <a:rPr lang="en-US" smtClean="0"/>
              <a:t>American Council of Snowmobile Associations</a:t>
            </a:r>
            <a:endParaRPr lang="en-US"/>
          </a:p>
        </p:txBody>
      </p:sp>
      <p:sp>
        <p:nvSpPr>
          <p:cNvPr id="7" name="Slide Number Placeholder 6"/>
          <p:cNvSpPr>
            <a:spLocks noGrp="1"/>
          </p:cNvSpPr>
          <p:nvPr>
            <p:ph type="sldNum" sz="quarter" idx="12"/>
          </p:nvPr>
        </p:nvSpPr>
        <p:spPr/>
        <p:txBody>
          <a:bodyPr/>
          <a:lstStyle/>
          <a:p>
            <a:fld id="{7DC1BBB0-96F0-4077-A278-0F3FB5C104D3}" type="slidenum">
              <a:rPr lang="en-US" smtClean="0"/>
              <a:t>‹#›</a:t>
            </a:fld>
            <a:endParaRPr lang="en-US"/>
          </a:p>
        </p:txBody>
      </p:sp>
      <p:sp>
        <p:nvSpPr>
          <p:cNvPr id="3" name="Content Placeholder 2"/>
          <p:cNvSpPr>
            <a:spLocks noGrp="1"/>
          </p:cNvSpPr>
          <p:nvPr>
            <p:ph idx="1"/>
          </p:nvPr>
        </p:nvSpPr>
        <p:spPr>
          <a:xfrm>
            <a:off x="5232426" y="482600"/>
            <a:ext cx="6195986" cy="5689600"/>
          </a:xfrm>
        </p:spPr>
        <p:txBody>
          <a:bodyPr>
            <a:normAutofit/>
          </a:bodyPr>
          <a:lstStyle>
            <a:lvl1pPr>
              <a:defRPr sz="2800"/>
            </a:lvl1pPr>
            <a:lvl2pPr>
              <a:defRPr sz="2400"/>
            </a:lvl2pPr>
            <a:lvl3pPr>
              <a:defRPr sz="2000"/>
            </a:lvl3pPr>
            <a:lvl4pPr>
              <a:defRPr sz="1800"/>
            </a:lvl4pPr>
            <a:lvl5pPr>
              <a:defRPr sz="1800"/>
            </a:lvl5pPr>
            <a:lvl6pPr>
              <a:defRPr sz="1800"/>
            </a:lvl6pPr>
            <a:lvl7pPr>
              <a:defRPr sz="1800"/>
            </a:lvl7pPr>
            <a:lvl8pPr>
              <a:defRPr sz="1800" baseline="0"/>
            </a:lvl8pPr>
            <a:lvl9pPr>
              <a:defRPr sz="18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bwMode="white">
          <a:xfrm>
            <a:off x="1598612" y="1828800"/>
            <a:ext cx="3293422" cy="4343400"/>
          </a:xfrm>
        </p:spPr>
        <p:txBody>
          <a:bodyPr>
            <a:normAutofit/>
          </a:bodyPr>
          <a:lstStyle>
            <a:lvl1pPr marL="0" indent="0">
              <a:buNone/>
              <a:defRPr sz="20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bwMode="white">
          <a:xfrm>
            <a:off x="1598612" y="381000"/>
            <a:ext cx="3293422" cy="1371600"/>
          </a:xfrm>
        </p:spPr>
        <p:txBody>
          <a:bodyPr anchor="b">
            <a:normAutofit/>
          </a:bodyPr>
          <a:lstStyle>
            <a:lvl1pPr algn="l">
              <a:defRPr sz="2800" b="0" cap="all" baseline="0">
                <a:solidFill>
                  <a:schemeClr val="tx2"/>
                </a:solidFill>
              </a:defRPr>
            </a:lvl1pPr>
          </a:lstStyle>
          <a:p>
            <a:r>
              <a:rPr lang="en-US" smtClean="0"/>
              <a:t>Click to edit Master title style</a:t>
            </a:r>
            <a:endParaRPr dirty="0"/>
          </a:p>
        </p:txBody>
      </p:sp>
    </p:spTree>
    <p:extLst>
      <p:ext uri="{BB962C8B-B14F-4D97-AF65-F5344CB8AC3E}">
        <p14:creationId xmlns:p14="http://schemas.microsoft.com/office/powerpoint/2010/main" val="3111899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Rectangle 9"/>
          <p:cNvSpPr/>
          <p:nvPr/>
        </p:nvSpPr>
        <p:spPr>
          <a:xfrm>
            <a:off x="5103812" y="0"/>
            <a:ext cx="632460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
        <p:nvSpPr>
          <p:cNvPr id="5" name="Date Placeholder 4"/>
          <p:cNvSpPr>
            <a:spLocks noGrp="1"/>
          </p:cNvSpPr>
          <p:nvPr>
            <p:ph type="dt" sz="half" idx="10"/>
          </p:nvPr>
        </p:nvSpPr>
        <p:spPr/>
        <p:txBody>
          <a:bodyPr/>
          <a:lstStyle/>
          <a:p>
            <a:fld id="{DA357C94-EE50-4340-B7B5-A0DFCD9B0E23}" type="datetime1">
              <a:rPr lang="en-US" smtClean="0"/>
              <a:t>7/26/2016</a:t>
            </a:fld>
            <a:endParaRPr lang="en-US"/>
          </a:p>
        </p:txBody>
      </p:sp>
      <p:sp>
        <p:nvSpPr>
          <p:cNvPr id="6" name="Footer Placeholder 5"/>
          <p:cNvSpPr>
            <a:spLocks noGrp="1"/>
          </p:cNvSpPr>
          <p:nvPr>
            <p:ph type="ftr" sz="quarter" idx="11"/>
          </p:nvPr>
        </p:nvSpPr>
        <p:spPr/>
        <p:txBody>
          <a:bodyPr/>
          <a:lstStyle/>
          <a:p>
            <a:r>
              <a:rPr lang="en-US" smtClean="0"/>
              <a:t>American Council of Snowmobile Associations</a:t>
            </a:r>
            <a:endParaRPr lang="en-US"/>
          </a:p>
        </p:txBody>
      </p:sp>
      <p:sp>
        <p:nvSpPr>
          <p:cNvPr id="7" name="Slide Number Placeholder 6"/>
          <p:cNvSpPr>
            <a:spLocks noGrp="1"/>
          </p:cNvSpPr>
          <p:nvPr>
            <p:ph type="sldNum" sz="quarter" idx="12"/>
          </p:nvPr>
        </p:nvSpPr>
        <p:spPr/>
        <p:txBody>
          <a:bodyPr/>
          <a:lstStyle/>
          <a:p>
            <a:fld id="{7DC1BBB0-96F0-4077-A278-0F3FB5C104D3}" type="slidenum">
              <a:rPr lang="en-US" smtClean="0"/>
              <a:t>‹#›</a:t>
            </a:fld>
            <a:endParaRPr lang="en-US"/>
          </a:p>
        </p:txBody>
      </p:sp>
      <p:sp>
        <p:nvSpPr>
          <p:cNvPr id="3" name="Picture Placeholder 2"/>
          <p:cNvSpPr>
            <a:spLocks noGrp="1"/>
          </p:cNvSpPr>
          <p:nvPr>
            <p:ph type="pic" idx="1"/>
          </p:nvPr>
        </p:nvSpPr>
        <p:spPr bwMode="auto">
          <a:xfrm>
            <a:off x="5232426" y="482600"/>
            <a:ext cx="6043586" cy="5689600"/>
          </a:xfrm>
          <a:ln w="19050">
            <a:solidFill>
              <a:schemeClr val="bg1"/>
            </a:solidFill>
          </a:ln>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1616718" y="1828800"/>
            <a:ext cx="3293422" cy="4343400"/>
          </a:xfrm>
        </p:spPr>
        <p:txBody>
          <a:bodyPr>
            <a:normAutofit/>
          </a:bodyPr>
          <a:lstStyle>
            <a:lvl1pPr marL="0" indent="0">
              <a:buNone/>
              <a:defRPr sz="20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 name="Title 1"/>
          <p:cNvSpPr>
            <a:spLocks noGrp="1"/>
          </p:cNvSpPr>
          <p:nvPr>
            <p:ph type="title"/>
          </p:nvPr>
        </p:nvSpPr>
        <p:spPr>
          <a:xfrm>
            <a:off x="1616718" y="381000"/>
            <a:ext cx="3293422" cy="1371600"/>
          </a:xfrm>
        </p:spPr>
        <p:txBody>
          <a:bodyPr anchor="b">
            <a:normAutofit/>
          </a:bodyPr>
          <a:lstStyle>
            <a:lvl1pPr algn="l">
              <a:defRPr sz="2800" b="0" cap="all" baseline="0">
                <a:solidFill>
                  <a:schemeClr val="tx1">
                    <a:lumMod val="75000"/>
                  </a:schemeClr>
                </a:solidFill>
              </a:defRPr>
            </a:lvl1pPr>
          </a:lstStyle>
          <a:p>
            <a:r>
              <a:rPr lang="en-US" smtClean="0"/>
              <a:t>Click to edit Master title style</a:t>
            </a:r>
            <a:endParaRPr dirty="0"/>
          </a:p>
        </p:txBody>
      </p:sp>
      <p:sp>
        <p:nvSpPr>
          <p:cNvPr id="9" name="Rectangle 8"/>
          <p:cNvSpPr/>
          <p:nvPr userDrawn="1"/>
        </p:nvSpPr>
        <p:spPr>
          <a:xfrm>
            <a:off x="5103812" y="0"/>
            <a:ext cx="6324601"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a:p>
        </p:txBody>
      </p:sp>
    </p:spTree>
    <p:extLst>
      <p:ext uri="{BB962C8B-B14F-4D97-AF65-F5344CB8AC3E}">
        <p14:creationId xmlns:p14="http://schemas.microsoft.com/office/powerpoint/2010/main" val="1357038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3" cstate="screen">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5180250" y="6316091"/>
            <a:ext cx="1218883" cy="365125"/>
          </a:xfrm>
          <a:prstGeom prst="rect">
            <a:avLst/>
          </a:prstGeom>
        </p:spPr>
        <p:txBody>
          <a:bodyPr vert="horz" lIns="91440" tIns="45720" rIns="91440" bIns="45720" rtlCol="0" anchor="ctr"/>
          <a:lstStyle>
            <a:lvl1pPr algn="l">
              <a:defRPr sz="1200" cap="all" baseline="0">
                <a:solidFill>
                  <a:schemeClr val="tx1">
                    <a:lumMod val="60000"/>
                    <a:lumOff val="40000"/>
                  </a:schemeClr>
                </a:solidFill>
              </a:defRPr>
            </a:lvl1pPr>
          </a:lstStyle>
          <a:p>
            <a:fld id="{050B2AFB-91BF-44DB-8E4A-AA32F0F2CD30}" type="datetime1">
              <a:rPr lang="en-US" smtClean="0"/>
              <a:t>7/26/2016</a:t>
            </a:fld>
            <a:endParaRPr lang="en-US"/>
          </a:p>
        </p:txBody>
      </p:sp>
      <p:sp>
        <p:nvSpPr>
          <p:cNvPr id="5" name="Footer Placeholder 4"/>
          <p:cNvSpPr>
            <a:spLocks noGrp="1"/>
          </p:cNvSpPr>
          <p:nvPr>
            <p:ph type="ftr" sz="quarter" idx="3"/>
          </p:nvPr>
        </p:nvSpPr>
        <p:spPr>
          <a:xfrm>
            <a:off x="6595933" y="6316091"/>
            <a:ext cx="3974065" cy="365125"/>
          </a:xfrm>
          <a:prstGeom prst="rect">
            <a:avLst/>
          </a:prstGeom>
        </p:spPr>
        <p:txBody>
          <a:bodyPr vert="horz" lIns="91440" tIns="45720" rIns="91440" bIns="45720" rtlCol="0" anchor="ctr"/>
          <a:lstStyle>
            <a:lvl1pPr algn="ctr">
              <a:defRPr sz="1200" cap="all" baseline="0">
                <a:solidFill>
                  <a:schemeClr val="tx1">
                    <a:lumMod val="60000"/>
                    <a:lumOff val="40000"/>
                  </a:schemeClr>
                </a:solidFill>
              </a:defRPr>
            </a:lvl1pPr>
          </a:lstStyle>
          <a:p>
            <a:r>
              <a:rPr lang="en-US" smtClean="0"/>
              <a:t>American Council of Snowmobile Associations</a:t>
            </a:r>
            <a:endParaRPr lang="en-US"/>
          </a:p>
        </p:txBody>
      </p:sp>
      <p:sp>
        <p:nvSpPr>
          <p:cNvPr id="6" name="Slide Number Placeholder 5"/>
          <p:cNvSpPr>
            <a:spLocks noGrp="1"/>
          </p:cNvSpPr>
          <p:nvPr>
            <p:ph type="sldNum" sz="quarter" idx="4"/>
          </p:nvPr>
        </p:nvSpPr>
        <p:spPr>
          <a:xfrm>
            <a:off x="10766796" y="6316091"/>
            <a:ext cx="609441" cy="365125"/>
          </a:xfrm>
          <a:prstGeom prst="rect">
            <a:avLst/>
          </a:prstGeom>
        </p:spPr>
        <p:txBody>
          <a:bodyPr vert="horz" lIns="91440" tIns="45720" rIns="91440" bIns="45720" rtlCol="0" anchor="ctr"/>
          <a:lstStyle>
            <a:lvl1pPr algn="r">
              <a:defRPr sz="1200" cap="all" baseline="0">
                <a:solidFill>
                  <a:schemeClr val="tx1">
                    <a:lumMod val="60000"/>
                    <a:lumOff val="40000"/>
                  </a:schemeClr>
                </a:solidFill>
              </a:defRPr>
            </a:lvl1pPr>
          </a:lstStyle>
          <a:p>
            <a:fld id="{7DC1BBB0-96F0-4077-A278-0F3FB5C104D3}" type="slidenum">
              <a:rPr lang="en-US" smtClean="0"/>
              <a:pPr/>
              <a:t>‹#›</a:t>
            </a:fld>
            <a:endParaRPr lang="en-US"/>
          </a:p>
        </p:txBody>
      </p:sp>
      <p:sp>
        <p:nvSpPr>
          <p:cNvPr id="3" name="Text Placeholder 2"/>
          <p:cNvSpPr>
            <a:spLocks noGrp="1"/>
          </p:cNvSpPr>
          <p:nvPr>
            <p:ph type="body" idx="1"/>
          </p:nvPr>
        </p:nvSpPr>
        <p:spPr>
          <a:xfrm>
            <a:off x="1593436" y="1600200"/>
            <a:ext cx="9782801" cy="45720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2" name="Title Placeholder 1"/>
          <p:cNvSpPr>
            <a:spLocks noGrp="1"/>
          </p:cNvSpPr>
          <p:nvPr>
            <p:ph type="title"/>
          </p:nvPr>
        </p:nvSpPr>
        <p:spPr>
          <a:xfrm>
            <a:off x="1593436" y="177800"/>
            <a:ext cx="9782801" cy="1239837"/>
          </a:xfrm>
          <a:prstGeom prst="rect">
            <a:avLst/>
          </a:prstGeom>
        </p:spPr>
        <p:txBody>
          <a:bodyPr vert="horz" lIns="91440" tIns="45720" rIns="91440" bIns="45720" rtlCol="0" anchor="b">
            <a:normAutofit/>
          </a:bodyPr>
          <a:lstStyle/>
          <a:p>
            <a:r>
              <a:rPr lang="en-US" smtClean="0"/>
              <a:t>Click to edit Master title style</a:t>
            </a:r>
            <a:endParaRPr dirty="0"/>
          </a:p>
        </p:txBody>
      </p:sp>
    </p:spTree>
    <p:extLst>
      <p:ext uri="{BB962C8B-B14F-4D97-AF65-F5344CB8AC3E}">
        <p14:creationId xmlns:p14="http://schemas.microsoft.com/office/powerpoint/2010/main" val="512629033"/>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dt="0"/>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46888" indent="-246888" algn="l" defTabSz="914400" rtl="0" eaLnBrk="1" latinLnBrk="0" hangingPunct="1">
        <a:lnSpc>
          <a:spcPct val="90000"/>
        </a:lnSpc>
        <a:spcBef>
          <a:spcPts val="1400"/>
        </a:spcBef>
        <a:buFont typeface="Euphemia" pitchFamily="34" charset="0"/>
        <a:buChar char="›"/>
        <a:defRPr sz="2800" kern="1200">
          <a:solidFill>
            <a:schemeClr val="tx2"/>
          </a:solidFill>
          <a:latin typeface="+mn-lt"/>
          <a:ea typeface="+mn-ea"/>
          <a:cs typeface="+mn-cs"/>
        </a:defRPr>
      </a:lvl1pPr>
      <a:lvl2pPr marL="612648" indent="-246888" algn="l" defTabSz="914400" rtl="0" eaLnBrk="1" latinLnBrk="0" hangingPunct="1">
        <a:lnSpc>
          <a:spcPct val="90000"/>
        </a:lnSpc>
        <a:spcBef>
          <a:spcPts val="600"/>
        </a:spcBef>
        <a:buFont typeface="Euphemia" pitchFamily="34" charset="0"/>
        <a:buChar char="–"/>
        <a:defRPr sz="2400" kern="1200">
          <a:solidFill>
            <a:schemeClr val="tx2"/>
          </a:solidFill>
          <a:latin typeface="+mn-lt"/>
          <a:ea typeface="+mn-ea"/>
          <a:cs typeface="+mn-cs"/>
        </a:defRPr>
      </a:lvl2pPr>
      <a:lvl3pPr marL="978408" indent="-246888" algn="l" defTabSz="914400" rtl="0" eaLnBrk="1" latinLnBrk="0" hangingPunct="1">
        <a:lnSpc>
          <a:spcPct val="90000"/>
        </a:lnSpc>
        <a:spcBef>
          <a:spcPts val="600"/>
        </a:spcBef>
        <a:buFont typeface="Euphemia" pitchFamily="34" charset="0"/>
        <a:buChar char="›"/>
        <a:defRPr sz="2000" kern="1200">
          <a:solidFill>
            <a:schemeClr val="tx2"/>
          </a:solidFill>
          <a:latin typeface="+mn-lt"/>
          <a:ea typeface="+mn-ea"/>
          <a:cs typeface="+mn-cs"/>
        </a:defRPr>
      </a:lvl3pPr>
      <a:lvl4pPr marL="1344168" indent="-246888" algn="l" defTabSz="914400" rtl="0" eaLnBrk="1" latinLnBrk="0" hangingPunct="1">
        <a:lnSpc>
          <a:spcPct val="90000"/>
        </a:lnSpc>
        <a:spcBef>
          <a:spcPts val="600"/>
        </a:spcBef>
        <a:buFont typeface="Arial" pitchFamily="34" charset="0"/>
        <a:buChar char="–"/>
        <a:defRPr sz="1800" kern="1200">
          <a:solidFill>
            <a:schemeClr val="tx2"/>
          </a:solidFill>
          <a:latin typeface="+mn-lt"/>
          <a:ea typeface="+mn-ea"/>
          <a:cs typeface="+mn-cs"/>
        </a:defRPr>
      </a:lvl4pPr>
      <a:lvl5pPr marL="1709928" indent="-246888" algn="l" defTabSz="914400" rtl="0" eaLnBrk="1" latinLnBrk="0" hangingPunct="1">
        <a:lnSpc>
          <a:spcPct val="90000"/>
        </a:lnSpc>
        <a:spcBef>
          <a:spcPts val="600"/>
        </a:spcBef>
        <a:buFont typeface="Euphemia" pitchFamily="34" charset="0"/>
        <a:buChar char="›"/>
        <a:defRPr sz="1800" kern="1200">
          <a:solidFill>
            <a:schemeClr val="tx2"/>
          </a:solidFill>
          <a:latin typeface="+mn-lt"/>
          <a:ea typeface="+mn-ea"/>
          <a:cs typeface="+mn-cs"/>
        </a:defRPr>
      </a:lvl5pPr>
      <a:lvl6pPr marL="207568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6pPr>
      <a:lvl7pPr marL="2441448" indent="-246888" algn="l" defTabSz="914400" rtl="0" eaLnBrk="1" latinLnBrk="0" hangingPunct="1">
        <a:lnSpc>
          <a:spcPct val="90000"/>
        </a:lnSpc>
        <a:spcBef>
          <a:spcPts val="600"/>
        </a:spcBef>
        <a:buFont typeface="Euphemia" pitchFamily="34" charset="0"/>
        <a:buChar char="›"/>
        <a:defRPr sz="1800" kern="1200">
          <a:solidFill>
            <a:schemeClr val="tx1"/>
          </a:solidFill>
          <a:latin typeface="+mn-lt"/>
          <a:ea typeface="+mn-ea"/>
          <a:cs typeface="+mn-cs"/>
        </a:defRPr>
      </a:lvl7pPr>
      <a:lvl8pPr marL="280720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8pPr>
      <a:lvl9pPr marL="3172968" indent="-246888" algn="l" defTabSz="914400" rtl="0" eaLnBrk="1" latinLnBrk="0" hangingPunct="1">
        <a:lnSpc>
          <a:spcPct val="90000"/>
        </a:lnSpc>
        <a:spcBef>
          <a:spcPts val="600"/>
        </a:spcBef>
        <a:buFont typeface="Euphemia" pitchFamily="34" charset="0"/>
        <a:buChar char="›"/>
        <a:defRPr sz="18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0" orient="horz" pos="2160" userDrawn="1">
          <p15:clr>
            <a:srgbClr val="F26B43"/>
          </p15:clr>
        </p15:guide>
        <p15:guide id="1" pos="3839" userDrawn="1">
          <p15:clr>
            <a:srgbClr val="F26B43"/>
          </p15:clr>
        </p15:guide>
        <p15:guide id="2" pos="1007" userDrawn="1">
          <p15:clr>
            <a:srgbClr val="F26B43"/>
          </p15:clr>
        </p15:guide>
        <p15:guide id="3" pos="719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image" Target="../media/image41.emf"/><Relationship Id="rId3" Type="http://schemas.openxmlformats.org/officeDocument/2006/relationships/image" Target="../media/image36.jpeg"/><Relationship Id="rId7"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47.jpeg"/></Relationships>
</file>

<file path=ppt/slides/_rels/slide3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3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6.xml"/><Relationship Id="rId1" Type="http://schemas.openxmlformats.org/officeDocument/2006/relationships/slideLayout" Target="../slideLayouts/slideLayout4.xml"/><Relationship Id="rId5" Type="http://schemas.openxmlformats.org/officeDocument/2006/relationships/image" Target="../media/image53.jpeg"/><Relationship Id="rId4" Type="http://schemas.openxmlformats.org/officeDocument/2006/relationships/image" Target="../media/image52.jpeg"/></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8.xml"/><Relationship Id="rId1" Type="http://schemas.openxmlformats.org/officeDocument/2006/relationships/slideLayout" Target="../slideLayouts/slideLayout4.xml"/><Relationship Id="rId6" Type="http://schemas.openxmlformats.org/officeDocument/2006/relationships/image" Target="../media/image61.jpeg"/><Relationship Id="rId5" Type="http://schemas.openxmlformats.org/officeDocument/2006/relationships/image" Target="../media/image60.jpg"/><Relationship Id="rId4" Type="http://schemas.openxmlformats.org/officeDocument/2006/relationships/image" Target="../media/image59.jpeg"/></Relationships>
</file>

<file path=ppt/slides/_rels/slide3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67.jpeg"/></Relationships>
</file>

<file path=ppt/slides/_rels/slide4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1.xml"/><Relationship Id="rId1" Type="http://schemas.openxmlformats.org/officeDocument/2006/relationships/slideLayout" Target="../slideLayouts/slideLayout4.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4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4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76.jpeg"/><Relationship Id="rId7" Type="http://schemas.openxmlformats.org/officeDocument/2006/relationships/image" Target="../media/image80.jpeg"/><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79.jpg"/><Relationship Id="rId5" Type="http://schemas.openxmlformats.org/officeDocument/2006/relationships/image" Target="../media/image78.jpeg"/><Relationship Id="rId4" Type="http://schemas.openxmlformats.org/officeDocument/2006/relationships/image" Target="../media/image77.jpeg"/></Relationships>
</file>

<file path=ppt/slides/_rels/slide46.xml.rels><?xml version="1.0" encoding="UTF-8" standalone="yes"?>
<Relationships xmlns="http://schemas.openxmlformats.org/package/2006/relationships"><Relationship Id="rId3" Type="http://schemas.openxmlformats.org/officeDocument/2006/relationships/image" Target="../media/image81.jpeg"/><Relationship Id="rId7" Type="http://schemas.openxmlformats.org/officeDocument/2006/relationships/image" Target="../media/image85.jpe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47.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87.jpeg"/></Relationships>
</file>

<file path=ppt/slides/_rels/slide4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99.jpeg"/></Relationships>
</file>

<file path=ppt/slides/_rels/slide57.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jpg"/><Relationship Id="rId7" Type="http://schemas.openxmlformats.org/officeDocument/2006/relationships/image" Target="../media/image104.jpe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03.jpeg"/><Relationship Id="rId5" Type="http://schemas.openxmlformats.org/officeDocument/2006/relationships/image" Target="../media/image102.jpeg"/><Relationship Id="rId4" Type="http://schemas.openxmlformats.org/officeDocument/2006/relationships/image" Target="../media/image101.jpeg"/><Relationship Id="rId9" Type="http://schemas.openxmlformats.org/officeDocument/2006/relationships/image" Target="../media/image106.jpeg"/></Relationships>
</file>

<file path=ppt/slides/_rels/slide58.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58.xml"/><Relationship Id="rId1" Type="http://schemas.openxmlformats.org/officeDocument/2006/relationships/slideLayout" Target="../slideLayouts/slideLayout4.xml"/><Relationship Id="rId4" Type="http://schemas.openxmlformats.org/officeDocument/2006/relationships/image" Target="../media/image108.jpeg"/></Relationships>
</file>

<file path=ppt/slides/_rels/slide59.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png"/><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6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www.snowmobilers.org/" TargetMode="External"/><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114.jpeg"/><Relationship Id="rId5" Type="http://schemas.openxmlformats.org/officeDocument/2006/relationships/hyperlink" Target="mailto:Trailswork@aol.com" TargetMode="External"/><Relationship Id="rId4" Type="http://schemas.openxmlformats.org/officeDocument/2006/relationships/hyperlink" Target="http://www.snowmobileinfo.or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970211" y="3048000"/>
            <a:ext cx="5943601" cy="838200"/>
          </a:xfrm>
        </p:spPr>
        <p:txBody>
          <a:bodyPr>
            <a:noAutofit/>
          </a:bodyPr>
          <a:lstStyle/>
          <a:p>
            <a:pPr algn="ctr"/>
            <a:endParaRPr lang="en-US" sz="4800" b="1" dirty="0" smtClean="0"/>
          </a:p>
        </p:txBody>
      </p:sp>
      <p:sp>
        <p:nvSpPr>
          <p:cNvPr id="2" name="Title 1"/>
          <p:cNvSpPr>
            <a:spLocks noGrp="1"/>
          </p:cNvSpPr>
          <p:nvPr>
            <p:ph type="ctrTitle"/>
          </p:nvPr>
        </p:nvSpPr>
        <p:spPr>
          <a:xfrm>
            <a:off x="401373" y="380999"/>
            <a:ext cx="11484239" cy="1981201"/>
          </a:xfrm>
        </p:spPr>
        <p:txBody>
          <a:bodyPr/>
          <a:lstStyle/>
          <a:p>
            <a:pPr algn="ctr"/>
            <a:r>
              <a:rPr lang="en-US" sz="4400" b="1" dirty="0"/>
              <a:t>Implementation Guidance </a:t>
            </a:r>
            <a:r>
              <a:rPr lang="en-US" sz="4400" b="1" dirty="0" smtClean="0"/>
              <a:t>for </a:t>
            </a:r>
            <a:r>
              <a:rPr lang="en-US" sz="4400" b="1" dirty="0" smtClean="0"/>
              <a:t>the </a:t>
            </a:r>
            <a:r>
              <a:rPr lang="en-US" sz="4400" b="1" dirty="0" smtClean="0"/>
              <a:t/>
            </a:r>
            <a:br>
              <a:rPr lang="en-US" sz="4400" b="1" dirty="0" smtClean="0"/>
            </a:br>
            <a:r>
              <a:rPr lang="en-US" sz="4400" b="1" dirty="0" smtClean="0"/>
              <a:t>U.S. Forest </a:t>
            </a:r>
            <a:r>
              <a:rPr lang="en-US" sz="4400" b="1" dirty="0" smtClean="0"/>
              <a:t>Service Over-Snow Vehicle (OSV) Travel Management Rule</a:t>
            </a:r>
            <a:endParaRPr lang="en-US" sz="4400" b="1" dirty="0"/>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35879" y="2565816"/>
            <a:ext cx="6815223" cy="4267200"/>
          </a:xfrm>
          <a:prstGeom prst="rect">
            <a:avLst/>
          </a:prstGeom>
          <a:ln w="31750">
            <a:solidFill>
              <a:srgbClr val="00B0F0"/>
            </a:solidFill>
          </a:ln>
        </p:spPr>
      </p:pic>
      <p:sp>
        <p:nvSpPr>
          <p:cNvPr id="5" name="Footer Placeholder 4"/>
          <p:cNvSpPr>
            <a:spLocks noGrp="1"/>
          </p:cNvSpPr>
          <p:nvPr>
            <p:ph type="ftr" sz="quarter" idx="11"/>
          </p:nvPr>
        </p:nvSpPr>
        <p:spPr>
          <a:xfrm>
            <a:off x="7847012" y="6553200"/>
            <a:ext cx="4267200" cy="279816"/>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281736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12188824" cy="6858000"/>
          </a:xfrm>
          <a:prstGeom prst="rect">
            <a:avLst/>
          </a:prstGeom>
        </p:spPr>
      </p:pic>
      <p:sp>
        <p:nvSpPr>
          <p:cNvPr id="20482" name="Rectangle 3"/>
          <p:cNvSpPr>
            <a:spLocks noGrp="1" noChangeArrowheads="1"/>
          </p:cNvSpPr>
          <p:nvPr>
            <p:ph idx="1"/>
          </p:nvPr>
        </p:nvSpPr>
        <p:spPr>
          <a:xfrm>
            <a:off x="1593436" y="1447800"/>
            <a:ext cx="10215976" cy="5029200"/>
          </a:xfrm>
        </p:spPr>
        <p:txBody>
          <a:bodyPr/>
          <a:lstStyle/>
          <a:p>
            <a:pPr>
              <a:lnSpc>
                <a:spcPct val="80000"/>
              </a:lnSpc>
              <a:buFont typeface="Arial" panose="020B0604020202020204" pitchFamily="34" charset="0"/>
              <a:buChar char="•"/>
            </a:pPr>
            <a:r>
              <a:rPr lang="en-US" sz="3200" dirty="0" smtClean="0">
                <a:solidFill>
                  <a:schemeClr val="tx1"/>
                </a:solidFill>
              </a:rPr>
              <a:t>Limited </a:t>
            </a:r>
            <a:r>
              <a:rPr lang="en-US" sz="3200" dirty="0">
                <a:solidFill>
                  <a:schemeClr val="tx1"/>
                </a:solidFill>
              </a:rPr>
              <a:t>Forest Service </a:t>
            </a:r>
            <a:r>
              <a:rPr lang="en-US" sz="3200" b="1" dirty="0">
                <a:solidFill>
                  <a:schemeClr val="tx1"/>
                </a:solidFill>
              </a:rPr>
              <a:t>administrative</a:t>
            </a:r>
            <a:r>
              <a:rPr lang="en-US" sz="3200" dirty="0">
                <a:solidFill>
                  <a:schemeClr val="tx1"/>
                </a:solidFill>
              </a:rPr>
              <a:t> </a:t>
            </a:r>
            <a:r>
              <a:rPr lang="en-US" sz="3200" dirty="0" smtClean="0">
                <a:solidFill>
                  <a:schemeClr val="tx1"/>
                </a:solidFill>
              </a:rPr>
              <a:t>use; </a:t>
            </a:r>
          </a:p>
          <a:p>
            <a:pPr>
              <a:lnSpc>
                <a:spcPct val="80000"/>
              </a:lnSpc>
              <a:buFont typeface="Arial" panose="020B0604020202020204" pitchFamily="34" charset="0"/>
              <a:buChar char="•"/>
            </a:pPr>
            <a:r>
              <a:rPr lang="en-US" sz="3200" b="1" dirty="0" smtClean="0">
                <a:solidFill>
                  <a:schemeClr val="tx1"/>
                </a:solidFill>
              </a:rPr>
              <a:t>Emergency</a:t>
            </a:r>
            <a:r>
              <a:rPr lang="en-US" sz="3200" dirty="0" smtClean="0">
                <a:solidFill>
                  <a:schemeClr val="tx1"/>
                </a:solidFill>
              </a:rPr>
              <a:t> purposes for fire, military &amp; law enforcement</a:t>
            </a:r>
          </a:p>
          <a:p>
            <a:pPr>
              <a:lnSpc>
                <a:spcPct val="80000"/>
              </a:lnSpc>
              <a:buFont typeface="Arial" panose="020B0604020202020204" pitchFamily="34" charset="0"/>
              <a:buChar char="•"/>
            </a:pPr>
            <a:r>
              <a:rPr lang="en-US" sz="3200" b="1" dirty="0" smtClean="0">
                <a:solidFill>
                  <a:schemeClr val="tx1"/>
                </a:solidFill>
              </a:rPr>
              <a:t>National </a:t>
            </a:r>
            <a:r>
              <a:rPr lang="en-US" sz="3200" b="1" dirty="0">
                <a:solidFill>
                  <a:schemeClr val="tx1"/>
                </a:solidFill>
              </a:rPr>
              <a:t>defense</a:t>
            </a:r>
            <a:r>
              <a:rPr lang="en-US" sz="3200" dirty="0">
                <a:solidFill>
                  <a:schemeClr val="tx1"/>
                </a:solidFill>
              </a:rPr>
              <a:t> </a:t>
            </a:r>
            <a:r>
              <a:rPr lang="en-US" sz="3200" dirty="0" smtClean="0">
                <a:solidFill>
                  <a:schemeClr val="tx1"/>
                </a:solidFill>
              </a:rPr>
              <a:t>purposes for combat</a:t>
            </a:r>
          </a:p>
          <a:p>
            <a:pPr>
              <a:lnSpc>
                <a:spcPct val="80000"/>
              </a:lnSpc>
              <a:buFont typeface="Arial" panose="020B0604020202020204" pitchFamily="34" charset="0"/>
              <a:buChar char="•"/>
            </a:pPr>
            <a:endParaRPr lang="en-US" sz="3200" dirty="0">
              <a:solidFill>
                <a:schemeClr val="tx1"/>
              </a:solidFill>
            </a:endParaRPr>
          </a:p>
          <a:p>
            <a:pPr>
              <a:lnSpc>
                <a:spcPct val="80000"/>
              </a:lnSpc>
              <a:buFont typeface="Arial" panose="020B0604020202020204" pitchFamily="34" charset="0"/>
              <a:buChar char="•"/>
            </a:pPr>
            <a:r>
              <a:rPr lang="en-US" sz="3200" b="1" dirty="0" smtClean="0">
                <a:solidFill>
                  <a:schemeClr val="tx1"/>
                </a:solidFill>
              </a:rPr>
              <a:t>Law enforcement </a:t>
            </a:r>
            <a:r>
              <a:rPr lang="en-US" sz="3200" dirty="0" smtClean="0">
                <a:solidFill>
                  <a:schemeClr val="tx1"/>
                </a:solidFill>
              </a:rPr>
              <a:t>response to violation of laws, including pursuit; and </a:t>
            </a:r>
          </a:p>
          <a:p>
            <a:pPr>
              <a:lnSpc>
                <a:spcPct val="80000"/>
              </a:lnSpc>
              <a:buFont typeface="Arial" panose="020B0604020202020204" pitchFamily="34" charset="0"/>
              <a:buChar char="•"/>
            </a:pPr>
            <a:r>
              <a:rPr lang="en-US" sz="3200" b="1" dirty="0" smtClean="0">
                <a:solidFill>
                  <a:schemeClr val="tx1"/>
                </a:solidFill>
              </a:rPr>
              <a:t>Special use </a:t>
            </a:r>
            <a:r>
              <a:rPr lang="en-US" sz="3200" dirty="0" smtClean="0">
                <a:solidFill>
                  <a:schemeClr val="tx1"/>
                </a:solidFill>
              </a:rPr>
              <a:t>specifically authorized under a written authorization (</a:t>
            </a:r>
            <a:r>
              <a:rPr lang="en-US" sz="3200" b="1" dirty="0" smtClean="0">
                <a:solidFill>
                  <a:schemeClr val="tx1"/>
                </a:solidFill>
              </a:rPr>
              <a:t>permit</a:t>
            </a:r>
            <a:r>
              <a:rPr lang="en-US" sz="3200" dirty="0" smtClean="0">
                <a:solidFill>
                  <a:schemeClr val="tx1"/>
                </a:solidFill>
              </a:rPr>
              <a:t>) issued under Federal law or regulation</a:t>
            </a:r>
          </a:p>
          <a:p>
            <a:pPr marL="365760" lvl="1" indent="0">
              <a:lnSpc>
                <a:spcPct val="80000"/>
              </a:lnSpc>
              <a:buNone/>
            </a:pPr>
            <a:endParaRPr lang="en-US" dirty="0" smtClean="0"/>
          </a:p>
        </p:txBody>
      </p:sp>
      <p:sp>
        <p:nvSpPr>
          <p:cNvPr id="51202" name="Rectangle 2"/>
          <p:cNvSpPr>
            <a:spLocks noGrp="1" noChangeArrowheads="1"/>
          </p:cNvSpPr>
          <p:nvPr>
            <p:ph type="title"/>
          </p:nvPr>
        </p:nvSpPr>
        <p:spPr>
          <a:xfrm>
            <a:off x="1593436" y="177801"/>
            <a:ext cx="10215976" cy="965200"/>
          </a:xfrm>
        </p:spPr>
        <p:txBody>
          <a:bodyPr>
            <a:normAutofit/>
          </a:bodyPr>
          <a:lstStyle/>
          <a:p>
            <a:pPr>
              <a:defRPr/>
            </a:pPr>
            <a:r>
              <a:rPr lang="en-US" sz="4800" b="1" dirty="0" smtClean="0">
                <a:solidFill>
                  <a:srgbClr val="0000FF"/>
                </a:solidFill>
              </a:rPr>
              <a:t>Uses Exempt from Designations</a:t>
            </a:r>
            <a:endParaRPr lang="en-US" sz="4800" b="1" dirty="0">
              <a:solidFill>
                <a:srgbClr val="0000FF"/>
              </a:solidFill>
            </a:endParaRPr>
          </a:p>
        </p:txBody>
      </p:sp>
      <p:sp>
        <p:nvSpPr>
          <p:cNvPr id="3" name="Footer Placeholder 2"/>
          <p:cNvSpPr>
            <a:spLocks noGrp="1"/>
          </p:cNvSpPr>
          <p:nvPr>
            <p:ph type="ftr" sz="quarter" idx="11"/>
          </p:nvPr>
        </p:nvSpPr>
        <p:spPr>
          <a:xfrm>
            <a:off x="7923211" y="6477000"/>
            <a:ext cx="4265613" cy="3810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65960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93436" y="1524000"/>
            <a:ext cx="10444576" cy="5105400"/>
          </a:xfrm>
        </p:spPr>
        <p:txBody>
          <a:bodyPr>
            <a:normAutofit lnSpcReduction="10000"/>
          </a:bodyPr>
          <a:lstStyle/>
          <a:p>
            <a:pPr marL="514350" indent="-514350">
              <a:buFont typeface="+mj-lt"/>
              <a:buAutoNum type="arabicPeriod"/>
            </a:pPr>
            <a:r>
              <a:rPr lang="en-US" sz="3200" b="1" dirty="0">
                <a:solidFill>
                  <a:srgbClr val="0000FF"/>
                </a:solidFill>
              </a:rPr>
              <a:t>Forest </a:t>
            </a:r>
            <a:r>
              <a:rPr lang="en-US" sz="3200" b="1" dirty="0" smtClean="0">
                <a:solidFill>
                  <a:srgbClr val="0000FF"/>
                </a:solidFill>
              </a:rPr>
              <a:t>Plan: </a:t>
            </a:r>
            <a:r>
              <a:rPr lang="en-US" dirty="0" smtClean="0"/>
              <a:t>the </a:t>
            </a:r>
            <a:r>
              <a:rPr lang="en-US" dirty="0"/>
              <a:t>Recreation Opportunity Spectrum (</a:t>
            </a:r>
            <a:r>
              <a:rPr lang="en-US" b="1" dirty="0"/>
              <a:t>ROS</a:t>
            </a:r>
            <a:r>
              <a:rPr lang="en-US" dirty="0"/>
              <a:t>) classification for individual management areas has zoned where </a:t>
            </a:r>
            <a:r>
              <a:rPr lang="en-US" b="1" dirty="0"/>
              <a:t>winter motorized </a:t>
            </a:r>
            <a:r>
              <a:rPr lang="en-US" dirty="0"/>
              <a:t>use is permissible; if not allowed by the Forest </a:t>
            </a:r>
            <a:r>
              <a:rPr lang="en-US" dirty="0" smtClean="0"/>
              <a:t>Plan (FP), </a:t>
            </a:r>
            <a:r>
              <a:rPr lang="en-US" dirty="0"/>
              <a:t>OSV use cannot occur </a:t>
            </a:r>
            <a:r>
              <a:rPr lang="en-US" dirty="0" smtClean="0"/>
              <a:t>&amp; </a:t>
            </a:r>
            <a:r>
              <a:rPr lang="en-US" dirty="0"/>
              <a:t>is not open for revision during travel planning</a:t>
            </a:r>
          </a:p>
          <a:p>
            <a:pPr marL="514350" indent="-514350">
              <a:buFont typeface="+mj-lt"/>
              <a:buAutoNum type="arabicPeriod"/>
            </a:pPr>
            <a:r>
              <a:rPr lang="en-US" sz="3200" b="1" dirty="0">
                <a:solidFill>
                  <a:srgbClr val="0000FF"/>
                </a:solidFill>
              </a:rPr>
              <a:t>Existing Travel </a:t>
            </a:r>
            <a:r>
              <a:rPr lang="en-US" sz="3200" b="1" dirty="0" smtClean="0">
                <a:solidFill>
                  <a:srgbClr val="0000FF"/>
                </a:solidFill>
              </a:rPr>
              <a:t>Plans: </a:t>
            </a:r>
            <a:r>
              <a:rPr lang="en-US" dirty="0"/>
              <a:t>some units have winter motorized travel plans in place which may have further defined </a:t>
            </a:r>
            <a:r>
              <a:rPr lang="en-US" dirty="0" smtClean="0"/>
              <a:t>allowable OSV use; may be tweaked, but only by a new travel planning process &amp; as per FP ROS</a:t>
            </a:r>
            <a:endParaRPr lang="en-US" dirty="0"/>
          </a:p>
          <a:p>
            <a:pPr marL="514350" indent="-514350">
              <a:buFont typeface="+mj-lt"/>
              <a:buAutoNum type="arabicPeriod"/>
            </a:pPr>
            <a:r>
              <a:rPr lang="en-US" sz="3200" b="1" dirty="0">
                <a:solidFill>
                  <a:srgbClr val="0000FF"/>
                </a:solidFill>
              </a:rPr>
              <a:t>Area or Project Specific Management </a:t>
            </a:r>
            <a:r>
              <a:rPr lang="en-US" sz="3200" b="1" dirty="0" smtClean="0">
                <a:solidFill>
                  <a:srgbClr val="0000FF"/>
                </a:solidFill>
              </a:rPr>
              <a:t>Plans: </a:t>
            </a:r>
            <a:r>
              <a:rPr lang="en-US" dirty="0" smtClean="0"/>
              <a:t>site-specific </a:t>
            </a:r>
            <a:r>
              <a:rPr lang="en-US" dirty="0"/>
              <a:t>plans may have also placed restrictions on OSV </a:t>
            </a:r>
            <a:r>
              <a:rPr lang="en-US" dirty="0" smtClean="0"/>
              <a:t>use; may be tweaked through travel planning as per FP</a:t>
            </a:r>
            <a:endParaRPr lang="en-US" dirty="0"/>
          </a:p>
          <a:p>
            <a:endParaRPr lang="en-US" dirty="0"/>
          </a:p>
        </p:txBody>
      </p:sp>
      <p:sp>
        <p:nvSpPr>
          <p:cNvPr id="3" name="Title 2"/>
          <p:cNvSpPr>
            <a:spLocks noGrp="1"/>
          </p:cNvSpPr>
          <p:nvPr>
            <p:ph type="title"/>
          </p:nvPr>
        </p:nvSpPr>
        <p:spPr>
          <a:xfrm>
            <a:off x="1593436" y="177801"/>
            <a:ext cx="10444576" cy="1193799"/>
          </a:xfrm>
        </p:spPr>
        <p:txBody>
          <a:bodyPr>
            <a:normAutofit/>
          </a:bodyPr>
          <a:lstStyle/>
          <a:p>
            <a:pPr algn="ctr"/>
            <a:r>
              <a:rPr lang="en-US" sz="4000" b="1" dirty="0" smtClean="0">
                <a:solidFill>
                  <a:srgbClr val="0000FF"/>
                </a:solidFill>
              </a:rPr>
              <a:t>Existing Management Decisions </a:t>
            </a:r>
            <a:br>
              <a:rPr lang="en-US" sz="4000" b="1" dirty="0" smtClean="0">
                <a:solidFill>
                  <a:srgbClr val="0000FF"/>
                </a:solidFill>
              </a:rPr>
            </a:br>
            <a:r>
              <a:rPr lang="en-US" sz="4000" b="1" dirty="0" smtClean="0">
                <a:solidFill>
                  <a:srgbClr val="0000FF"/>
                </a:solidFill>
              </a:rPr>
              <a:t>That Remain In Place</a:t>
            </a:r>
            <a:endParaRPr lang="en-US" sz="4000" b="1" dirty="0">
              <a:solidFill>
                <a:srgbClr val="0000FF"/>
              </a:solidFill>
            </a:endParaRPr>
          </a:p>
        </p:txBody>
      </p:sp>
      <p:sp>
        <p:nvSpPr>
          <p:cNvPr id="4" name="Footer Placeholder 3"/>
          <p:cNvSpPr>
            <a:spLocks noGrp="1"/>
          </p:cNvSpPr>
          <p:nvPr>
            <p:ph type="ftr" sz="quarter" idx="11"/>
          </p:nvPr>
        </p:nvSpPr>
        <p:spPr>
          <a:xfrm>
            <a:off x="7923211"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50068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93436" y="990600"/>
            <a:ext cx="10368376" cy="5638800"/>
          </a:xfrm>
        </p:spPr>
        <p:txBody>
          <a:bodyPr>
            <a:normAutofit lnSpcReduction="10000"/>
          </a:bodyPr>
          <a:lstStyle/>
          <a:p>
            <a:r>
              <a:rPr lang="en-US" b="1" dirty="0" smtClean="0"/>
              <a:t>Public notice with NO FURTHER PUBLIC INVOLVEMENT </a:t>
            </a:r>
            <a:r>
              <a:rPr lang="en-US" dirty="0" smtClean="0"/>
              <a:t>is sufficient </a:t>
            </a:r>
            <a:r>
              <a:rPr lang="en-US" b="1" dirty="0" smtClean="0"/>
              <a:t>ONLY IF</a:t>
            </a:r>
            <a:r>
              <a:rPr lang="en-US" dirty="0" smtClean="0"/>
              <a:t>:</a:t>
            </a:r>
          </a:p>
          <a:p>
            <a:pPr lvl="1">
              <a:buFont typeface="Wingdings" panose="05000000000000000000" pitchFamily="2" charset="2"/>
              <a:buChar char="§"/>
            </a:pPr>
            <a:r>
              <a:rPr lang="en-US" sz="2800" dirty="0" smtClean="0"/>
              <a:t>Unit </a:t>
            </a:r>
            <a:r>
              <a:rPr lang="en-US" sz="2800" b="1" dirty="0" smtClean="0"/>
              <a:t>made</a:t>
            </a:r>
            <a:r>
              <a:rPr lang="en-US" sz="2800" dirty="0" smtClean="0"/>
              <a:t> </a:t>
            </a:r>
            <a:r>
              <a:rPr lang="en-US" sz="2800" b="1" dirty="0" smtClean="0"/>
              <a:t>previous</a:t>
            </a:r>
            <a:r>
              <a:rPr lang="en-US" sz="2800" dirty="0" smtClean="0"/>
              <a:t> administrative </a:t>
            </a:r>
            <a:r>
              <a:rPr lang="en-US" sz="2800" b="1" dirty="0" smtClean="0"/>
              <a:t>decisions</a:t>
            </a:r>
            <a:r>
              <a:rPr lang="en-US" sz="2800" dirty="0" smtClean="0"/>
              <a:t> under other authorities, </a:t>
            </a:r>
            <a:r>
              <a:rPr lang="en-US" sz="2800" b="1" dirty="0" smtClean="0"/>
              <a:t>which included public involvement</a:t>
            </a:r>
            <a:r>
              <a:rPr lang="en-US" sz="2800" dirty="0" smtClean="0"/>
              <a:t>, </a:t>
            </a:r>
            <a:r>
              <a:rPr lang="en-US" sz="2800" b="1" dirty="0" smtClean="0"/>
              <a:t>that restricted </a:t>
            </a:r>
            <a:r>
              <a:rPr lang="en-US" sz="2800" dirty="0" smtClean="0"/>
              <a:t>OSV use to designated routes &amp; areas,   </a:t>
            </a:r>
            <a:r>
              <a:rPr lang="en-US" sz="2800" b="1" dirty="0" smtClean="0"/>
              <a:t>and NO CHANGE IS PROPOSED </a:t>
            </a:r>
            <a:r>
              <a:rPr lang="en-US" sz="2800" dirty="0" smtClean="0"/>
              <a:t>to the previous travel management decision</a:t>
            </a:r>
            <a:endParaRPr lang="en-US" sz="2800" b="1" dirty="0">
              <a:solidFill>
                <a:schemeClr val="bg1"/>
              </a:solidFill>
            </a:endParaRPr>
          </a:p>
          <a:p>
            <a:pPr>
              <a:buFont typeface="Wingdings" panose="05000000000000000000" pitchFamily="2" charset="2"/>
              <a:buChar char="Ø"/>
            </a:pPr>
            <a:r>
              <a:rPr lang="en-US" sz="3200" b="1" dirty="0" smtClean="0">
                <a:solidFill>
                  <a:schemeClr val="tx1"/>
                </a:solidFill>
              </a:rPr>
              <a:t>If existing travel plan qualifies </a:t>
            </a:r>
            <a:r>
              <a:rPr lang="en-US" dirty="0" smtClean="0">
                <a:solidFill>
                  <a:schemeClr val="tx1"/>
                </a:solidFill>
              </a:rPr>
              <a:t>(previous public input),</a:t>
            </a:r>
            <a:r>
              <a:rPr lang="en-US" b="1" dirty="0" smtClean="0">
                <a:solidFill>
                  <a:srgbClr val="0000FF"/>
                </a:solidFill>
              </a:rPr>
              <a:t> </a:t>
            </a:r>
            <a:r>
              <a:rPr lang="en-US" sz="3200" b="1" dirty="0" smtClean="0">
                <a:solidFill>
                  <a:srgbClr val="0000FF"/>
                </a:solidFill>
              </a:rPr>
              <a:t>units should be encouraged to roll those previous decisions into a Subpart C designation</a:t>
            </a:r>
            <a:r>
              <a:rPr lang="en-US" sz="3200" b="1" dirty="0" smtClean="0">
                <a:solidFill>
                  <a:schemeClr val="tx1"/>
                </a:solidFill>
              </a:rPr>
              <a:t> </a:t>
            </a:r>
            <a:r>
              <a:rPr lang="en-US" sz="3200" b="1" dirty="0" smtClean="0">
                <a:solidFill>
                  <a:srgbClr val="0000FF"/>
                </a:solidFill>
              </a:rPr>
              <a:t>with no public involvement: </a:t>
            </a:r>
            <a:r>
              <a:rPr lang="en-US" dirty="0" smtClean="0">
                <a:solidFill>
                  <a:schemeClr val="tx1"/>
                </a:solidFill>
              </a:rPr>
              <a:t>then focus on specific route &amp; area tweaks during annual update or other revision process, with public involvement; otherwise entire unit is open to a potentially long, drawn-out revision process</a:t>
            </a:r>
          </a:p>
          <a:p>
            <a:pPr marL="0" indent="0">
              <a:buNone/>
            </a:pPr>
            <a:endParaRPr lang="en-US" dirty="0" smtClean="0">
              <a:solidFill>
                <a:schemeClr val="tx1"/>
              </a:solidFill>
            </a:endParaRPr>
          </a:p>
        </p:txBody>
      </p:sp>
      <p:sp>
        <p:nvSpPr>
          <p:cNvPr id="3" name="Title 2"/>
          <p:cNvSpPr>
            <a:spLocks noGrp="1"/>
          </p:cNvSpPr>
          <p:nvPr>
            <p:ph type="title"/>
          </p:nvPr>
        </p:nvSpPr>
        <p:spPr>
          <a:xfrm>
            <a:off x="1593436" y="177801"/>
            <a:ext cx="10368376" cy="736599"/>
          </a:xfrm>
        </p:spPr>
        <p:txBody>
          <a:bodyPr>
            <a:noAutofit/>
          </a:bodyPr>
          <a:lstStyle/>
          <a:p>
            <a:r>
              <a:rPr lang="en-US" sz="4400" dirty="0" smtClean="0">
                <a:solidFill>
                  <a:schemeClr val="tx1"/>
                </a:solidFill>
              </a:rPr>
              <a:t>Public Involvement: </a:t>
            </a:r>
            <a:r>
              <a:rPr lang="en-US" sz="4400" b="1" dirty="0" smtClean="0">
                <a:solidFill>
                  <a:srgbClr val="0000FF"/>
                </a:solidFill>
              </a:rPr>
              <a:t>Existing Decisions</a:t>
            </a:r>
            <a:endParaRPr lang="en-US" sz="4400" dirty="0">
              <a:solidFill>
                <a:srgbClr val="0000FF"/>
              </a:solidFill>
            </a:endParaRPr>
          </a:p>
        </p:txBody>
      </p:sp>
      <p:sp>
        <p:nvSpPr>
          <p:cNvPr id="4" name="Footer Placeholder 3"/>
          <p:cNvSpPr>
            <a:spLocks noGrp="1"/>
          </p:cNvSpPr>
          <p:nvPr>
            <p:ph type="ftr" sz="quarter" idx="11"/>
          </p:nvPr>
        </p:nvSpPr>
        <p:spPr>
          <a:xfrm>
            <a:off x="7923211"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985900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93436" y="1295400"/>
            <a:ext cx="10215976" cy="5334000"/>
          </a:xfrm>
        </p:spPr>
        <p:txBody>
          <a:bodyPr>
            <a:normAutofit lnSpcReduction="10000"/>
          </a:bodyPr>
          <a:lstStyle/>
          <a:p>
            <a:r>
              <a:rPr lang="en-US" sz="3200" b="1" dirty="0" smtClean="0"/>
              <a:t>PUBLIC PARTICIPATION REQUIRED:                         </a:t>
            </a:r>
            <a:r>
              <a:rPr lang="en-US" sz="3200" dirty="0" smtClean="0"/>
              <a:t>for </a:t>
            </a:r>
            <a:r>
              <a:rPr lang="en-US" sz="3200" b="1" dirty="0" smtClean="0"/>
              <a:t>initial</a:t>
            </a:r>
            <a:r>
              <a:rPr lang="en-US" sz="3200" dirty="0" smtClean="0"/>
              <a:t> </a:t>
            </a:r>
            <a:r>
              <a:rPr lang="en-US" sz="3200" b="1" dirty="0" smtClean="0"/>
              <a:t>designation </a:t>
            </a:r>
            <a:r>
              <a:rPr lang="en-US" sz="3200" dirty="0" smtClean="0"/>
              <a:t>of NFS roads, trails &amp; areas for OSV use under Subpart C – as well as for    </a:t>
            </a:r>
            <a:r>
              <a:rPr lang="en-US" sz="3200" b="1" dirty="0" smtClean="0"/>
              <a:t>revising designations</a:t>
            </a:r>
          </a:p>
          <a:p>
            <a:r>
              <a:rPr lang="en-US" sz="3200" dirty="0" smtClean="0"/>
              <a:t>Advance notice must be given to allow for public comment</a:t>
            </a:r>
          </a:p>
          <a:p>
            <a:r>
              <a:rPr lang="en-US" sz="3200" dirty="0" smtClean="0"/>
              <a:t>Coordination with Federal/State/County/Local &amp; Tribal governments/entities required</a:t>
            </a:r>
          </a:p>
          <a:p>
            <a:r>
              <a:rPr lang="en-US" sz="3200" b="1" dirty="0" smtClean="0">
                <a:solidFill>
                  <a:srgbClr val="0000FF"/>
                </a:solidFill>
              </a:rPr>
              <a:t>EXCEPTION:</a:t>
            </a:r>
            <a:r>
              <a:rPr lang="en-US" sz="3200" b="1" dirty="0" smtClean="0">
                <a:solidFill>
                  <a:srgbClr val="FFFF00"/>
                </a:solidFill>
              </a:rPr>
              <a:t> </a:t>
            </a:r>
            <a:r>
              <a:rPr lang="en-US" sz="3200" dirty="0" smtClean="0"/>
              <a:t>no public notice required for temporary, </a:t>
            </a:r>
            <a:r>
              <a:rPr lang="en-US" sz="3200" b="1" dirty="0" smtClean="0"/>
              <a:t>emergency closures </a:t>
            </a:r>
            <a:r>
              <a:rPr lang="en-US" sz="3200" dirty="0" smtClean="0"/>
              <a:t>related to short-term resource protection or to protect public health &amp; safety</a:t>
            </a:r>
            <a:endParaRPr lang="en-US" sz="3200" dirty="0"/>
          </a:p>
        </p:txBody>
      </p:sp>
      <p:sp>
        <p:nvSpPr>
          <p:cNvPr id="3" name="Title 2"/>
          <p:cNvSpPr>
            <a:spLocks noGrp="1"/>
          </p:cNvSpPr>
          <p:nvPr>
            <p:ph type="title"/>
          </p:nvPr>
        </p:nvSpPr>
        <p:spPr>
          <a:xfrm>
            <a:off x="1593436" y="177801"/>
            <a:ext cx="9782801" cy="888999"/>
          </a:xfrm>
        </p:spPr>
        <p:txBody>
          <a:bodyPr>
            <a:normAutofit/>
          </a:bodyPr>
          <a:lstStyle/>
          <a:p>
            <a:r>
              <a:rPr lang="en-US" sz="4400" dirty="0" smtClean="0">
                <a:solidFill>
                  <a:schemeClr val="tx1"/>
                </a:solidFill>
              </a:rPr>
              <a:t>Public Involvement: </a:t>
            </a:r>
            <a:r>
              <a:rPr lang="en-US" sz="4400" b="1" dirty="0" smtClean="0">
                <a:solidFill>
                  <a:srgbClr val="0000FF"/>
                </a:solidFill>
              </a:rPr>
              <a:t>New Decisions</a:t>
            </a:r>
            <a:endParaRPr lang="en-US" sz="4400" dirty="0">
              <a:solidFill>
                <a:srgbClr val="0000FF"/>
              </a:solidFill>
            </a:endParaRPr>
          </a:p>
        </p:txBody>
      </p:sp>
      <p:sp>
        <p:nvSpPr>
          <p:cNvPr id="4" name="Footer Placeholder 3"/>
          <p:cNvSpPr>
            <a:spLocks noGrp="1"/>
          </p:cNvSpPr>
          <p:nvPr>
            <p:ph type="ftr" sz="quarter" idx="11"/>
          </p:nvPr>
        </p:nvSpPr>
        <p:spPr>
          <a:xfrm>
            <a:off x="7923211"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892204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190"/>
            <a:ext cx="12188825" cy="6856810"/>
          </a:xfrm>
          <a:prstGeom prst="rect">
            <a:avLst/>
          </a:prstGeom>
        </p:spPr>
      </p:pic>
      <p:sp>
        <p:nvSpPr>
          <p:cNvPr id="23554" name="Rectangle 3"/>
          <p:cNvSpPr>
            <a:spLocks noGrp="1" noChangeArrowheads="1"/>
          </p:cNvSpPr>
          <p:nvPr>
            <p:ph idx="1"/>
          </p:nvPr>
        </p:nvSpPr>
        <p:spPr>
          <a:xfrm>
            <a:off x="455612" y="1243412"/>
            <a:ext cx="11201400" cy="5614589"/>
          </a:xfrm>
        </p:spPr>
        <p:txBody>
          <a:bodyPr>
            <a:normAutofit/>
          </a:bodyPr>
          <a:lstStyle/>
          <a:p>
            <a:pPr marL="514350" indent="-514350">
              <a:buFont typeface="+mj-lt"/>
              <a:buAutoNum type="alphaLcParenR"/>
            </a:pPr>
            <a:r>
              <a:rPr lang="en-US" sz="3200" b="1" dirty="0" smtClean="0">
                <a:solidFill>
                  <a:schemeClr val="tx1"/>
                </a:solidFill>
              </a:rPr>
              <a:t>General</a:t>
            </a:r>
            <a:r>
              <a:rPr lang="en-US" sz="3200" dirty="0" smtClean="0">
                <a:solidFill>
                  <a:schemeClr val="tx1"/>
                </a:solidFill>
              </a:rPr>
              <a:t> </a:t>
            </a:r>
            <a:r>
              <a:rPr lang="en-US" sz="3200" b="1" dirty="0" smtClean="0">
                <a:solidFill>
                  <a:schemeClr val="tx1"/>
                </a:solidFill>
              </a:rPr>
              <a:t>criteria</a:t>
            </a:r>
            <a:r>
              <a:rPr lang="en-US" sz="3200" dirty="0" smtClean="0">
                <a:solidFill>
                  <a:schemeClr val="tx1"/>
                </a:solidFill>
              </a:rPr>
              <a:t> for all roads, trails &amp; areas</a:t>
            </a:r>
          </a:p>
          <a:p>
            <a:pPr marL="514350" indent="-514350">
              <a:buFont typeface="+mj-lt"/>
              <a:buAutoNum type="alphaLcParenR"/>
            </a:pPr>
            <a:r>
              <a:rPr lang="en-US" sz="3200" b="1" dirty="0" smtClean="0">
                <a:solidFill>
                  <a:schemeClr val="tx1"/>
                </a:solidFill>
              </a:rPr>
              <a:t>Trail and Area criteria</a:t>
            </a:r>
            <a:r>
              <a:rPr lang="en-US" sz="3200" dirty="0" smtClean="0">
                <a:solidFill>
                  <a:schemeClr val="tx1"/>
                </a:solidFill>
              </a:rPr>
              <a:t>, with specific objective of </a:t>
            </a:r>
            <a:r>
              <a:rPr lang="en-US" sz="3200" b="1" dirty="0" smtClean="0">
                <a:solidFill>
                  <a:schemeClr val="tx1"/>
                </a:solidFill>
              </a:rPr>
              <a:t>MINIMIZING</a:t>
            </a:r>
            <a:r>
              <a:rPr lang="en-US" sz="3200" dirty="0" smtClean="0">
                <a:solidFill>
                  <a:schemeClr val="bg1"/>
                </a:solidFill>
              </a:rPr>
              <a:t> </a:t>
            </a:r>
            <a:r>
              <a:rPr lang="en-US" sz="3200" dirty="0" smtClean="0">
                <a:solidFill>
                  <a:schemeClr val="tx1"/>
                </a:solidFill>
              </a:rPr>
              <a:t>effects on these topics</a:t>
            </a:r>
          </a:p>
          <a:p>
            <a:pPr marL="514350" indent="-514350">
              <a:buFont typeface="+mj-lt"/>
              <a:buAutoNum type="alphaLcParenR" startAt="3"/>
            </a:pPr>
            <a:r>
              <a:rPr lang="en-US" sz="3200" b="1" dirty="0">
                <a:solidFill>
                  <a:schemeClr val="tx1"/>
                </a:solidFill>
              </a:rPr>
              <a:t>Road</a:t>
            </a:r>
            <a:r>
              <a:rPr lang="en-US" sz="3200" dirty="0">
                <a:solidFill>
                  <a:schemeClr val="tx1"/>
                </a:solidFill>
              </a:rPr>
              <a:t> </a:t>
            </a:r>
            <a:r>
              <a:rPr lang="en-US" sz="3200" dirty="0" smtClean="0">
                <a:solidFill>
                  <a:schemeClr val="tx1"/>
                </a:solidFill>
              </a:rPr>
              <a:t>criteria</a:t>
            </a:r>
          </a:p>
          <a:p>
            <a:pPr marL="514350" indent="-514350">
              <a:buFont typeface="+mj-lt"/>
              <a:buAutoNum type="alphaLcParenR" startAt="3"/>
            </a:pPr>
            <a:endParaRPr lang="en-US" sz="3200" dirty="0">
              <a:solidFill>
                <a:schemeClr val="tx1"/>
              </a:solidFill>
            </a:endParaRPr>
          </a:p>
          <a:p>
            <a:pPr marL="514350" indent="-514350">
              <a:buFont typeface="+mj-lt"/>
              <a:buAutoNum type="alphaLcParenR" startAt="3"/>
            </a:pPr>
            <a:endParaRPr lang="en-US" sz="3200" dirty="0" smtClean="0">
              <a:solidFill>
                <a:schemeClr val="tx1"/>
              </a:solidFill>
            </a:endParaRPr>
          </a:p>
          <a:p>
            <a:pPr marL="514350" indent="-514350">
              <a:buFont typeface="+mj-lt"/>
              <a:buAutoNum type="alphaLcParenR" startAt="3"/>
            </a:pPr>
            <a:endParaRPr lang="en-US" sz="3200" dirty="0" smtClean="0">
              <a:solidFill>
                <a:schemeClr val="tx1"/>
              </a:solidFill>
            </a:endParaRPr>
          </a:p>
          <a:p>
            <a:pPr marL="514350" indent="-514350">
              <a:buFont typeface="+mj-lt"/>
              <a:buAutoNum type="alphaLcParenR" startAt="3"/>
            </a:pPr>
            <a:r>
              <a:rPr lang="en-US" sz="3200" b="1" dirty="0">
                <a:solidFill>
                  <a:schemeClr val="tx1"/>
                </a:solidFill>
              </a:rPr>
              <a:t>Rights of access</a:t>
            </a:r>
          </a:p>
          <a:p>
            <a:pPr marL="514350" indent="-514350">
              <a:buFont typeface="+mj-lt"/>
              <a:buAutoNum type="alphaLcParenR" startAt="3"/>
            </a:pPr>
            <a:r>
              <a:rPr lang="en-US" sz="3200" b="1" dirty="0" smtClean="0">
                <a:solidFill>
                  <a:schemeClr val="tx1"/>
                </a:solidFill>
              </a:rPr>
              <a:t>Wilderness</a:t>
            </a:r>
            <a:endParaRPr lang="en-US" sz="3200" dirty="0">
              <a:solidFill>
                <a:schemeClr val="tx1"/>
              </a:solidFill>
            </a:endParaRPr>
          </a:p>
          <a:p>
            <a:pPr marL="514350" indent="-514350">
              <a:buFont typeface="+mj-lt"/>
              <a:buAutoNum type="alphaLcParenR" startAt="3"/>
            </a:pPr>
            <a:endParaRPr lang="en-US" sz="3000" b="1" dirty="0">
              <a:solidFill>
                <a:schemeClr val="tx1"/>
              </a:solidFill>
            </a:endParaRPr>
          </a:p>
          <a:p>
            <a:pPr marL="514350" indent="-514350">
              <a:buFont typeface="+mj-lt"/>
              <a:buAutoNum type="alphaLcParenR" startAt="3"/>
            </a:pPr>
            <a:endParaRPr lang="en-US" sz="3000" dirty="0">
              <a:solidFill>
                <a:schemeClr val="tx1"/>
              </a:solidFill>
            </a:endParaRPr>
          </a:p>
          <a:p>
            <a:pPr marL="514350" indent="-514350">
              <a:buFont typeface="+mj-lt"/>
              <a:buAutoNum type="alphaLcParenR"/>
            </a:pPr>
            <a:endParaRPr lang="en-US" sz="3000" dirty="0" smtClean="0">
              <a:solidFill>
                <a:schemeClr val="bg1"/>
              </a:solidFill>
            </a:endParaRPr>
          </a:p>
        </p:txBody>
      </p:sp>
      <p:sp>
        <p:nvSpPr>
          <p:cNvPr id="24578" name="Rectangle 2"/>
          <p:cNvSpPr>
            <a:spLocks noGrp="1" noChangeArrowheads="1"/>
          </p:cNvSpPr>
          <p:nvPr>
            <p:ph type="title"/>
          </p:nvPr>
        </p:nvSpPr>
        <p:spPr>
          <a:xfrm>
            <a:off x="150812" y="177801"/>
            <a:ext cx="11887200" cy="889000"/>
          </a:xfrm>
        </p:spPr>
        <p:txBody>
          <a:bodyPr>
            <a:normAutofit/>
          </a:bodyPr>
          <a:lstStyle/>
          <a:p>
            <a:pPr algn="ctr">
              <a:defRPr/>
            </a:pPr>
            <a:r>
              <a:rPr lang="en-US" sz="4400" b="1" dirty="0" smtClean="0">
                <a:solidFill>
                  <a:srgbClr val="0000FF"/>
                </a:solidFill>
              </a:rPr>
              <a:t>Designation </a:t>
            </a:r>
            <a:r>
              <a:rPr sz="4400" b="1" dirty="0" smtClean="0">
                <a:solidFill>
                  <a:srgbClr val="0000FF"/>
                </a:solidFill>
              </a:rPr>
              <a:t>Criteria Categories</a:t>
            </a:r>
            <a:endParaRPr b="1" dirty="0"/>
          </a:p>
        </p:txBody>
      </p:sp>
      <p:sp>
        <p:nvSpPr>
          <p:cNvPr id="2" name="Content Placeholder 1"/>
          <p:cNvSpPr>
            <a:spLocks noGrp="1"/>
          </p:cNvSpPr>
          <p:nvPr>
            <p:ph sz="half" idx="4294967295"/>
          </p:nvPr>
        </p:nvSpPr>
        <p:spPr>
          <a:xfrm>
            <a:off x="8455025" y="1852613"/>
            <a:ext cx="3733800" cy="4624387"/>
          </a:xfrm>
        </p:spPr>
        <p:txBody>
          <a:bodyPr>
            <a:normAutofit/>
          </a:bodyPr>
          <a:lstStyle/>
          <a:p>
            <a:pPr marL="514350" indent="-514350">
              <a:buFont typeface="+mj-lt"/>
              <a:buAutoNum type="alphaLcParenR" startAt="3"/>
            </a:pPr>
            <a:endParaRPr lang="en-US" sz="3000" dirty="0">
              <a:solidFill>
                <a:schemeClr val="tx1"/>
              </a:solidFill>
            </a:endParaRPr>
          </a:p>
          <a:p>
            <a:pPr marL="514350" indent="-514350">
              <a:buFont typeface="+mj-lt"/>
              <a:buAutoNum type="alphaLcParenR" startAt="3"/>
            </a:pPr>
            <a:endParaRPr lang="en-US" sz="3000" dirty="0" smtClean="0">
              <a:solidFill>
                <a:schemeClr val="tx1"/>
              </a:solidFill>
            </a:endParaRPr>
          </a:p>
          <a:p>
            <a:pPr marL="514350" indent="-514350">
              <a:buFont typeface="+mj-lt"/>
              <a:buAutoNum type="alphaLcParenR" startAt="3"/>
            </a:pPr>
            <a:endParaRPr lang="en-US" sz="3000" dirty="0">
              <a:solidFill>
                <a:schemeClr val="tx1"/>
              </a:solidFill>
            </a:endParaRPr>
          </a:p>
          <a:p>
            <a:pPr marL="514350" indent="-514350">
              <a:buFont typeface="+mj-lt"/>
              <a:buAutoNum type="alphaLcParenR" startAt="3"/>
            </a:pPr>
            <a:endParaRPr lang="en-US" sz="3000" dirty="0" smtClean="0">
              <a:solidFill>
                <a:srgbClr val="FFFF00"/>
              </a:solidFill>
            </a:endParaRPr>
          </a:p>
        </p:txBody>
      </p:sp>
      <p:sp>
        <p:nvSpPr>
          <p:cNvPr id="4" name="Footer Placeholder 3"/>
          <p:cNvSpPr>
            <a:spLocks noGrp="1"/>
          </p:cNvSpPr>
          <p:nvPr>
            <p:ph type="ftr" sz="quarter" idx="11"/>
          </p:nvPr>
        </p:nvSpPr>
        <p:spPr>
          <a:xfrm>
            <a:off x="7923211" y="6653611"/>
            <a:ext cx="4265613" cy="204389"/>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308178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75812" y="990599"/>
            <a:ext cx="2513013" cy="3350683"/>
          </a:xfrm>
          <a:prstGeom prst="rect">
            <a:avLst/>
          </a:prstGeom>
          <a:ln w="9525">
            <a:solidFill>
              <a:srgbClr val="3399FF"/>
            </a:solidFill>
          </a:ln>
        </p:spPr>
      </p:pic>
      <p:sp>
        <p:nvSpPr>
          <p:cNvPr id="2" name="Content Placeholder 1"/>
          <p:cNvSpPr>
            <a:spLocks noGrp="1"/>
          </p:cNvSpPr>
          <p:nvPr>
            <p:ph idx="1"/>
          </p:nvPr>
        </p:nvSpPr>
        <p:spPr>
          <a:xfrm>
            <a:off x="1593436" y="1295400"/>
            <a:ext cx="10063576" cy="5334000"/>
          </a:xfrm>
        </p:spPr>
        <p:txBody>
          <a:bodyPr>
            <a:normAutofit/>
          </a:bodyPr>
          <a:lstStyle/>
          <a:p>
            <a:r>
              <a:rPr lang="en-US" sz="3200" dirty="0" smtClean="0"/>
              <a:t>Natural &amp; cultural </a:t>
            </a:r>
            <a:r>
              <a:rPr lang="en-US" sz="3200" b="1" dirty="0" smtClean="0"/>
              <a:t>resources</a:t>
            </a:r>
          </a:p>
          <a:p>
            <a:r>
              <a:rPr lang="en-US" sz="3200" dirty="0" smtClean="0"/>
              <a:t>Public </a:t>
            </a:r>
            <a:r>
              <a:rPr lang="en-US" sz="3200" b="1" dirty="0" smtClean="0"/>
              <a:t>safety</a:t>
            </a:r>
          </a:p>
          <a:p>
            <a:r>
              <a:rPr lang="en-US" sz="3200" dirty="0" smtClean="0"/>
              <a:t>Provision of recreational </a:t>
            </a:r>
            <a:r>
              <a:rPr lang="en-US" sz="3200" b="1" dirty="0" smtClean="0"/>
              <a:t>opportunities</a:t>
            </a:r>
          </a:p>
          <a:p>
            <a:r>
              <a:rPr lang="en-US" sz="3200" b="1" dirty="0" smtClean="0"/>
              <a:t>Access</a:t>
            </a:r>
            <a:r>
              <a:rPr lang="en-US" sz="3200" dirty="0" smtClean="0"/>
              <a:t> needs</a:t>
            </a:r>
          </a:p>
          <a:p>
            <a:r>
              <a:rPr lang="en-US" sz="3200" b="1" dirty="0" smtClean="0"/>
              <a:t>Conflicts</a:t>
            </a:r>
            <a:r>
              <a:rPr lang="en-US" sz="3200" dirty="0" smtClean="0"/>
              <a:t> among uses of NFS lands</a:t>
            </a:r>
          </a:p>
          <a:p>
            <a:r>
              <a:rPr lang="en-US" sz="3200" dirty="0" smtClean="0"/>
              <a:t>The </a:t>
            </a:r>
            <a:r>
              <a:rPr lang="en-US" sz="3200" u="sng" dirty="0" smtClean="0"/>
              <a:t>need for</a:t>
            </a:r>
            <a:r>
              <a:rPr lang="en-US" sz="3200" dirty="0" smtClean="0"/>
              <a:t> </a:t>
            </a:r>
            <a:r>
              <a:rPr lang="en-US" sz="3200" b="1" dirty="0" smtClean="0"/>
              <a:t>maintenance &amp; administration </a:t>
            </a:r>
            <a:r>
              <a:rPr lang="en-US" sz="3200" dirty="0" smtClean="0"/>
              <a:t>of roads, trails &amp; areas due to any designation &amp; then the </a:t>
            </a:r>
            <a:r>
              <a:rPr lang="en-US" sz="3200" u="sng" dirty="0" smtClean="0"/>
              <a:t>availability of resources for </a:t>
            </a:r>
            <a:r>
              <a:rPr lang="en-US" sz="3200" dirty="0" smtClean="0"/>
              <a:t>maintenance &amp; administration if designated</a:t>
            </a:r>
          </a:p>
          <a:p>
            <a:endParaRPr lang="en-US" sz="3200" dirty="0"/>
          </a:p>
        </p:txBody>
      </p:sp>
      <p:sp>
        <p:nvSpPr>
          <p:cNvPr id="3" name="Title 2"/>
          <p:cNvSpPr>
            <a:spLocks noGrp="1"/>
          </p:cNvSpPr>
          <p:nvPr>
            <p:ph type="title"/>
          </p:nvPr>
        </p:nvSpPr>
        <p:spPr>
          <a:xfrm>
            <a:off x="1827212" y="177801"/>
            <a:ext cx="9549025" cy="812799"/>
          </a:xfrm>
        </p:spPr>
        <p:txBody>
          <a:bodyPr/>
          <a:lstStyle/>
          <a:p>
            <a:r>
              <a:rPr lang="en-US" sz="4800" b="1" dirty="0">
                <a:solidFill>
                  <a:srgbClr val="0000FF"/>
                </a:solidFill>
              </a:rPr>
              <a:t>General Criteria Considerations</a:t>
            </a:r>
            <a:endParaRPr lang="en-US" sz="4800" dirty="0">
              <a:solidFill>
                <a:srgbClr val="0000FF"/>
              </a:solidFill>
            </a:endParaRPr>
          </a:p>
        </p:txBody>
      </p:sp>
      <p:sp>
        <p:nvSpPr>
          <p:cNvPr id="5" name="Footer Placeholder 4"/>
          <p:cNvSpPr>
            <a:spLocks noGrp="1"/>
          </p:cNvSpPr>
          <p:nvPr>
            <p:ph type="ftr" sz="quarter" idx="11"/>
          </p:nvPr>
        </p:nvSpPr>
        <p:spPr>
          <a:xfrm>
            <a:off x="7923211"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783045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7"/>
          <p:cNvSpPr>
            <a:spLocks noGrp="1" noChangeArrowheads="1"/>
          </p:cNvSpPr>
          <p:nvPr>
            <p:ph idx="1"/>
          </p:nvPr>
        </p:nvSpPr>
        <p:spPr>
          <a:xfrm>
            <a:off x="1593436" y="1371600"/>
            <a:ext cx="10215976" cy="5181600"/>
          </a:xfrm>
        </p:spPr>
        <p:txBody>
          <a:bodyPr>
            <a:normAutofit lnSpcReduction="10000"/>
          </a:bodyPr>
          <a:lstStyle/>
          <a:p>
            <a:pPr marL="0" indent="0">
              <a:buNone/>
            </a:pPr>
            <a:r>
              <a:rPr lang="en-US" sz="3200" b="1" dirty="0" smtClean="0"/>
              <a:t>Specific Objective of </a:t>
            </a:r>
            <a:r>
              <a:rPr lang="en-US" sz="3200" b="1" dirty="0" smtClean="0">
                <a:solidFill>
                  <a:srgbClr val="0000FF"/>
                </a:solidFill>
              </a:rPr>
              <a:t>MINIMIZING</a:t>
            </a:r>
            <a:r>
              <a:rPr lang="en-US" sz="3200" b="1" dirty="0" smtClean="0"/>
              <a:t>:</a:t>
            </a:r>
          </a:p>
          <a:p>
            <a:pPr marL="514350" indent="-514350">
              <a:buFont typeface="+mj-lt"/>
              <a:buAutoNum type="arabicPeriod"/>
            </a:pPr>
            <a:r>
              <a:rPr lang="en-US" sz="3200" b="1" dirty="0" smtClean="0"/>
              <a:t>Damage to </a:t>
            </a:r>
            <a:r>
              <a:rPr lang="en-US" sz="3200" dirty="0" smtClean="0"/>
              <a:t>soil, watershed, vegetation &amp; other forest </a:t>
            </a:r>
            <a:r>
              <a:rPr lang="en-US" sz="3200" b="1" dirty="0" smtClean="0"/>
              <a:t>resources</a:t>
            </a:r>
          </a:p>
          <a:p>
            <a:pPr marL="514350" indent="-514350">
              <a:buFont typeface="+mj-lt"/>
              <a:buAutoNum type="arabicPeriod"/>
            </a:pPr>
            <a:r>
              <a:rPr lang="en-US" sz="3200" b="1" dirty="0" smtClean="0"/>
              <a:t>Harassment of wildlife</a:t>
            </a:r>
            <a:r>
              <a:rPr lang="en-US" sz="3200" dirty="0" smtClean="0"/>
              <a:t> &amp; significant disruption of wildlife habitats</a:t>
            </a:r>
          </a:p>
          <a:p>
            <a:pPr marL="514350" indent="-514350">
              <a:buFont typeface="+mj-lt"/>
              <a:buAutoNum type="arabicPeriod"/>
            </a:pPr>
            <a:r>
              <a:rPr lang="en-US" sz="3200" b="1" dirty="0" smtClean="0"/>
              <a:t>Conflicts between </a:t>
            </a:r>
            <a:r>
              <a:rPr lang="en-US" sz="3200" dirty="0" smtClean="0"/>
              <a:t>motor vehicle use &amp; existing or proposed </a:t>
            </a:r>
            <a:r>
              <a:rPr lang="en-US" sz="3200" b="1" dirty="0" smtClean="0"/>
              <a:t>recreational uses </a:t>
            </a:r>
            <a:r>
              <a:rPr lang="en-US" sz="3200" dirty="0" smtClean="0"/>
              <a:t>of NFS lands or neighboring Federal lands</a:t>
            </a:r>
          </a:p>
          <a:p>
            <a:pPr marL="514350" indent="-514350">
              <a:buFont typeface="+mj-lt"/>
              <a:buAutoNum type="arabicPeriod"/>
            </a:pPr>
            <a:r>
              <a:rPr lang="en-US" sz="3200" b="1" dirty="0" smtClean="0"/>
              <a:t>Conflicts</a:t>
            </a:r>
            <a:r>
              <a:rPr lang="en-US" sz="3200" dirty="0" smtClean="0"/>
              <a:t> </a:t>
            </a:r>
            <a:r>
              <a:rPr lang="en-US" sz="3200" dirty="0"/>
              <a:t>among different </a:t>
            </a:r>
            <a:r>
              <a:rPr lang="en-US" sz="3200" b="1" dirty="0"/>
              <a:t>classes of motor vehicle</a:t>
            </a:r>
            <a:r>
              <a:rPr lang="en-US" sz="3200" dirty="0"/>
              <a:t> uses of </a:t>
            </a:r>
            <a:r>
              <a:rPr lang="en-US" sz="3200" dirty="0" smtClean="0"/>
              <a:t>NFS lands </a:t>
            </a:r>
            <a:r>
              <a:rPr lang="en-US" sz="3200" dirty="0"/>
              <a:t>or neighboring Federal lands</a:t>
            </a:r>
          </a:p>
          <a:p>
            <a:pPr>
              <a:buFont typeface="Wingdings" panose="05000000000000000000" pitchFamily="2" charset="2"/>
              <a:buChar char="ü"/>
            </a:pPr>
            <a:endParaRPr lang="en-US" sz="3200" dirty="0" smtClean="0"/>
          </a:p>
        </p:txBody>
      </p:sp>
      <p:sp>
        <p:nvSpPr>
          <p:cNvPr id="27650" name="Rectangle 1026"/>
          <p:cNvSpPr>
            <a:spLocks noGrp="1" noChangeArrowheads="1"/>
          </p:cNvSpPr>
          <p:nvPr>
            <p:ph type="title"/>
          </p:nvPr>
        </p:nvSpPr>
        <p:spPr>
          <a:xfrm>
            <a:off x="1593436" y="152400"/>
            <a:ext cx="10205921" cy="1041400"/>
          </a:xfrm>
        </p:spPr>
        <p:txBody>
          <a:bodyPr>
            <a:normAutofit/>
          </a:bodyPr>
          <a:lstStyle/>
          <a:p>
            <a:pPr>
              <a:defRPr/>
            </a:pPr>
            <a:r>
              <a:rPr sz="4800" b="1" dirty="0" smtClean="0">
                <a:solidFill>
                  <a:srgbClr val="0000FF"/>
                </a:solidFill>
              </a:rPr>
              <a:t>Trail </a:t>
            </a:r>
            <a:r>
              <a:rPr sz="4800" b="1" dirty="0">
                <a:solidFill>
                  <a:srgbClr val="0000FF"/>
                </a:solidFill>
              </a:rPr>
              <a:t>and Area </a:t>
            </a:r>
            <a:r>
              <a:rPr sz="4800" b="1" dirty="0" smtClean="0">
                <a:solidFill>
                  <a:srgbClr val="0000FF"/>
                </a:solidFill>
              </a:rPr>
              <a:t>Criteria</a:t>
            </a:r>
            <a:endParaRPr sz="4800" b="1" dirty="0">
              <a:solidFill>
                <a:srgbClr val="0000FF"/>
              </a:solidFill>
            </a:endParaRPr>
          </a:p>
        </p:txBody>
      </p:sp>
      <p:sp>
        <p:nvSpPr>
          <p:cNvPr id="2" name="Footer Placeholder 1"/>
          <p:cNvSpPr>
            <a:spLocks noGrp="1"/>
          </p:cNvSpPr>
          <p:nvPr>
            <p:ph type="ftr" sz="quarter" idx="11"/>
          </p:nvPr>
        </p:nvSpPr>
        <p:spPr>
          <a:xfrm>
            <a:off x="7923211" y="6553200"/>
            <a:ext cx="4265613"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0590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7"/>
          <p:cNvSpPr>
            <a:spLocks noGrp="1" noChangeArrowheads="1"/>
          </p:cNvSpPr>
          <p:nvPr>
            <p:ph idx="1"/>
          </p:nvPr>
        </p:nvSpPr>
        <p:spPr>
          <a:xfrm>
            <a:off x="1617248" y="1191416"/>
            <a:ext cx="10215976" cy="2300549"/>
          </a:xfrm>
        </p:spPr>
        <p:txBody>
          <a:bodyPr>
            <a:normAutofit/>
          </a:bodyPr>
          <a:lstStyle/>
          <a:p>
            <a:pPr marL="0" indent="0">
              <a:buNone/>
            </a:pPr>
            <a:r>
              <a:rPr lang="en-US" sz="3200" b="1" dirty="0" smtClean="0"/>
              <a:t>Also must consider:</a:t>
            </a:r>
          </a:p>
          <a:p>
            <a:pPr marL="514350" indent="-514350">
              <a:buFont typeface="+mj-lt"/>
              <a:buAutoNum type="arabicPeriod" startAt="5"/>
            </a:pPr>
            <a:r>
              <a:rPr lang="en-US" sz="3200" b="1" dirty="0" smtClean="0"/>
              <a:t>Compatibility</a:t>
            </a:r>
            <a:r>
              <a:rPr lang="en-US" sz="3200" dirty="0" smtClean="0"/>
              <a:t> of motor vehicle use </a:t>
            </a:r>
            <a:r>
              <a:rPr lang="en-US" sz="3200" b="1" dirty="0" smtClean="0"/>
              <a:t>with existing conditions </a:t>
            </a:r>
            <a:r>
              <a:rPr lang="en-US" sz="3200" dirty="0" smtClean="0"/>
              <a:t>in populated areas, taking into account sound, emissions &amp; other factors</a:t>
            </a:r>
          </a:p>
          <a:p>
            <a:pPr marL="0" indent="0">
              <a:buNone/>
            </a:pPr>
            <a:endParaRPr lang="en-US" sz="3200" dirty="0" smtClean="0"/>
          </a:p>
        </p:txBody>
      </p:sp>
      <p:sp>
        <p:nvSpPr>
          <p:cNvPr id="27650" name="Rectangle 1026"/>
          <p:cNvSpPr>
            <a:spLocks noGrp="1" noChangeArrowheads="1"/>
          </p:cNvSpPr>
          <p:nvPr>
            <p:ph type="title"/>
          </p:nvPr>
        </p:nvSpPr>
        <p:spPr>
          <a:xfrm>
            <a:off x="1617248" y="152400"/>
            <a:ext cx="10182109" cy="914400"/>
          </a:xfrm>
        </p:spPr>
        <p:txBody>
          <a:bodyPr>
            <a:normAutofit/>
          </a:bodyPr>
          <a:lstStyle/>
          <a:p>
            <a:pPr>
              <a:defRPr/>
            </a:pPr>
            <a:r>
              <a:rPr sz="4800" b="1" dirty="0" smtClean="0">
                <a:solidFill>
                  <a:srgbClr val="0000FF"/>
                </a:solidFill>
              </a:rPr>
              <a:t>Trail </a:t>
            </a:r>
            <a:r>
              <a:rPr sz="4800" b="1" dirty="0">
                <a:solidFill>
                  <a:srgbClr val="0000FF"/>
                </a:solidFill>
              </a:rPr>
              <a:t>and Area </a:t>
            </a:r>
            <a:r>
              <a:rPr sz="4800" b="1" dirty="0" smtClean="0">
                <a:solidFill>
                  <a:srgbClr val="0000FF"/>
                </a:solidFill>
              </a:rPr>
              <a:t>Criteria</a:t>
            </a:r>
            <a:endParaRPr sz="4800" b="1" dirty="0">
              <a:solidFill>
                <a:srgbClr val="0000FF"/>
              </a:solidFill>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85254" y="4066738"/>
            <a:ext cx="4199596" cy="2799730"/>
          </a:xfrm>
          <a:prstGeom prst="rect">
            <a:avLst/>
          </a:prstGeom>
          <a:ln w="19050">
            <a:solidFill>
              <a:srgbClr val="00B0F0"/>
            </a:solidFill>
          </a:ln>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67070" y="4066737"/>
            <a:ext cx="3721684" cy="2791263"/>
          </a:xfrm>
          <a:prstGeom prst="rect">
            <a:avLst/>
          </a:prstGeom>
          <a:ln w="19050">
            <a:solidFill>
              <a:srgbClr val="00B0F0"/>
            </a:solidFill>
          </a:ln>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3491965"/>
            <a:ext cx="2549926" cy="3399902"/>
          </a:xfrm>
          <a:prstGeom prst="rect">
            <a:avLst/>
          </a:prstGeom>
          <a:ln w="19050">
            <a:solidFill>
              <a:srgbClr val="00B0F0"/>
            </a:solidFill>
          </a:ln>
        </p:spPr>
      </p:pic>
      <p:pic>
        <p:nvPicPr>
          <p:cNvPr id="5" name="Picture 4"/>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837612" y="4060743"/>
            <a:ext cx="3351214" cy="2797257"/>
          </a:xfrm>
          <a:prstGeom prst="rect">
            <a:avLst/>
          </a:prstGeom>
          <a:ln w="19050">
            <a:solidFill>
              <a:srgbClr val="00B0F0"/>
            </a:solidFill>
          </a:ln>
        </p:spPr>
      </p:pic>
      <p:sp>
        <p:nvSpPr>
          <p:cNvPr id="6" name="Footer Placeholder 5"/>
          <p:cNvSpPr>
            <a:spLocks noGrp="1"/>
          </p:cNvSpPr>
          <p:nvPr>
            <p:ph type="ftr" sz="quarter" idx="11"/>
          </p:nvPr>
        </p:nvSpPr>
        <p:spPr>
          <a:xfrm>
            <a:off x="7923211" y="6553200"/>
            <a:ext cx="4265613"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81336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idx="1"/>
          </p:nvPr>
        </p:nvSpPr>
        <p:spPr>
          <a:xfrm>
            <a:off x="1827212" y="1142999"/>
            <a:ext cx="10210800" cy="5410201"/>
          </a:xfrm>
        </p:spPr>
        <p:txBody>
          <a:bodyPr>
            <a:normAutofit/>
          </a:bodyPr>
          <a:lstStyle/>
          <a:p>
            <a:pPr marL="514350" indent="-514350">
              <a:buFont typeface="+mj-lt"/>
              <a:buAutoNum type="arabicPeriod"/>
            </a:pPr>
            <a:r>
              <a:rPr lang="en-US" sz="3200" dirty="0" smtClean="0"/>
              <a:t>Speed, volume, composition &amp; distribution of traffic on roads </a:t>
            </a:r>
          </a:p>
          <a:p>
            <a:pPr marL="514350" indent="-514350">
              <a:buFont typeface="+mj-lt"/>
              <a:buAutoNum type="arabicPeriod"/>
            </a:pPr>
            <a:r>
              <a:rPr lang="en-US" sz="3200" dirty="0" smtClean="0"/>
              <a:t>Compatibility of vehicle class with road geometry &amp; road surfacing</a:t>
            </a:r>
          </a:p>
          <a:p>
            <a:pPr>
              <a:buFont typeface="Wingdings" panose="05000000000000000000" pitchFamily="2" charset="2"/>
              <a:buChar char="Ø"/>
            </a:pPr>
            <a:r>
              <a:rPr lang="en-US" sz="3200" dirty="0" smtClean="0">
                <a:solidFill>
                  <a:srgbClr val="0000FF"/>
                </a:solidFill>
              </a:rPr>
              <a:t> Is the road snow covered, closed to wheeled motor vehicle traffic &amp; available for OSV use?</a:t>
            </a:r>
          </a:p>
          <a:p>
            <a:pPr>
              <a:buFont typeface="Wingdings" panose="05000000000000000000" pitchFamily="2" charset="2"/>
              <a:buChar char="Ø"/>
            </a:pPr>
            <a:r>
              <a:rPr lang="en-US" sz="3200" dirty="0" smtClean="0">
                <a:solidFill>
                  <a:srgbClr val="0000FF"/>
                </a:solidFill>
              </a:rPr>
              <a:t> Is the road plowed &amp; closed to OSV travel – or is concurrent OSV use with other wheeled vehicles necessary &amp; feasible on the plowed roadway?</a:t>
            </a:r>
          </a:p>
        </p:txBody>
      </p:sp>
      <p:sp>
        <p:nvSpPr>
          <p:cNvPr id="30722" name="Rectangle 2"/>
          <p:cNvSpPr>
            <a:spLocks noGrp="1" noChangeArrowheads="1"/>
          </p:cNvSpPr>
          <p:nvPr>
            <p:ph type="title"/>
          </p:nvPr>
        </p:nvSpPr>
        <p:spPr>
          <a:xfrm>
            <a:off x="1827212" y="177801"/>
            <a:ext cx="9549025" cy="812800"/>
          </a:xfrm>
        </p:spPr>
        <p:txBody>
          <a:bodyPr>
            <a:normAutofit/>
          </a:bodyPr>
          <a:lstStyle/>
          <a:p>
            <a:pPr>
              <a:defRPr/>
            </a:pPr>
            <a:r>
              <a:rPr sz="4800" b="1" dirty="0">
                <a:solidFill>
                  <a:srgbClr val="0000FF"/>
                </a:solidFill>
              </a:rPr>
              <a:t>Road Criteria</a:t>
            </a: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291436"/>
            <a:ext cx="1827212" cy="2558097"/>
          </a:xfrm>
          <a:prstGeom prst="rect">
            <a:avLst/>
          </a:prstGeom>
          <a:ln w="19050">
            <a:solidFill>
              <a:srgbClr val="00B0F0"/>
            </a:solidFill>
          </a:ln>
        </p:spPr>
      </p:pic>
      <p:sp>
        <p:nvSpPr>
          <p:cNvPr id="2" name="Footer Placeholder 1"/>
          <p:cNvSpPr>
            <a:spLocks noGrp="1"/>
          </p:cNvSpPr>
          <p:nvPr>
            <p:ph type="ftr" sz="quarter" idx="11"/>
          </p:nvPr>
        </p:nvSpPr>
        <p:spPr>
          <a:xfrm>
            <a:off x="7923211" y="6553199"/>
            <a:ext cx="4265613" cy="296333"/>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861162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idx="1"/>
          </p:nvPr>
        </p:nvSpPr>
        <p:spPr>
          <a:xfrm>
            <a:off x="1593436" y="1371600"/>
            <a:ext cx="10215976" cy="4800600"/>
          </a:xfrm>
        </p:spPr>
        <p:txBody>
          <a:bodyPr>
            <a:normAutofit/>
          </a:bodyPr>
          <a:lstStyle/>
          <a:p>
            <a:pPr marL="514350" indent="-514350">
              <a:buFont typeface="+mj-lt"/>
              <a:buAutoNum type="arabicPeriod"/>
            </a:pPr>
            <a:r>
              <a:rPr lang="en-US" sz="3200" dirty="0" smtClean="0"/>
              <a:t>Valid existing access rights</a:t>
            </a:r>
          </a:p>
          <a:p>
            <a:pPr marL="514350" indent="-514350">
              <a:buFont typeface="+mj-lt"/>
              <a:buAutoNum type="arabicPeriod"/>
            </a:pPr>
            <a:r>
              <a:rPr lang="en-US" sz="3200" dirty="0" smtClean="0"/>
              <a:t>Ingress/egress rights of private property             in-holders</a:t>
            </a:r>
          </a:p>
          <a:p>
            <a:pPr>
              <a:buFont typeface="Wingdings" panose="05000000000000000000" pitchFamily="2" charset="2"/>
              <a:buChar char="Ø"/>
            </a:pPr>
            <a:r>
              <a:rPr lang="en-US" sz="3200" dirty="0" smtClean="0">
                <a:solidFill>
                  <a:srgbClr val="0000FF"/>
                </a:solidFill>
              </a:rPr>
              <a:t> Are there either NFS or other public access easements/agreements in place?</a:t>
            </a:r>
          </a:p>
          <a:p>
            <a:pPr>
              <a:buFont typeface="Wingdings" panose="05000000000000000000" pitchFamily="2" charset="2"/>
              <a:buChar char="Ø"/>
            </a:pPr>
            <a:r>
              <a:rPr lang="en-US" sz="3200" dirty="0" smtClean="0">
                <a:solidFill>
                  <a:srgbClr val="0000FF"/>
                </a:solidFill>
              </a:rPr>
              <a:t> OSV designations cannot                               unduly prevent access                                            by private in-holders</a:t>
            </a:r>
          </a:p>
        </p:txBody>
      </p:sp>
      <p:sp>
        <p:nvSpPr>
          <p:cNvPr id="30722" name="Rectangle 2"/>
          <p:cNvSpPr>
            <a:spLocks noGrp="1" noChangeArrowheads="1"/>
          </p:cNvSpPr>
          <p:nvPr>
            <p:ph type="title"/>
          </p:nvPr>
        </p:nvSpPr>
        <p:spPr>
          <a:xfrm>
            <a:off x="1593436" y="177800"/>
            <a:ext cx="9782801" cy="965199"/>
          </a:xfrm>
        </p:spPr>
        <p:txBody>
          <a:bodyPr>
            <a:normAutofit/>
          </a:bodyPr>
          <a:lstStyle/>
          <a:p>
            <a:pPr>
              <a:defRPr/>
            </a:pPr>
            <a:r>
              <a:rPr lang="en-US" sz="4800" b="1" dirty="0" smtClean="0">
                <a:solidFill>
                  <a:srgbClr val="0000FF"/>
                </a:solidFill>
              </a:rPr>
              <a:t>Rights of Access</a:t>
            </a:r>
            <a:endParaRPr sz="4800" b="1" dirty="0">
              <a:solidFill>
                <a:srgbClr val="0000FF"/>
              </a:solidFill>
            </a:endParaRPr>
          </a:p>
        </p:txBody>
      </p:sp>
      <p:pic>
        <p:nvPicPr>
          <p:cNvPr id="3" name="Picture 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21502" y="4114800"/>
            <a:ext cx="4738253" cy="2743200"/>
          </a:xfrm>
          <a:prstGeom prst="rect">
            <a:avLst/>
          </a:prstGeom>
          <a:ln w="19050">
            <a:solidFill>
              <a:srgbClr val="00B0F0"/>
            </a:solidFill>
          </a:ln>
        </p:spPr>
      </p:pic>
      <p:sp>
        <p:nvSpPr>
          <p:cNvPr id="2" name="Footer Placeholder 1"/>
          <p:cNvSpPr>
            <a:spLocks noGrp="1"/>
          </p:cNvSpPr>
          <p:nvPr>
            <p:ph type="ftr" sz="quarter" idx="11"/>
          </p:nvPr>
        </p:nvSpPr>
        <p:spPr>
          <a:xfrm>
            <a:off x="7694611" y="6553200"/>
            <a:ext cx="4465143"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730273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05" y="4264398"/>
            <a:ext cx="7838607" cy="2593602"/>
          </a:xfrm>
          <a:prstGeom prst="rect">
            <a:avLst/>
          </a:prstGeom>
          <a:ln w="25400">
            <a:solidFill>
              <a:srgbClr val="00B0F0"/>
            </a:solidFill>
          </a:ln>
        </p:spPr>
      </p:pic>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47012" y="3517793"/>
            <a:ext cx="4341813" cy="3340207"/>
          </a:xfrm>
          <a:prstGeom prst="rect">
            <a:avLst/>
          </a:prstGeom>
          <a:ln w="25400">
            <a:solidFill>
              <a:srgbClr val="00B0F0"/>
            </a:solidFill>
          </a:ln>
        </p:spPr>
      </p:pic>
      <p:sp>
        <p:nvSpPr>
          <p:cNvPr id="8194" name="Rectangle 3"/>
          <p:cNvSpPr>
            <a:spLocks noGrp="1" noChangeArrowheads="1"/>
          </p:cNvSpPr>
          <p:nvPr>
            <p:ph idx="1"/>
          </p:nvPr>
        </p:nvSpPr>
        <p:spPr>
          <a:xfrm>
            <a:off x="1446212" y="990600"/>
            <a:ext cx="10515600" cy="5181601"/>
          </a:xfrm>
          <a:effectLst/>
        </p:spPr>
        <p:txBody>
          <a:bodyPr>
            <a:normAutofit/>
          </a:bodyPr>
          <a:lstStyle/>
          <a:p>
            <a:r>
              <a:rPr lang="en-US" sz="3200" dirty="0" smtClean="0">
                <a:latin typeface="Century Gothic" panose="020B0502020202020204" pitchFamily="34" charset="0"/>
              </a:rPr>
              <a:t>It’s important for all parties to understand the    </a:t>
            </a:r>
            <a:r>
              <a:rPr lang="en-US" sz="3200" b="1" dirty="0" smtClean="0">
                <a:latin typeface="Century Gothic" panose="020B0502020202020204" pitchFamily="34" charset="0"/>
              </a:rPr>
              <a:t>Over-Snow </a:t>
            </a:r>
            <a:r>
              <a:rPr lang="en-US" sz="3200" b="1" dirty="0">
                <a:latin typeface="Century Gothic" panose="020B0502020202020204" pitchFamily="34" charset="0"/>
              </a:rPr>
              <a:t>Vehicle (OSV) Travel Management </a:t>
            </a:r>
            <a:r>
              <a:rPr lang="en-US" sz="3200" b="1" dirty="0" smtClean="0">
                <a:latin typeface="Century Gothic" panose="020B0502020202020204" pitchFamily="34" charset="0"/>
              </a:rPr>
              <a:t>Rule </a:t>
            </a:r>
            <a:r>
              <a:rPr lang="en-US" sz="3200" dirty="0" smtClean="0">
                <a:latin typeface="Century Gothic" panose="020B0502020202020204" pitchFamily="34" charset="0"/>
              </a:rPr>
              <a:t>&amp; its implementation process</a:t>
            </a:r>
            <a:endParaRPr lang="en-US" sz="3200" dirty="0">
              <a:latin typeface="Century Gothic" panose="020B0502020202020204" pitchFamily="34" charset="0"/>
            </a:endParaRPr>
          </a:p>
          <a:p>
            <a:r>
              <a:rPr lang="en-US" sz="3200" b="1" dirty="0" smtClean="0">
                <a:latin typeface="Century Gothic" panose="020B0502020202020204" pitchFamily="34" charset="0"/>
              </a:rPr>
              <a:t>Goal:</a:t>
            </a:r>
            <a:r>
              <a:rPr lang="en-US" sz="3200" dirty="0" smtClean="0">
                <a:latin typeface="Century Gothic" panose="020B0502020202020204" pitchFamily="34" charset="0"/>
              </a:rPr>
              <a:t> provide information to help riders &amp; managers achieve success that provides quality OSV recreation opportunities </a:t>
            </a:r>
            <a:endParaRPr lang="en-US" sz="3200" dirty="0">
              <a:latin typeface="Century Gothic" panose="020B0502020202020204" pitchFamily="34" charset="0"/>
            </a:endParaRPr>
          </a:p>
        </p:txBody>
      </p:sp>
      <p:sp>
        <p:nvSpPr>
          <p:cNvPr id="4" name="Title 3"/>
          <p:cNvSpPr>
            <a:spLocks noGrp="1"/>
          </p:cNvSpPr>
          <p:nvPr>
            <p:ph type="title"/>
          </p:nvPr>
        </p:nvSpPr>
        <p:spPr>
          <a:xfrm>
            <a:off x="1593436" y="177801"/>
            <a:ext cx="9782801" cy="812799"/>
          </a:xfrm>
        </p:spPr>
        <p:txBody>
          <a:bodyPr>
            <a:normAutofit/>
          </a:bodyPr>
          <a:lstStyle/>
          <a:p>
            <a:r>
              <a:rPr sz="4000" b="1" dirty="0" smtClean="0">
                <a:solidFill>
                  <a:srgbClr val="0000FF"/>
                </a:solidFill>
              </a:rPr>
              <a:t>About This </a:t>
            </a:r>
            <a:r>
              <a:rPr lang="en-US" sz="4000" b="1" dirty="0" smtClean="0">
                <a:solidFill>
                  <a:srgbClr val="0000FF"/>
                </a:solidFill>
              </a:rPr>
              <a:t>Presentation</a:t>
            </a:r>
            <a:endParaRPr lang="en-US" sz="4000" b="1" dirty="0">
              <a:solidFill>
                <a:srgbClr val="0000FF"/>
              </a:solidFill>
            </a:endParaRPr>
          </a:p>
        </p:txBody>
      </p:sp>
      <p:sp>
        <p:nvSpPr>
          <p:cNvPr id="3" name="Footer Placeholder 2"/>
          <p:cNvSpPr>
            <a:spLocks noGrp="1"/>
          </p:cNvSpPr>
          <p:nvPr>
            <p:ph type="ftr" sz="quarter" idx="11"/>
          </p:nvPr>
        </p:nvSpPr>
        <p:spPr>
          <a:xfrm>
            <a:off x="7770811" y="6477000"/>
            <a:ext cx="4418013" cy="3810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729251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979611" y="1828800"/>
            <a:ext cx="5943601" cy="4495800"/>
          </a:xfrm>
        </p:spPr>
        <p:txBody>
          <a:bodyPr>
            <a:normAutofit/>
          </a:bodyPr>
          <a:lstStyle/>
          <a:p>
            <a:r>
              <a:rPr lang="en-US" sz="3200" dirty="0" smtClean="0"/>
              <a:t>OSV use is prohibited in Congressionally designated Wilderness, or in Primitive Areas that existed in 1964 – unless a Wilderness area’s enabling legislation specifically authorized such use (very rare)</a:t>
            </a:r>
          </a:p>
          <a:p>
            <a:endParaRPr lang="en-US" sz="3200" dirty="0"/>
          </a:p>
        </p:txBody>
      </p:sp>
      <p:sp>
        <p:nvSpPr>
          <p:cNvPr id="3" name="Title 2"/>
          <p:cNvSpPr>
            <a:spLocks noGrp="1"/>
          </p:cNvSpPr>
          <p:nvPr>
            <p:ph type="title"/>
          </p:nvPr>
        </p:nvSpPr>
        <p:spPr>
          <a:xfrm>
            <a:off x="2284411" y="177801"/>
            <a:ext cx="9091825" cy="965199"/>
          </a:xfrm>
        </p:spPr>
        <p:txBody>
          <a:bodyPr>
            <a:normAutofit/>
          </a:bodyPr>
          <a:lstStyle/>
          <a:p>
            <a:r>
              <a:rPr lang="en-US" sz="4800" b="1" dirty="0" smtClean="0">
                <a:solidFill>
                  <a:srgbClr val="0000FF"/>
                </a:solidFill>
              </a:rPr>
              <a:t>Wilderness &amp; Primitive Areas</a:t>
            </a:r>
            <a:endParaRPr lang="en-US" sz="4800" b="1" dirty="0">
              <a:solidFill>
                <a:srgbClr val="0000FF"/>
              </a:solidFill>
            </a:endParaRPr>
          </a:p>
        </p:txBody>
      </p:sp>
      <p:pic>
        <p:nvPicPr>
          <p:cNvPr id="1026" name="Picture 2" descr="WildernessSignignProject20102010-08-2104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685212" y="1238873"/>
            <a:ext cx="3503613" cy="5619127"/>
          </a:xfrm>
          <a:prstGeom prst="rect">
            <a:avLst/>
          </a:prstGeom>
          <a:noFill/>
          <a:ln w="19050">
            <a:solidFill>
              <a:srgbClr val="00B0F0"/>
            </a:solidFill>
            <a:miter lim="800000"/>
            <a:headEnd/>
            <a:tailEnd/>
          </a:ln>
          <a:extLst>
            <a:ext uri="{909E8E84-426E-40DD-AFC4-6F175D3DCCD1}">
              <a14:hiddenFill xmlns:a14="http://schemas.microsoft.com/office/drawing/2010/main">
                <a:solidFill>
                  <a:srgbClr val="FFFFFF"/>
                </a:solidFill>
              </a14:hiddenFill>
            </a:ext>
          </a:extLst>
        </p:spPr>
      </p:pic>
      <p:sp>
        <p:nvSpPr>
          <p:cNvPr id="4" name="Footer Placeholder 3"/>
          <p:cNvSpPr>
            <a:spLocks noGrp="1"/>
          </p:cNvSpPr>
          <p:nvPr>
            <p:ph type="ftr" sz="quarter" idx="11"/>
          </p:nvPr>
        </p:nvSpPr>
        <p:spPr>
          <a:xfrm>
            <a:off x="7923211"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4024799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1593436" y="1219200"/>
            <a:ext cx="10444576" cy="5333999"/>
          </a:xfrm>
        </p:spPr>
        <p:txBody>
          <a:bodyPr>
            <a:normAutofit/>
          </a:bodyPr>
          <a:lstStyle/>
          <a:p>
            <a:r>
              <a:rPr lang="en-US" sz="3200" dirty="0" smtClean="0"/>
              <a:t>Designated </a:t>
            </a:r>
            <a:r>
              <a:rPr lang="en-US" sz="3200" b="1" dirty="0" smtClean="0"/>
              <a:t>roads, trails &amp; areas </a:t>
            </a:r>
            <a:r>
              <a:rPr lang="en-US" sz="3200" dirty="0" smtClean="0"/>
              <a:t>must be identified on an over-snow vehicle use map (OSVUM)</a:t>
            </a:r>
          </a:p>
          <a:p>
            <a:r>
              <a:rPr lang="en-US" sz="3200" dirty="0" smtClean="0"/>
              <a:t>May specify the </a:t>
            </a:r>
            <a:r>
              <a:rPr lang="en-US" sz="3200" b="1" dirty="0" smtClean="0"/>
              <a:t>vehicle classes &amp; times of year </a:t>
            </a:r>
            <a:r>
              <a:rPr lang="en-US" sz="3200" dirty="0" smtClean="0"/>
              <a:t>for which use is designated, </a:t>
            </a:r>
            <a:r>
              <a:rPr lang="en-US" sz="3200" dirty="0"/>
              <a:t>if </a:t>
            </a:r>
            <a:r>
              <a:rPr lang="en-US" sz="3200" dirty="0" smtClean="0"/>
              <a:t>applicable</a:t>
            </a:r>
          </a:p>
          <a:p>
            <a:pPr>
              <a:buFont typeface="Wingdings" panose="05000000000000000000" pitchFamily="2" charset="2"/>
              <a:buChar char="Ø"/>
            </a:pPr>
            <a:r>
              <a:rPr lang="en-US" dirty="0" smtClean="0">
                <a:solidFill>
                  <a:srgbClr val="0000FF"/>
                </a:solidFill>
              </a:rPr>
              <a:t> Maps will be black &amp; white with limited features</a:t>
            </a:r>
          </a:p>
          <a:p>
            <a:pPr>
              <a:buFont typeface="Wingdings" panose="05000000000000000000" pitchFamily="2" charset="2"/>
              <a:buChar char="Ø"/>
            </a:pPr>
            <a:r>
              <a:rPr lang="en-US" dirty="0" smtClean="0">
                <a:solidFill>
                  <a:srgbClr val="0000FF"/>
                </a:solidFill>
              </a:rPr>
              <a:t> Map is the legal enforcement document</a:t>
            </a:r>
          </a:p>
          <a:p>
            <a:pPr>
              <a:buFont typeface="Wingdings" panose="05000000000000000000" pitchFamily="2" charset="2"/>
              <a:buChar char="Ø"/>
            </a:pPr>
            <a:r>
              <a:rPr lang="en-US" dirty="0" smtClean="0">
                <a:solidFill>
                  <a:srgbClr val="0000FF"/>
                </a:solidFill>
              </a:rPr>
              <a:t> Designation of open OSV use areas will decrease or eliminate the need to identify open roads &amp; trails</a:t>
            </a:r>
          </a:p>
          <a:p>
            <a:pPr marL="0" indent="0" algn="ctr">
              <a:buNone/>
            </a:pPr>
            <a:r>
              <a:rPr lang="en-US" sz="3200" b="1" dirty="0" smtClean="0">
                <a:solidFill>
                  <a:schemeClr val="bg1"/>
                </a:solidFill>
              </a:rPr>
              <a:t>If it’s not designated on the OSVUM – it’s closed!</a:t>
            </a:r>
          </a:p>
          <a:p>
            <a:pPr>
              <a:buFontTx/>
              <a:buNone/>
            </a:pPr>
            <a:endParaRPr lang="en-US" sz="3200" i="1" dirty="0"/>
          </a:p>
        </p:txBody>
      </p:sp>
      <p:sp>
        <p:nvSpPr>
          <p:cNvPr id="5122" name="Rectangle 2"/>
          <p:cNvSpPr>
            <a:spLocks noGrp="1" noChangeArrowheads="1"/>
          </p:cNvSpPr>
          <p:nvPr>
            <p:ph type="title"/>
          </p:nvPr>
        </p:nvSpPr>
        <p:spPr>
          <a:xfrm>
            <a:off x="1827212" y="177801"/>
            <a:ext cx="9549025" cy="889000"/>
          </a:xfrm>
        </p:spPr>
        <p:txBody>
          <a:bodyPr>
            <a:normAutofit/>
          </a:bodyPr>
          <a:lstStyle/>
          <a:p>
            <a:pPr>
              <a:defRPr/>
            </a:pPr>
            <a:r>
              <a:rPr lang="en-US" sz="4800" b="1" dirty="0" smtClean="0">
                <a:solidFill>
                  <a:srgbClr val="0000FF"/>
                </a:solidFill>
              </a:rPr>
              <a:t>Over-Snow</a:t>
            </a:r>
            <a:r>
              <a:rPr sz="4800" b="1" dirty="0" smtClean="0">
                <a:solidFill>
                  <a:srgbClr val="0000FF"/>
                </a:solidFill>
              </a:rPr>
              <a:t> </a:t>
            </a:r>
            <a:r>
              <a:rPr sz="4800" b="1" dirty="0">
                <a:solidFill>
                  <a:srgbClr val="0000FF"/>
                </a:solidFill>
              </a:rPr>
              <a:t>Vehicle Use Map</a:t>
            </a:r>
          </a:p>
        </p:txBody>
      </p:sp>
      <p:sp>
        <p:nvSpPr>
          <p:cNvPr id="2" name="Footer Placeholder 1"/>
          <p:cNvSpPr>
            <a:spLocks noGrp="1"/>
          </p:cNvSpPr>
          <p:nvPr>
            <p:ph type="ftr" sz="quarter" idx="11"/>
          </p:nvPr>
        </p:nvSpPr>
        <p:spPr>
          <a:xfrm>
            <a:off x="7923211" y="6553199"/>
            <a:ext cx="4265613" cy="304801"/>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081154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16825" y="2286000"/>
            <a:ext cx="4572000" cy="4572000"/>
          </a:xfrm>
          <a:prstGeom prst="rect">
            <a:avLst/>
          </a:prstGeom>
          <a:ln w="19050">
            <a:solidFill>
              <a:srgbClr val="00B0F0"/>
            </a:solidFill>
          </a:ln>
        </p:spPr>
      </p:pic>
      <p:sp>
        <p:nvSpPr>
          <p:cNvPr id="29698" name="Rectangle 3"/>
          <p:cNvSpPr>
            <a:spLocks noGrp="1" noChangeArrowheads="1"/>
          </p:cNvSpPr>
          <p:nvPr>
            <p:ph idx="1"/>
          </p:nvPr>
        </p:nvSpPr>
        <p:spPr>
          <a:xfrm>
            <a:off x="1524000" y="1219200"/>
            <a:ext cx="6551612" cy="5410200"/>
          </a:xfrm>
        </p:spPr>
        <p:txBody>
          <a:bodyPr>
            <a:normAutofit lnSpcReduction="10000"/>
          </a:bodyPr>
          <a:lstStyle/>
          <a:p>
            <a:r>
              <a:rPr lang="en-US" sz="3200" dirty="0" smtClean="0"/>
              <a:t>Responsible official must monitor the effects of OSV use, consistent with applicable land management plans, as appropriate &amp; feasible</a:t>
            </a:r>
          </a:p>
          <a:p>
            <a:r>
              <a:rPr lang="en-US" sz="3200" dirty="0" smtClean="0"/>
              <a:t>Evaluation may be holistic</a:t>
            </a:r>
          </a:p>
          <a:p>
            <a:r>
              <a:rPr lang="en-US" sz="3200" dirty="0" smtClean="0"/>
              <a:t>Need not address every                                   route within an area</a:t>
            </a:r>
          </a:p>
          <a:p>
            <a:r>
              <a:rPr lang="en-US" sz="3200" dirty="0" smtClean="0"/>
              <a:t>Any proposed changes                                  would go back through                                       the designation process</a:t>
            </a:r>
          </a:p>
        </p:txBody>
      </p:sp>
      <p:sp>
        <p:nvSpPr>
          <p:cNvPr id="6146" name="Rectangle 2"/>
          <p:cNvSpPr>
            <a:spLocks noGrp="1" noChangeArrowheads="1"/>
          </p:cNvSpPr>
          <p:nvPr>
            <p:ph type="title"/>
          </p:nvPr>
        </p:nvSpPr>
        <p:spPr>
          <a:xfrm>
            <a:off x="1827212" y="177801"/>
            <a:ext cx="9549025" cy="889000"/>
          </a:xfrm>
        </p:spPr>
        <p:txBody>
          <a:bodyPr>
            <a:normAutofit/>
          </a:bodyPr>
          <a:lstStyle/>
          <a:p>
            <a:pPr>
              <a:defRPr/>
            </a:pPr>
            <a:r>
              <a:rPr sz="4800" b="1" dirty="0">
                <a:solidFill>
                  <a:srgbClr val="0000FF"/>
                </a:solidFill>
              </a:rPr>
              <a:t>Monitoring</a:t>
            </a:r>
          </a:p>
        </p:txBody>
      </p:sp>
      <p:sp>
        <p:nvSpPr>
          <p:cNvPr id="3" name="Footer Placeholder 2"/>
          <p:cNvSpPr>
            <a:spLocks noGrp="1"/>
          </p:cNvSpPr>
          <p:nvPr>
            <p:ph type="ftr" sz="quarter" idx="11"/>
          </p:nvPr>
        </p:nvSpPr>
        <p:spPr>
          <a:xfrm>
            <a:off x="7999411" y="6629400"/>
            <a:ext cx="41894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5738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242823" y="3352800"/>
            <a:ext cx="5675588" cy="3200400"/>
          </a:xfrm>
          <a:ln w="19050">
            <a:solidFill>
              <a:srgbClr val="00B0F0"/>
            </a:solidFill>
          </a:ln>
        </p:spPr>
      </p:pic>
      <p:sp>
        <p:nvSpPr>
          <p:cNvPr id="5" name="Text Placeholder 4"/>
          <p:cNvSpPr>
            <a:spLocks noGrp="1"/>
          </p:cNvSpPr>
          <p:nvPr>
            <p:ph type="body" sz="quarter" idx="3"/>
          </p:nvPr>
        </p:nvSpPr>
        <p:spPr>
          <a:xfrm>
            <a:off x="6609524" y="1499616"/>
            <a:ext cx="4818888" cy="1548384"/>
          </a:xfrm>
        </p:spPr>
        <p:txBody>
          <a:bodyPr/>
          <a:lstStyle/>
          <a:p>
            <a:r>
              <a:rPr lang="en-US" sz="2800" b="1" dirty="0">
                <a:solidFill>
                  <a:srgbClr val="0000FF"/>
                </a:solidFill>
              </a:rPr>
              <a:t>Subpart C</a:t>
            </a:r>
            <a:r>
              <a:rPr lang="en-US" b="1" dirty="0"/>
              <a:t> </a:t>
            </a:r>
            <a:r>
              <a:rPr lang="en-US" b="1" cap="none" dirty="0" smtClean="0"/>
              <a:t>recognizes that cross-country travel by OSVs   is acceptable in appropriate circumstances</a:t>
            </a:r>
            <a:endParaRPr lang="en-US" b="1" dirty="0"/>
          </a:p>
        </p:txBody>
      </p:sp>
      <p:sp>
        <p:nvSpPr>
          <p:cNvPr id="4" name="Text Placeholder 3"/>
          <p:cNvSpPr>
            <a:spLocks noGrp="1"/>
          </p:cNvSpPr>
          <p:nvPr>
            <p:ph type="body" idx="1"/>
          </p:nvPr>
        </p:nvSpPr>
        <p:spPr>
          <a:xfrm>
            <a:off x="1593436" y="1499616"/>
            <a:ext cx="4818888" cy="1548384"/>
          </a:xfrm>
        </p:spPr>
        <p:txBody>
          <a:bodyPr/>
          <a:lstStyle/>
          <a:p>
            <a:r>
              <a:rPr lang="en-US" sz="2800" b="1" dirty="0">
                <a:solidFill>
                  <a:schemeClr val="bg1"/>
                </a:solidFill>
              </a:rPr>
              <a:t>Subpart B</a:t>
            </a:r>
            <a:r>
              <a:rPr lang="en-US" b="1" dirty="0"/>
              <a:t> </a:t>
            </a:r>
            <a:r>
              <a:rPr lang="en-US" b="1" cap="none" dirty="0" smtClean="0"/>
              <a:t>recognizes that cross-country travel by other types of motor vehicles is generally unacceptable</a:t>
            </a:r>
            <a:endParaRPr lang="en-US" b="1" cap="none" dirty="0"/>
          </a:p>
        </p:txBody>
      </p:sp>
      <p:sp>
        <p:nvSpPr>
          <p:cNvPr id="3" name="Title 2"/>
          <p:cNvSpPr>
            <a:spLocks noGrp="1"/>
          </p:cNvSpPr>
          <p:nvPr>
            <p:ph type="title"/>
          </p:nvPr>
        </p:nvSpPr>
        <p:spPr>
          <a:xfrm>
            <a:off x="1593436" y="177800"/>
            <a:ext cx="10292176" cy="1239837"/>
          </a:xfrm>
        </p:spPr>
        <p:txBody>
          <a:bodyPr>
            <a:normAutofit/>
          </a:bodyPr>
          <a:lstStyle/>
          <a:p>
            <a:pPr algn="ctr"/>
            <a:r>
              <a:rPr lang="en-US" sz="4000" b="1" dirty="0" smtClean="0">
                <a:solidFill>
                  <a:srgbClr val="0000FF"/>
                </a:solidFill>
              </a:rPr>
              <a:t>KEY TAKE-A-WAY POINT: the TMR treats </a:t>
            </a:r>
            <a:br>
              <a:rPr lang="en-US" sz="4000" b="1" dirty="0" smtClean="0">
                <a:solidFill>
                  <a:srgbClr val="0000FF"/>
                </a:solidFill>
              </a:rPr>
            </a:br>
            <a:r>
              <a:rPr lang="en-US" sz="4000" b="1" dirty="0" smtClean="0">
                <a:solidFill>
                  <a:srgbClr val="0000FF"/>
                </a:solidFill>
              </a:rPr>
              <a:t>OSVs different than Other Motor Vehicles</a:t>
            </a:r>
            <a:endParaRPr lang="en-US" sz="4000" b="1" dirty="0">
              <a:solidFill>
                <a:srgbClr val="0000FF"/>
              </a:solidFill>
            </a:endParaRPr>
          </a:p>
        </p:txBody>
      </p:sp>
      <p:pic>
        <p:nvPicPr>
          <p:cNvPr id="10" name="Content Placeholder 9"/>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1634331" y="3352800"/>
            <a:ext cx="4267200" cy="3200400"/>
          </a:xfrm>
          <a:ln w="19050">
            <a:solidFill>
              <a:srgbClr val="00B0F0"/>
            </a:solidFill>
          </a:ln>
        </p:spPr>
      </p:pic>
      <p:sp>
        <p:nvSpPr>
          <p:cNvPr id="2" name="Footer Placeholder 1"/>
          <p:cNvSpPr>
            <a:spLocks noGrp="1"/>
          </p:cNvSpPr>
          <p:nvPr>
            <p:ph type="ftr" sz="quarter" idx="11"/>
          </p:nvPr>
        </p:nvSpPr>
        <p:spPr>
          <a:xfrm>
            <a:off x="7923211" y="6553200"/>
            <a:ext cx="4265613"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015350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12188824" cy="6858000"/>
          </a:xfrm>
          <a:prstGeom prst="rect">
            <a:avLst/>
          </a:prstGeom>
        </p:spPr>
      </p:pic>
      <p:sp>
        <p:nvSpPr>
          <p:cNvPr id="8" name="Content Placeholder 7"/>
          <p:cNvSpPr>
            <a:spLocks noGrp="1"/>
          </p:cNvSpPr>
          <p:nvPr>
            <p:ph idx="1"/>
          </p:nvPr>
        </p:nvSpPr>
        <p:spPr>
          <a:xfrm>
            <a:off x="760412" y="1219200"/>
            <a:ext cx="10744200" cy="5486400"/>
          </a:xfrm>
        </p:spPr>
        <p:txBody>
          <a:bodyPr>
            <a:normAutofit fontScale="92500" lnSpcReduction="20000"/>
          </a:bodyPr>
          <a:lstStyle/>
          <a:p>
            <a:r>
              <a:rPr lang="en-US" sz="3000" dirty="0" smtClean="0">
                <a:solidFill>
                  <a:schemeClr val="tx1"/>
                </a:solidFill>
              </a:rPr>
              <a:t>An OSV traveling over snow results in different impacts to natural &amp; cultural resources than motor vehicles traveling over ground – consequently in contrast to other motor vehicles, it may be appropriate for OSVs to travel off route in designated open areas</a:t>
            </a:r>
          </a:p>
          <a:p>
            <a:r>
              <a:rPr lang="en-US" sz="3000" dirty="0" smtClean="0">
                <a:solidFill>
                  <a:schemeClr val="tx1"/>
                </a:solidFill>
              </a:rPr>
              <a:t>OSV use occurs only in the months when snow is present, in contrast to other types of motor vehicle use which can occur at any time of the year</a:t>
            </a:r>
          </a:p>
          <a:p>
            <a:endParaRPr lang="en-US" b="1" dirty="0">
              <a:solidFill>
                <a:schemeClr val="bg1"/>
              </a:solidFill>
            </a:endParaRPr>
          </a:p>
          <a:p>
            <a:endParaRPr lang="en-US" b="1" dirty="0" smtClean="0">
              <a:solidFill>
                <a:schemeClr val="bg1"/>
              </a:solidFill>
            </a:endParaRPr>
          </a:p>
          <a:p>
            <a:pPr marL="0" indent="0" algn="ctr">
              <a:buNone/>
            </a:pPr>
            <a:endParaRPr lang="en-US" b="1" dirty="0" smtClean="0">
              <a:solidFill>
                <a:srgbClr val="FFFF00"/>
              </a:solidFill>
            </a:endParaRPr>
          </a:p>
          <a:p>
            <a:pPr marL="0" indent="0" algn="ctr">
              <a:buNone/>
            </a:pPr>
            <a:endParaRPr lang="en-US" b="1" dirty="0">
              <a:solidFill>
                <a:srgbClr val="FFFF00"/>
              </a:solidFill>
            </a:endParaRPr>
          </a:p>
          <a:p>
            <a:pPr marL="0" indent="0" algn="ctr">
              <a:buNone/>
            </a:pPr>
            <a:r>
              <a:rPr lang="en-US" sz="3000" b="1" dirty="0" smtClean="0">
                <a:solidFill>
                  <a:srgbClr val="FFFF00"/>
                </a:solidFill>
              </a:rPr>
              <a:t>Other types of motor vehicles operating over snow                        continue to be regulated by Subpart B</a:t>
            </a:r>
            <a:endParaRPr lang="en-US" sz="3000" b="1" dirty="0">
              <a:solidFill>
                <a:srgbClr val="FFFF00"/>
              </a:solidFill>
            </a:endParaRPr>
          </a:p>
        </p:txBody>
      </p:sp>
      <p:sp>
        <p:nvSpPr>
          <p:cNvPr id="7" name="Title 6"/>
          <p:cNvSpPr>
            <a:spLocks noGrp="1"/>
          </p:cNvSpPr>
          <p:nvPr>
            <p:ph type="title"/>
          </p:nvPr>
        </p:nvSpPr>
        <p:spPr>
          <a:xfrm>
            <a:off x="1065212" y="330200"/>
            <a:ext cx="10901776" cy="660400"/>
          </a:xfrm>
        </p:spPr>
        <p:txBody>
          <a:bodyPr>
            <a:noAutofit/>
          </a:bodyPr>
          <a:lstStyle/>
          <a:p>
            <a:r>
              <a:rPr lang="en-US" b="1" dirty="0" smtClean="0">
                <a:solidFill>
                  <a:srgbClr val="0000FF"/>
                </a:solidFill>
              </a:rPr>
              <a:t>Reasons for OSV Management Difference</a:t>
            </a:r>
            <a:endParaRPr lang="en-US" b="1" dirty="0">
              <a:solidFill>
                <a:srgbClr val="0000FF"/>
              </a:solidFill>
            </a:endParaRPr>
          </a:p>
        </p:txBody>
      </p:sp>
      <p:sp>
        <p:nvSpPr>
          <p:cNvPr id="3" name="Footer Placeholder 2"/>
          <p:cNvSpPr>
            <a:spLocks noGrp="1"/>
          </p:cNvSpPr>
          <p:nvPr>
            <p:ph type="ftr" sz="quarter" idx="11"/>
          </p:nvPr>
        </p:nvSpPr>
        <p:spPr>
          <a:xfrm>
            <a:off x="7770811" y="6553200"/>
            <a:ext cx="4418013"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58154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8825" cy="6858001"/>
          </a:xfrm>
          <a:prstGeom prst="rect">
            <a:avLst/>
          </a:prstGeom>
          <a:ln>
            <a:solidFill>
              <a:srgbClr val="00B0F0"/>
            </a:solidFill>
          </a:ln>
        </p:spPr>
      </p:pic>
      <p:sp>
        <p:nvSpPr>
          <p:cNvPr id="8" name="Content Placeholder 7"/>
          <p:cNvSpPr>
            <a:spLocks noGrp="1"/>
          </p:cNvSpPr>
          <p:nvPr>
            <p:ph idx="1"/>
          </p:nvPr>
        </p:nvSpPr>
        <p:spPr>
          <a:xfrm>
            <a:off x="531812" y="4191000"/>
            <a:ext cx="11506200" cy="2438400"/>
          </a:xfrm>
        </p:spPr>
        <p:txBody>
          <a:bodyPr>
            <a:normAutofit fontScale="85000" lnSpcReduction="10000"/>
          </a:bodyPr>
          <a:lstStyle/>
          <a:p>
            <a:r>
              <a:rPr lang="en-US" sz="3300" dirty="0" smtClean="0">
                <a:solidFill>
                  <a:schemeClr val="tx1"/>
                </a:solidFill>
              </a:rPr>
              <a:t>When properly operated &amp; managed, OSVs do not make direct contact with soil, water &amp; vegetation, whereas most other motor vehicle types operate directly on the ground surface </a:t>
            </a:r>
          </a:p>
          <a:p>
            <a:r>
              <a:rPr lang="en-US" sz="3300" dirty="0" smtClean="0">
                <a:solidFill>
                  <a:schemeClr val="tx1"/>
                </a:solidFill>
              </a:rPr>
              <a:t>Unlike other types of motor vehicles traveling cross-country,     OSVs generally do not create a permanent trail or have a direct impact on soil &amp; ground vegetation</a:t>
            </a:r>
            <a:endParaRPr lang="en-US" sz="3300" dirty="0">
              <a:solidFill>
                <a:schemeClr val="tx1"/>
              </a:solidFill>
            </a:endParaRPr>
          </a:p>
        </p:txBody>
      </p:sp>
      <p:sp>
        <p:nvSpPr>
          <p:cNvPr id="7" name="Title 6"/>
          <p:cNvSpPr>
            <a:spLocks noGrp="1"/>
          </p:cNvSpPr>
          <p:nvPr>
            <p:ph type="title"/>
          </p:nvPr>
        </p:nvSpPr>
        <p:spPr>
          <a:xfrm>
            <a:off x="150812" y="228600"/>
            <a:ext cx="11887200" cy="1219200"/>
          </a:xfrm>
        </p:spPr>
        <p:txBody>
          <a:bodyPr>
            <a:noAutofit/>
          </a:bodyPr>
          <a:lstStyle/>
          <a:p>
            <a:pPr algn="ctr"/>
            <a:r>
              <a:rPr lang="en-US" b="1" dirty="0" smtClean="0">
                <a:solidFill>
                  <a:srgbClr val="0000FF"/>
                </a:solidFill>
              </a:rPr>
              <a:t>Key Differences Between </a:t>
            </a:r>
            <a:r>
              <a:rPr lang="en-US" b="1" dirty="0">
                <a:solidFill>
                  <a:srgbClr val="0000FF"/>
                </a:solidFill>
              </a:rPr>
              <a:t>OSV </a:t>
            </a:r>
            <a:r>
              <a:rPr lang="en-US" b="1" dirty="0" smtClean="0">
                <a:solidFill>
                  <a:srgbClr val="0000FF"/>
                </a:solidFill>
              </a:rPr>
              <a:t>Use </a:t>
            </a:r>
            <a:r>
              <a:rPr lang="en-US" b="1" dirty="0">
                <a:solidFill>
                  <a:srgbClr val="0000FF"/>
                </a:solidFill>
              </a:rPr>
              <a:t>&amp; </a:t>
            </a:r>
            <a:r>
              <a:rPr lang="en-US" b="1" dirty="0" smtClean="0">
                <a:solidFill>
                  <a:srgbClr val="0000FF"/>
                </a:solidFill>
              </a:rPr>
              <a:t/>
            </a:r>
            <a:br>
              <a:rPr lang="en-US" b="1" dirty="0" smtClean="0">
                <a:solidFill>
                  <a:srgbClr val="0000FF"/>
                </a:solidFill>
              </a:rPr>
            </a:br>
            <a:r>
              <a:rPr lang="en-US" b="1" dirty="0" smtClean="0">
                <a:solidFill>
                  <a:srgbClr val="0000FF"/>
                </a:solidFill>
              </a:rPr>
              <a:t>Other Types </a:t>
            </a:r>
            <a:r>
              <a:rPr lang="en-US" b="1" dirty="0">
                <a:solidFill>
                  <a:srgbClr val="0000FF"/>
                </a:solidFill>
              </a:rPr>
              <a:t>of </a:t>
            </a:r>
            <a:r>
              <a:rPr lang="en-US" b="1" dirty="0" smtClean="0">
                <a:solidFill>
                  <a:srgbClr val="0000FF"/>
                </a:solidFill>
              </a:rPr>
              <a:t>Motor Vehicle Use</a:t>
            </a:r>
            <a:r>
              <a:rPr lang="en-US" b="1" dirty="0">
                <a:solidFill>
                  <a:srgbClr val="0000FF"/>
                </a:solidFill>
              </a:rPr>
              <a:t>: </a:t>
            </a:r>
            <a:endParaRPr lang="en-US" b="1" dirty="0"/>
          </a:p>
        </p:txBody>
      </p:sp>
      <p:sp>
        <p:nvSpPr>
          <p:cNvPr id="3" name="Footer Placeholder 2"/>
          <p:cNvSpPr>
            <a:spLocks noGrp="1"/>
          </p:cNvSpPr>
          <p:nvPr>
            <p:ph type="ftr" sz="quarter" idx="11"/>
          </p:nvPr>
        </p:nvSpPr>
        <p:spPr>
          <a:xfrm>
            <a:off x="7923211"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63811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12188823" cy="6858000"/>
          </a:xfrm>
          <a:prstGeom prst="rect">
            <a:avLst/>
          </a:prstGeom>
        </p:spPr>
      </p:pic>
      <p:sp>
        <p:nvSpPr>
          <p:cNvPr id="8" name="Content Placeholder 7"/>
          <p:cNvSpPr>
            <a:spLocks noGrp="1"/>
          </p:cNvSpPr>
          <p:nvPr>
            <p:ph idx="1"/>
          </p:nvPr>
        </p:nvSpPr>
        <p:spPr>
          <a:xfrm>
            <a:off x="303212" y="4038600"/>
            <a:ext cx="11658600" cy="2743200"/>
          </a:xfrm>
        </p:spPr>
        <p:txBody>
          <a:bodyPr>
            <a:normAutofit/>
          </a:bodyPr>
          <a:lstStyle/>
          <a:p>
            <a:r>
              <a:rPr lang="en-US" b="1" dirty="0" smtClean="0">
                <a:solidFill>
                  <a:schemeClr val="bg1"/>
                </a:solidFill>
              </a:rPr>
              <a:t>Other motor vehicle use management versus OSV management differences stem from differences in their associated settings, activities, environmental impacts &amp; public preferences </a:t>
            </a:r>
          </a:p>
          <a:p>
            <a:r>
              <a:rPr lang="en-US" b="1" dirty="0" smtClean="0">
                <a:solidFill>
                  <a:schemeClr val="bg1"/>
                </a:solidFill>
              </a:rPr>
              <a:t>National forests &amp; grasslands change when snow blankets the   landscape: vegetation camouflages, animals burrow, water transforms to ice &amp; recreation use lessens</a:t>
            </a:r>
            <a:endParaRPr lang="en-US" b="1" dirty="0">
              <a:solidFill>
                <a:schemeClr val="bg1"/>
              </a:solidFill>
            </a:endParaRPr>
          </a:p>
        </p:txBody>
      </p:sp>
      <p:sp>
        <p:nvSpPr>
          <p:cNvPr id="7" name="Title 6"/>
          <p:cNvSpPr>
            <a:spLocks noGrp="1"/>
          </p:cNvSpPr>
          <p:nvPr>
            <p:ph type="title"/>
          </p:nvPr>
        </p:nvSpPr>
        <p:spPr>
          <a:xfrm>
            <a:off x="303212" y="177801"/>
            <a:ext cx="11658600" cy="660399"/>
          </a:xfrm>
        </p:spPr>
        <p:txBody>
          <a:bodyPr>
            <a:noAutofit/>
          </a:bodyPr>
          <a:lstStyle/>
          <a:p>
            <a:r>
              <a:rPr lang="en-US" b="1" dirty="0" smtClean="0"/>
              <a:t> </a:t>
            </a:r>
            <a:r>
              <a:rPr lang="en-US" b="1" dirty="0">
                <a:solidFill>
                  <a:schemeClr val="bg1">
                    <a:lumMod val="95000"/>
                  </a:schemeClr>
                </a:solidFill>
              </a:rPr>
              <a:t> Winter is distinctly different from other </a:t>
            </a:r>
            <a:r>
              <a:rPr lang="en-US" b="1" dirty="0" smtClean="0">
                <a:solidFill>
                  <a:schemeClr val="bg1">
                    <a:lumMod val="95000"/>
                  </a:schemeClr>
                </a:solidFill>
              </a:rPr>
              <a:t>seasons</a:t>
            </a:r>
            <a:endParaRPr lang="en-US" b="1" dirty="0">
              <a:solidFill>
                <a:srgbClr val="0000FF"/>
              </a:solidFill>
            </a:endParaRPr>
          </a:p>
        </p:txBody>
      </p:sp>
      <p:sp>
        <p:nvSpPr>
          <p:cNvPr id="3" name="Footer Placeholder 2"/>
          <p:cNvSpPr>
            <a:spLocks noGrp="1"/>
          </p:cNvSpPr>
          <p:nvPr>
            <p:ph type="ftr" sz="quarter" idx="11"/>
          </p:nvPr>
        </p:nvSpPr>
        <p:spPr>
          <a:xfrm>
            <a:off x="7770812" y="6553200"/>
            <a:ext cx="4418012"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38274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 y="0"/>
            <a:ext cx="12188824" cy="6858000"/>
          </a:xfrm>
          <a:prstGeom prst="rect">
            <a:avLst/>
          </a:prstGeom>
        </p:spPr>
      </p:pic>
      <p:sp>
        <p:nvSpPr>
          <p:cNvPr id="8" name="Content Placeholder 7"/>
          <p:cNvSpPr>
            <a:spLocks noGrp="1"/>
          </p:cNvSpPr>
          <p:nvPr>
            <p:ph idx="1"/>
          </p:nvPr>
        </p:nvSpPr>
        <p:spPr>
          <a:xfrm>
            <a:off x="531812" y="1219200"/>
            <a:ext cx="11353800" cy="5486400"/>
          </a:xfrm>
        </p:spPr>
        <p:txBody>
          <a:bodyPr>
            <a:normAutofit/>
          </a:bodyPr>
          <a:lstStyle/>
          <a:p>
            <a:r>
              <a:rPr lang="en-US" dirty="0" smtClean="0">
                <a:solidFill>
                  <a:schemeClr val="tx1"/>
                </a:solidFill>
              </a:rPr>
              <a:t>The public’s OSV preferences &amp; practices on NFS lands vary nationwide due to different terrain, snow typology &amp; amounts, recreational activities &amp; transportation needs</a:t>
            </a:r>
          </a:p>
          <a:p>
            <a:pPr marL="0" indent="0">
              <a:buNone/>
            </a:pPr>
            <a:r>
              <a:rPr lang="en-US" sz="3200" dirty="0" smtClean="0">
                <a:solidFill>
                  <a:schemeClr val="bg1"/>
                </a:solidFill>
              </a:rPr>
              <a:t> </a:t>
            </a:r>
          </a:p>
          <a:p>
            <a:pPr marL="0" indent="0">
              <a:buNone/>
            </a:pPr>
            <a:endParaRPr lang="en-US" sz="3200" dirty="0" smtClean="0">
              <a:solidFill>
                <a:schemeClr val="bg1"/>
              </a:solidFill>
            </a:endParaRPr>
          </a:p>
          <a:p>
            <a:pPr marL="0" indent="0">
              <a:buNone/>
            </a:pPr>
            <a:endParaRPr lang="en-US" sz="3200" dirty="0" smtClean="0">
              <a:solidFill>
                <a:schemeClr val="bg1"/>
              </a:solidFill>
            </a:endParaRPr>
          </a:p>
          <a:p>
            <a:pPr marL="0" indent="0" algn="ctr">
              <a:buNone/>
            </a:pPr>
            <a:r>
              <a:rPr lang="en-US" b="1" dirty="0" smtClean="0">
                <a:solidFill>
                  <a:schemeClr val="bg1"/>
                </a:solidFill>
              </a:rPr>
              <a:t>While OSV use on NFS lands in the Northeast &amp; Midwest is largely (but not entirely) trail &amp; road based – large open areas with deep snow commonly support cross-country OSV use in the West</a:t>
            </a:r>
          </a:p>
          <a:p>
            <a:pPr marL="0" indent="0" algn="ctr">
              <a:buNone/>
            </a:pPr>
            <a:r>
              <a:rPr lang="en-US" b="1" i="1" dirty="0" smtClean="0">
                <a:solidFill>
                  <a:srgbClr val="FFFF00"/>
                </a:solidFill>
              </a:rPr>
              <a:t>OSV use is therefore not always confined to roads &amp; trails             in some areas of the country</a:t>
            </a:r>
            <a:endParaRPr lang="en-US" b="1" i="1" dirty="0">
              <a:solidFill>
                <a:srgbClr val="FFFF00"/>
              </a:solidFill>
            </a:endParaRPr>
          </a:p>
        </p:txBody>
      </p:sp>
      <p:sp>
        <p:nvSpPr>
          <p:cNvPr id="7" name="Title 6"/>
          <p:cNvSpPr>
            <a:spLocks noGrp="1"/>
          </p:cNvSpPr>
          <p:nvPr>
            <p:ph type="title"/>
          </p:nvPr>
        </p:nvSpPr>
        <p:spPr>
          <a:xfrm>
            <a:off x="760412" y="177801"/>
            <a:ext cx="11125200" cy="812799"/>
          </a:xfrm>
        </p:spPr>
        <p:txBody>
          <a:bodyPr>
            <a:normAutofit/>
          </a:bodyPr>
          <a:lstStyle/>
          <a:p>
            <a:r>
              <a:rPr lang="en-US" b="1" dirty="0" smtClean="0">
                <a:solidFill>
                  <a:srgbClr val="0000FF"/>
                </a:solidFill>
              </a:rPr>
              <a:t>Wide Variation in OSV Use Nationwide </a:t>
            </a:r>
            <a:endParaRPr lang="en-US" b="1" dirty="0">
              <a:solidFill>
                <a:srgbClr val="0000FF"/>
              </a:solidFill>
            </a:endParaRPr>
          </a:p>
        </p:txBody>
      </p:sp>
      <p:sp>
        <p:nvSpPr>
          <p:cNvPr id="3" name="Footer Placeholder 2"/>
          <p:cNvSpPr>
            <a:spLocks noGrp="1"/>
          </p:cNvSpPr>
          <p:nvPr>
            <p:ph type="ftr" sz="quarter" idx="11"/>
          </p:nvPr>
        </p:nvSpPr>
        <p:spPr>
          <a:xfrm>
            <a:off x="7923211"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163320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a:p>
        </p:txBody>
      </p:sp>
      <p:sp>
        <p:nvSpPr>
          <p:cNvPr id="4" name="Title 3"/>
          <p:cNvSpPr>
            <a:spLocks noGrp="1"/>
          </p:cNvSpPr>
          <p:nvPr>
            <p:ph type="ctrTitle"/>
          </p:nvPr>
        </p:nvSpPr>
        <p:spPr>
          <a:xfrm>
            <a:off x="303212" y="304801"/>
            <a:ext cx="11658600" cy="1676399"/>
          </a:xfrm>
        </p:spPr>
        <p:txBody>
          <a:bodyPr/>
          <a:lstStyle/>
          <a:p>
            <a:pPr algn="ctr"/>
            <a:r>
              <a:rPr lang="en-US" b="1" dirty="0" smtClean="0"/>
              <a:t>Part 2 – The ‘6 Steps’ in</a:t>
            </a:r>
            <a:br>
              <a:rPr lang="en-US" b="1" dirty="0" smtClean="0"/>
            </a:br>
            <a:r>
              <a:rPr lang="en-US" b="1" dirty="0" smtClean="0"/>
              <a:t>the OSV Designation Process</a:t>
            </a:r>
            <a:endParaRPr lang="en-US" b="1" dirty="0"/>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903412" y="2193107"/>
            <a:ext cx="8458200" cy="4664893"/>
          </a:xfrm>
          <a:prstGeom prst="rect">
            <a:avLst/>
          </a:prstGeom>
          <a:ln w="19050">
            <a:solidFill>
              <a:srgbClr val="00B0F0"/>
            </a:solidFill>
          </a:ln>
        </p:spPr>
      </p:pic>
      <p:sp>
        <p:nvSpPr>
          <p:cNvPr id="2" name="Footer Placeholder 1"/>
          <p:cNvSpPr>
            <a:spLocks noGrp="1"/>
          </p:cNvSpPr>
          <p:nvPr>
            <p:ph type="ftr" sz="quarter" idx="11"/>
          </p:nvPr>
        </p:nvSpPr>
        <p:spPr>
          <a:xfrm>
            <a:off x="7847012" y="6629400"/>
            <a:ext cx="43418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654321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sz="quarter" idx="4"/>
          </p:nvPr>
        </p:nvPicPr>
        <p:blipFill>
          <a:blip r:embed="rId3" cstate="screen">
            <a:extLst>
              <a:ext uri="{28A0092B-C50C-407E-A947-70E740481C1C}">
                <a14:useLocalDpi xmlns:a14="http://schemas.microsoft.com/office/drawing/2010/main"/>
              </a:ext>
            </a:extLst>
          </a:blip>
          <a:stretch>
            <a:fillRect/>
          </a:stretch>
        </p:blipFill>
        <p:spPr>
          <a:xfrm>
            <a:off x="6609524" y="2741597"/>
            <a:ext cx="5203401" cy="3549790"/>
          </a:xfrm>
          <a:ln w="19050">
            <a:solidFill>
              <a:srgbClr val="00B0F0"/>
            </a:solidFill>
          </a:ln>
        </p:spPr>
      </p:pic>
      <p:sp>
        <p:nvSpPr>
          <p:cNvPr id="5" name="Text Placeholder 4"/>
          <p:cNvSpPr>
            <a:spLocks noGrp="1"/>
          </p:cNvSpPr>
          <p:nvPr>
            <p:ph type="body" sz="quarter" idx="3"/>
          </p:nvPr>
        </p:nvSpPr>
        <p:spPr>
          <a:xfrm>
            <a:off x="6609524" y="1499616"/>
            <a:ext cx="4766714" cy="938784"/>
          </a:xfrm>
        </p:spPr>
        <p:txBody>
          <a:bodyPr/>
          <a:lstStyle/>
          <a:p>
            <a:r>
              <a:rPr lang="en-US" b="1" dirty="0" smtClean="0"/>
              <a:t>Resist &amp; don’t get involved = headed for a wreck</a:t>
            </a:r>
            <a:endParaRPr lang="en-US" b="1" dirty="0"/>
          </a:p>
        </p:txBody>
      </p:sp>
      <p:pic>
        <p:nvPicPr>
          <p:cNvPr id="4" name="Content Placeholder 3"/>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1075027" y="2741597"/>
            <a:ext cx="5332496" cy="3549790"/>
          </a:xfrm>
          <a:ln w="19050">
            <a:solidFill>
              <a:srgbClr val="00B0F0"/>
            </a:solidFill>
          </a:ln>
        </p:spPr>
      </p:pic>
      <p:sp>
        <p:nvSpPr>
          <p:cNvPr id="2" name="Text Placeholder 1"/>
          <p:cNvSpPr>
            <a:spLocks noGrp="1"/>
          </p:cNvSpPr>
          <p:nvPr>
            <p:ph type="body" idx="1"/>
          </p:nvPr>
        </p:nvSpPr>
        <p:spPr>
          <a:xfrm>
            <a:off x="1446212" y="1499616"/>
            <a:ext cx="4966112" cy="938784"/>
          </a:xfrm>
        </p:spPr>
        <p:txBody>
          <a:bodyPr/>
          <a:lstStyle/>
          <a:p>
            <a:r>
              <a:rPr lang="en-US" b="1" dirty="0" smtClean="0"/>
              <a:t>Get involved &amp; work it </a:t>
            </a:r>
          </a:p>
          <a:p>
            <a:r>
              <a:rPr lang="en-US" b="1" dirty="0" smtClean="0"/>
              <a:t>= Riding Opportunities</a:t>
            </a:r>
            <a:endParaRPr lang="en-US" b="1" dirty="0"/>
          </a:p>
        </p:txBody>
      </p:sp>
      <p:sp>
        <p:nvSpPr>
          <p:cNvPr id="3" name="Title 2"/>
          <p:cNvSpPr>
            <a:spLocks noGrp="1"/>
          </p:cNvSpPr>
          <p:nvPr>
            <p:ph type="title"/>
          </p:nvPr>
        </p:nvSpPr>
        <p:spPr/>
        <p:txBody>
          <a:bodyPr>
            <a:normAutofit/>
          </a:bodyPr>
          <a:lstStyle/>
          <a:p>
            <a:pPr algn="ctr"/>
            <a:r>
              <a:rPr lang="en-US" sz="4000" b="1" dirty="0" smtClean="0">
                <a:solidFill>
                  <a:srgbClr val="0000FF"/>
                </a:solidFill>
              </a:rPr>
              <a:t>Understanding &amp; Working the Process </a:t>
            </a:r>
            <a:r>
              <a:rPr lang="en-US" sz="4000" b="1" i="1" dirty="0" smtClean="0">
                <a:solidFill>
                  <a:srgbClr val="0000FF"/>
                </a:solidFill>
                <a:effectLst>
                  <a:outerShdw blurRad="38100" dist="38100" dir="2700000" algn="tl">
                    <a:srgbClr val="000000">
                      <a:alpha val="43137"/>
                    </a:srgbClr>
                  </a:outerShdw>
                </a:effectLst>
              </a:rPr>
              <a:t>makes success possible!</a:t>
            </a:r>
            <a:endParaRPr lang="en-US" sz="4000" b="1" i="1" dirty="0">
              <a:solidFill>
                <a:srgbClr val="0000FF"/>
              </a:solidFill>
              <a:effectLst>
                <a:outerShdw blurRad="38100" dist="38100" dir="2700000" algn="tl">
                  <a:srgbClr val="000000">
                    <a:alpha val="43137"/>
                  </a:srgbClr>
                </a:outerShdw>
              </a:effectLst>
            </a:endParaRPr>
          </a:p>
        </p:txBody>
      </p:sp>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262326" y="2635942"/>
            <a:ext cx="1752600" cy="1168400"/>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262326" y="4780413"/>
            <a:ext cx="1752600" cy="1752600"/>
          </a:xfrm>
          <a:prstGeom prst="rect">
            <a:avLst/>
          </a:prstGeom>
        </p:spPr>
      </p:pic>
      <p:pic>
        <p:nvPicPr>
          <p:cNvPr id="14" name="Picture 13"/>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89227" y="4856613"/>
            <a:ext cx="1371600" cy="1600200"/>
          </a:xfrm>
          <a:prstGeom prst="rect">
            <a:avLst/>
          </a:prstGeom>
        </p:spPr>
      </p:pic>
      <p:pic>
        <p:nvPicPr>
          <p:cNvPr id="12" name="Picture 3"/>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547574" y="2635942"/>
            <a:ext cx="1045862" cy="1057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ooter Placeholder 5"/>
          <p:cNvSpPr>
            <a:spLocks noGrp="1"/>
          </p:cNvSpPr>
          <p:nvPr>
            <p:ph type="ftr" sz="quarter" idx="11"/>
          </p:nvPr>
        </p:nvSpPr>
        <p:spPr>
          <a:xfrm>
            <a:off x="7847012" y="6594584"/>
            <a:ext cx="4364037" cy="227354"/>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225677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a:xfrm>
            <a:off x="1593436" y="2456186"/>
            <a:ext cx="9606376" cy="4249414"/>
          </a:xfrm>
          <a:effectLst/>
        </p:spPr>
        <p:txBody>
          <a:bodyPr>
            <a:normAutofit lnSpcReduction="10000"/>
          </a:bodyPr>
          <a:lstStyle/>
          <a:p>
            <a:r>
              <a:rPr lang="en-US" sz="3200" b="1" dirty="0" smtClean="0">
                <a:latin typeface="Century Gothic" panose="020B0502020202020204" pitchFamily="34" charset="0"/>
              </a:rPr>
              <a:t>USDA </a:t>
            </a:r>
            <a:r>
              <a:rPr lang="en-US" sz="3200" b="1" dirty="0">
                <a:latin typeface="Century Gothic" panose="020B0502020202020204" pitchFamily="34" charset="0"/>
              </a:rPr>
              <a:t>Forest Service Travel Management </a:t>
            </a:r>
            <a:r>
              <a:rPr lang="en-US" sz="3200" b="1" dirty="0" smtClean="0">
                <a:latin typeface="Century Gothic" panose="020B0502020202020204" pitchFamily="34" charset="0"/>
              </a:rPr>
              <a:t>Rule (TMR): </a:t>
            </a:r>
            <a:r>
              <a:rPr lang="en-US" sz="3200" dirty="0" smtClean="0">
                <a:latin typeface="Century Gothic" panose="020B0502020202020204" pitchFamily="34" charset="0"/>
              </a:rPr>
              <a:t>originally adopted November 2005,       amended OSV portion effective January 2015</a:t>
            </a:r>
            <a:endParaRPr lang="en-US" sz="3200" dirty="0">
              <a:latin typeface="Century Gothic" panose="020B0502020202020204" pitchFamily="34" charset="0"/>
            </a:endParaRPr>
          </a:p>
          <a:p>
            <a:r>
              <a:rPr lang="en-US" sz="3200" dirty="0" smtClean="0">
                <a:latin typeface="Century Gothic" panose="020B0502020202020204" pitchFamily="34" charset="0"/>
              </a:rPr>
              <a:t>Title </a:t>
            </a:r>
            <a:r>
              <a:rPr lang="en-US" sz="3200" dirty="0">
                <a:latin typeface="Century Gothic" panose="020B0502020202020204" pitchFamily="34" charset="0"/>
              </a:rPr>
              <a:t>36 Code of Federal Regulations</a:t>
            </a:r>
          </a:p>
          <a:p>
            <a:pPr>
              <a:buFontTx/>
              <a:buNone/>
            </a:pPr>
            <a:r>
              <a:rPr lang="en-US" sz="3200" dirty="0">
                <a:latin typeface="Century Gothic" panose="020B0502020202020204" pitchFamily="34" charset="0"/>
              </a:rPr>
              <a:t>		Part 212 – Travel Management</a:t>
            </a:r>
          </a:p>
          <a:p>
            <a:pPr>
              <a:buFontTx/>
              <a:buNone/>
            </a:pPr>
            <a:r>
              <a:rPr lang="en-US" sz="3200" dirty="0">
                <a:latin typeface="Century Gothic" panose="020B0502020202020204" pitchFamily="34" charset="0"/>
              </a:rPr>
              <a:t>			</a:t>
            </a:r>
            <a:r>
              <a:rPr lang="en-US" sz="3200" b="1" dirty="0">
                <a:latin typeface="Century Gothic" panose="020B0502020202020204" pitchFamily="34" charset="0"/>
              </a:rPr>
              <a:t>Subpart </a:t>
            </a:r>
            <a:r>
              <a:rPr lang="en-US" sz="3200" b="1" dirty="0" smtClean="0">
                <a:latin typeface="Century Gothic" panose="020B0502020202020204" pitchFamily="34" charset="0"/>
              </a:rPr>
              <a:t>C </a:t>
            </a:r>
            <a:r>
              <a:rPr lang="en-US" sz="3200" b="1" dirty="0">
                <a:latin typeface="Century Gothic" panose="020B0502020202020204" pitchFamily="34" charset="0"/>
              </a:rPr>
              <a:t>– </a:t>
            </a:r>
            <a:r>
              <a:rPr lang="en-US" sz="3200" b="1" dirty="0" smtClean="0">
                <a:latin typeface="Century Gothic" panose="020B0502020202020204" pitchFamily="34" charset="0"/>
              </a:rPr>
              <a:t>Over-Snow Vehicle Use</a:t>
            </a:r>
          </a:p>
          <a:p>
            <a:pPr>
              <a:buFont typeface="Wingdings" panose="05000000000000000000" pitchFamily="2" charset="2"/>
              <a:buChar char="Ø"/>
            </a:pPr>
            <a:r>
              <a:rPr lang="en-US" sz="3200" b="1" dirty="0" smtClean="0">
                <a:solidFill>
                  <a:srgbClr val="0000FF"/>
                </a:solidFill>
                <a:latin typeface="Century Gothic" panose="020B0502020202020204" pitchFamily="34" charset="0"/>
              </a:rPr>
              <a:t> Is distinctly different than Subpart B of the TMR which regulates other motor vehicle use</a:t>
            </a:r>
            <a:endParaRPr lang="en-US" sz="3200" b="1" dirty="0">
              <a:solidFill>
                <a:srgbClr val="0000FF"/>
              </a:solidFill>
              <a:latin typeface="Century Gothic" panose="020B0502020202020204" pitchFamily="34" charset="0"/>
            </a:endParaRPr>
          </a:p>
          <a:p>
            <a:pPr>
              <a:buFontTx/>
              <a:buNone/>
            </a:pPr>
            <a:endParaRPr lang="en-US" sz="2400" dirty="0">
              <a:latin typeface="Lucida Sans Unicode" pitchFamily="34" charset="0"/>
            </a:endParaRPr>
          </a:p>
        </p:txBody>
      </p:sp>
      <p:sp>
        <p:nvSpPr>
          <p:cNvPr id="3074" name="Rectangle 2"/>
          <p:cNvSpPr>
            <a:spLocks noGrp="1" noChangeArrowheads="1"/>
          </p:cNvSpPr>
          <p:nvPr>
            <p:ph type="title"/>
          </p:nvPr>
        </p:nvSpPr>
        <p:spPr>
          <a:xfrm>
            <a:off x="1593436" y="177801"/>
            <a:ext cx="9782801" cy="1270000"/>
          </a:xfrm>
        </p:spPr>
        <p:txBody>
          <a:bodyPr>
            <a:normAutofit/>
          </a:bodyPr>
          <a:lstStyle/>
          <a:p>
            <a:pPr>
              <a:defRPr/>
            </a:pPr>
            <a:r>
              <a:rPr lang="en-US" sz="5400" b="1" dirty="0" smtClean="0">
                <a:solidFill>
                  <a:srgbClr val="0000FF"/>
                </a:solidFill>
              </a:rPr>
              <a:t>Part 1 – The </a:t>
            </a:r>
            <a:r>
              <a:rPr sz="5400" b="1" dirty="0" smtClean="0">
                <a:solidFill>
                  <a:srgbClr val="0000FF"/>
                </a:solidFill>
              </a:rPr>
              <a:t>Rule</a:t>
            </a:r>
            <a:endParaRPr sz="5400" b="1" dirty="0">
              <a:solidFill>
                <a:srgbClr val="0000FF"/>
              </a:solidFill>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8514429" y="355877"/>
            <a:ext cx="1879048" cy="1879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a:xfrm>
            <a:off x="7847011" y="6477000"/>
            <a:ext cx="4341813" cy="3810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435685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93436" y="1905000"/>
            <a:ext cx="10215976" cy="4495800"/>
          </a:xfrm>
        </p:spPr>
        <p:txBody>
          <a:bodyPr/>
          <a:lstStyle/>
          <a:p>
            <a:pPr marL="609600" indent="-609600">
              <a:buFontTx/>
              <a:buAutoNum type="arabicPeriod"/>
            </a:pPr>
            <a:r>
              <a:rPr lang="en-US" sz="3200" dirty="0"/>
              <a:t>Compile existing travel management direction</a:t>
            </a:r>
          </a:p>
          <a:p>
            <a:pPr marL="609600" indent="-609600">
              <a:buFontTx/>
              <a:buAutoNum type="arabicPeriod"/>
            </a:pPr>
            <a:r>
              <a:rPr lang="en-US" sz="3200" dirty="0"/>
              <a:t>Assemble resource </a:t>
            </a:r>
            <a:r>
              <a:rPr lang="en-US" sz="3200" dirty="0" smtClean="0"/>
              <a:t>&amp; </a:t>
            </a:r>
            <a:r>
              <a:rPr lang="en-US" sz="3200" dirty="0"/>
              <a:t>social data</a:t>
            </a:r>
          </a:p>
          <a:p>
            <a:pPr marL="609600" indent="-609600">
              <a:buFontTx/>
              <a:buAutoNum type="arabicPeriod"/>
            </a:pPr>
            <a:r>
              <a:rPr lang="en-US" sz="3200" dirty="0"/>
              <a:t>Use </a:t>
            </a:r>
            <a:r>
              <a:rPr lang="en-US" sz="3200" dirty="0" smtClean="0"/>
              <a:t>Travel Analysis </a:t>
            </a:r>
            <a:r>
              <a:rPr lang="en-US" sz="3200" dirty="0"/>
              <a:t>to identify </a:t>
            </a:r>
            <a:r>
              <a:rPr lang="en-US" sz="3200" dirty="0" smtClean="0"/>
              <a:t>if there is a need to change the </a:t>
            </a:r>
            <a:r>
              <a:rPr lang="en-US" sz="3200" dirty="0"/>
              <a:t>existing travel system</a:t>
            </a:r>
          </a:p>
          <a:p>
            <a:pPr marL="609600" indent="-609600">
              <a:buFontTx/>
              <a:buAutoNum type="arabicPeriod"/>
            </a:pPr>
            <a:r>
              <a:rPr lang="en-US" sz="3200" dirty="0"/>
              <a:t>Conduct </a:t>
            </a:r>
            <a:r>
              <a:rPr lang="en-US" sz="3200" dirty="0" smtClean="0"/>
              <a:t>Environmental Analysis under NEPA to make </a:t>
            </a:r>
            <a:r>
              <a:rPr lang="en-US" sz="3200" dirty="0"/>
              <a:t>a decision</a:t>
            </a:r>
          </a:p>
          <a:p>
            <a:pPr marL="609600" indent="-609600">
              <a:buFontTx/>
              <a:buAutoNum type="arabicPeriod"/>
            </a:pPr>
            <a:r>
              <a:rPr lang="en-US" sz="3200" dirty="0"/>
              <a:t>Publish </a:t>
            </a:r>
            <a:r>
              <a:rPr lang="en-US" sz="3200" dirty="0" smtClean="0"/>
              <a:t>an over-snow </a:t>
            </a:r>
            <a:r>
              <a:rPr lang="en-US" sz="3200" dirty="0"/>
              <a:t>vehicle use map (OSVUM)</a:t>
            </a:r>
          </a:p>
          <a:p>
            <a:pPr marL="609600" indent="-609600">
              <a:buFontTx/>
              <a:buAutoNum type="arabicPeriod"/>
            </a:pPr>
            <a:r>
              <a:rPr lang="en-US" sz="3200" dirty="0"/>
              <a:t>Implement, </a:t>
            </a:r>
            <a:r>
              <a:rPr lang="en-US" sz="3200" dirty="0" smtClean="0"/>
              <a:t>monitor &amp; </a:t>
            </a:r>
            <a:r>
              <a:rPr lang="en-US" sz="3200" dirty="0"/>
              <a:t>revise</a:t>
            </a:r>
          </a:p>
          <a:p>
            <a:endParaRPr lang="en-US" dirty="0"/>
          </a:p>
        </p:txBody>
      </p:sp>
      <p:sp>
        <p:nvSpPr>
          <p:cNvPr id="3" name="Title 2"/>
          <p:cNvSpPr>
            <a:spLocks noGrp="1"/>
          </p:cNvSpPr>
          <p:nvPr>
            <p:ph type="title"/>
          </p:nvPr>
        </p:nvSpPr>
        <p:spPr>
          <a:xfrm>
            <a:off x="1593436" y="177800"/>
            <a:ext cx="10215976" cy="1346200"/>
          </a:xfrm>
        </p:spPr>
        <p:txBody>
          <a:bodyPr>
            <a:normAutofit fontScale="90000"/>
          </a:bodyPr>
          <a:lstStyle/>
          <a:p>
            <a:r>
              <a:rPr lang="en-US" sz="4000" b="1" dirty="0" smtClean="0">
                <a:solidFill>
                  <a:srgbClr val="0000FF"/>
                </a:solidFill>
              </a:rPr>
              <a:t>Travel </a:t>
            </a:r>
            <a:r>
              <a:rPr lang="en-US" sz="4000" b="1" dirty="0">
                <a:solidFill>
                  <a:srgbClr val="0000FF"/>
                </a:solidFill>
              </a:rPr>
              <a:t>Management </a:t>
            </a:r>
            <a:r>
              <a:rPr lang="en-US" sz="4000" b="1" dirty="0" smtClean="0">
                <a:solidFill>
                  <a:srgbClr val="0000FF"/>
                </a:solidFill>
              </a:rPr>
              <a:t>Planning is a lengthy process that involves ‘6 Steps’ for the Agency </a:t>
            </a:r>
            <a:endParaRPr lang="en-US" sz="4000" dirty="0">
              <a:solidFill>
                <a:srgbClr val="0000FF"/>
              </a:solidFill>
            </a:endParaRP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08226" y="1524000"/>
            <a:ext cx="1507434" cy="1507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ooter Placeholder 4"/>
          <p:cNvSpPr>
            <a:spLocks noGrp="1"/>
          </p:cNvSpPr>
          <p:nvPr>
            <p:ph type="ftr" sz="quarter" idx="11"/>
          </p:nvPr>
        </p:nvSpPr>
        <p:spPr>
          <a:xfrm>
            <a:off x="7923211" y="6553200"/>
            <a:ext cx="4265613"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696122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93436" y="1676400"/>
            <a:ext cx="10215976" cy="4800600"/>
          </a:xfrm>
        </p:spPr>
        <p:txBody>
          <a:bodyPr>
            <a:normAutofit fontScale="92500" lnSpcReduction="10000"/>
          </a:bodyPr>
          <a:lstStyle/>
          <a:p>
            <a:pPr marL="0" indent="0" algn="ctr">
              <a:buNone/>
            </a:pPr>
            <a:r>
              <a:rPr lang="en-US" sz="3200" b="1" dirty="0" smtClean="0"/>
              <a:t>Review existing forest management decisions to identify 3 potential current OSV travel classifications:</a:t>
            </a:r>
          </a:p>
          <a:p>
            <a:r>
              <a:rPr lang="en-US" sz="3500" b="1" dirty="0" smtClean="0">
                <a:solidFill>
                  <a:srgbClr val="0000FF"/>
                </a:solidFill>
              </a:rPr>
              <a:t>RESTRICTED: </a:t>
            </a:r>
            <a:r>
              <a:rPr lang="en-US" sz="3500" dirty="0" smtClean="0"/>
              <a:t>OSV travel confined to only designated roads &amp; trails</a:t>
            </a:r>
          </a:p>
          <a:p>
            <a:r>
              <a:rPr lang="en-US" sz="3500" b="1" dirty="0" smtClean="0">
                <a:solidFill>
                  <a:srgbClr val="0000FF"/>
                </a:solidFill>
              </a:rPr>
              <a:t>OPEN: </a:t>
            </a:r>
            <a:r>
              <a:rPr lang="en-US" sz="3500" dirty="0" smtClean="0"/>
              <a:t>cross-country OSV travel permissible off roads &amp; trails in designated areas; while there may be groomed trails within open areas, use is not restricted to trails</a:t>
            </a:r>
          </a:p>
          <a:p>
            <a:r>
              <a:rPr lang="en-US" sz="3500" b="1" dirty="0" smtClean="0">
                <a:solidFill>
                  <a:srgbClr val="0000FF"/>
                </a:solidFill>
              </a:rPr>
              <a:t>CLOSED: </a:t>
            </a:r>
            <a:r>
              <a:rPr lang="en-US" sz="3500" dirty="0" smtClean="0"/>
              <a:t>all roads, trails &amp; areas are closed to motorized OSV travel</a:t>
            </a:r>
            <a:endParaRPr lang="en-US" sz="3500" dirty="0"/>
          </a:p>
        </p:txBody>
      </p:sp>
      <p:sp>
        <p:nvSpPr>
          <p:cNvPr id="3" name="Title 2"/>
          <p:cNvSpPr>
            <a:spLocks noGrp="1"/>
          </p:cNvSpPr>
          <p:nvPr>
            <p:ph type="title"/>
          </p:nvPr>
        </p:nvSpPr>
        <p:spPr>
          <a:xfrm>
            <a:off x="0" y="0"/>
            <a:ext cx="12188825" cy="1417637"/>
          </a:xfrm>
          <a:solidFill>
            <a:srgbClr val="00B0F0"/>
          </a:solidFill>
          <a:ln>
            <a:solidFill>
              <a:schemeClr val="tx1"/>
            </a:solidFill>
          </a:ln>
        </p:spPr>
        <p:txBody>
          <a:bodyPr>
            <a:normAutofit/>
          </a:bodyPr>
          <a:lstStyle/>
          <a:p>
            <a:pPr algn="ctr"/>
            <a:r>
              <a:rPr lang="en-US" sz="4000" b="1" dirty="0">
                <a:solidFill>
                  <a:srgbClr val="0000FF"/>
                </a:solidFill>
              </a:rPr>
              <a:t>Step 1: Compile Existing </a:t>
            </a:r>
            <a:r>
              <a:rPr lang="en-US" sz="4000" b="1" dirty="0" smtClean="0">
                <a:solidFill>
                  <a:srgbClr val="0000FF"/>
                </a:solidFill>
              </a:rPr>
              <a:t/>
            </a:r>
            <a:br>
              <a:rPr lang="en-US" sz="4000" b="1" dirty="0" smtClean="0">
                <a:solidFill>
                  <a:srgbClr val="0000FF"/>
                </a:solidFill>
              </a:rPr>
            </a:br>
            <a:r>
              <a:rPr lang="en-US" sz="4000" b="1" dirty="0" smtClean="0">
                <a:solidFill>
                  <a:srgbClr val="0000FF"/>
                </a:solidFill>
              </a:rPr>
              <a:t>Travel </a:t>
            </a:r>
            <a:r>
              <a:rPr lang="en-US" sz="4000" b="1" dirty="0">
                <a:solidFill>
                  <a:srgbClr val="0000FF"/>
                </a:solidFill>
              </a:rPr>
              <a:t>Management Direction</a:t>
            </a:r>
            <a:endParaRPr lang="en-US" sz="4000" dirty="0">
              <a:solidFill>
                <a:srgbClr val="0000FF"/>
              </a:soli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3287" y="3681862"/>
            <a:ext cx="1045862" cy="1057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3825" y="2164415"/>
            <a:ext cx="1299611" cy="1299611"/>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7307" y="5339178"/>
            <a:ext cx="1137822" cy="1137822"/>
          </a:xfrm>
          <a:prstGeom prst="rect">
            <a:avLst/>
          </a:prstGeom>
        </p:spPr>
      </p:pic>
      <p:sp>
        <p:nvSpPr>
          <p:cNvPr id="6" name="Footer Placeholder 5"/>
          <p:cNvSpPr>
            <a:spLocks noGrp="1"/>
          </p:cNvSpPr>
          <p:nvPr>
            <p:ph type="ftr" sz="quarter" idx="11"/>
          </p:nvPr>
        </p:nvSpPr>
        <p:spPr>
          <a:xfrm>
            <a:off x="7999411" y="6629400"/>
            <a:ext cx="41894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82543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540933" y="1143000"/>
            <a:ext cx="10420879" cy="5562600"/>
          </a:xfrm>
        </p:spPr>
        <p:txBody>
          <a:bodyPr>
            <a:noAutofit/>
          </a:bodyPr>
          <a:lstStyle/>
          <a:p>
            <a:pPr marL="514350" indent="-514350">
              <a:buFont typeface="+mj-lt"/>
              <a:buAutoNum type="arabicPeriod"/>
            </a:pPr>
            <a:r>
              <a:rPr lang="en-US" sz="3200" b="1" dirty="0" smtClean="0">
                <a:solidFill>
                  <a:srgbClr val="0000FF"/>
                </a:solidFill>
              </a:rPr>
              <a:t>Forest Plan: </a:t>
            </a:r>
            <a:r>
              <a:rPr lang="en-US" dirty="0"/>
              <a:t>t</a:t>
            </a:r>
            <a:r>
              <a:rPr lang="en-US" dirty="0" smtClean="0"/>
              <a:t>he Recreation Opportunity Spectrum (</a:t>
            </a:r>
            <a:r>
              <a:rPr lang="en-US" b="1" dirty="0" smtClean="0"/>
              <a:t>ROS</a:t>
            </a:r>
            <a:r>
              <a:rPr lang="en-US" dirty="0" smtClean="0"/>
              <a:t>) classification for individual management areas has zoned where </a:t>
            </a:r>
            <a:r>
              <a:rPr lang="en-US" b="1" dirty="0" smtClean="0"/>
              <a:t>winter motorized </a:t>
            </a:r>
            <a:r>
              <a:rPr lang="en-US" dirty="0" smtClean="0"/>
              <a:t>use is permissible; if not allowed by the Forest Plan (FP), OSV use cannot occur &amp; is not open for revision during travel planning</a:t>
            </a:r>
          </a:p>
          <a:p>
            <a:pPr marL="514350" indent="-514350">
              <a:buFont typeface="+mj-lt"/>
              <a:buAutoNum type="arabicPeriod"/>
            </a:pPr>
            <a:r>
              <a:rPr lang="en-US" sz="3200" b="1" dirty="0" smtClean="0">
                <a:solidFill>
                  <a:srgbClr val="0000FF"/>
                </a:solidFill>
              </a:rPr>
              <a:t>Existing Travel Plans: </a:t>
            </a:r>
            <a:r>
              <a:rPr lang="en-US" dirty="0" smtClean="0"/>
              <a:t>some units have winter motorized travel plans in place which may have further defined allowable OSV use; may be tweaked, but only by a new travel planning process &amp; as per FP ROS</a:t>
            </a:r>
          </a:p>
          <a:p>
            <a:pPr marL="514350" indent="-514350">
              <a:buFont typeface="+mj-lt"/>
              <a:buAutoNum type="arabicPeriod"/>
            </a:pPr>
            <a:r>
              <a:rPr lang="en-US" sz="3200" b="1" dirty="0" smtClean="0">
                <a:solidFill>
                  <a:srgbClr val="0000FF"/>
                </a:solidFill>
              </a:rPr>
              <a:t>Area or Project Specific Management Plans: </a:t>
            </a:r>
            <a:r>
              <a:rPr lang="en-US" dirty="0" smtClean="0"/>
              <a:t>site-specific plans may have also placed restrictions on OSV use; may be tweaked through travel planning as per FP </a:t>
            </a:r>
            <a:endParaRPr lang="en-US" dirty="0"/>
          </a:p>
        </p:txBody>
      </p:sp>
      <p:sp>
        <p:nvSpPr>
          <p:cNvPr id="4" name="Title 3"/>
          <p:cNvSpPr>
            <a:spLocks noGrp="1"/>
          </p:cNvSpPr>
          <p:nvPr>
            <p:ph type="title"/>
          </p:nvPr>
        </p:nvSpPr>
        <p:spPr>
          <a:xfrm>
            <a:off x="1593436" y="177801"/>
            <a:ext cx="10368376" cy="736599"/>
          </a:xfrm>
        </p:spPr>
        <p:txBody>
          <a:bodyPr>
            <a:normAutofit/>
          </a:bodyPr>
          <a:lstStyle/>
          <a:p>
            <a:pPr algn="ctr"/>
            <a:r>
              <a:rPr lang="en-US" sz="4000" b="1" dirty="0" smtClean="0">
                <a:solidFill>
                  <a:srgbClr val="0000FF"/>
                </a:solidFill>
              </a:rPr>
              <a:t>Existing Management Decisions:</a:t>
            </a:r>
            <a:endParaRPr lang="en-US" sz="4000" b="1" dirty="0">
              <a:solidFill>
                <a:srgbClr val="0000FF"/>
              </a:solidFill>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79412" y="1676400"/>
            <a:ext cx="1507434" cy="1507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p:cNvSpPr>
            <a:spLocks noGrp="1"/>
          </p:cNvSpPr>
          <p:nvPr>
            <p:ph type="ftr" sz="quarter" idx="11"/>
          </p:nvPr>
        </p:nvSpPr>
        <p:spPr>
          <a:xfrm>
            <a:off x="7923211" y="6553200"/>
            <a:ext cx="4265613"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403903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a:ext>
            </a:extLst>
          </a:blip>
          <a:stretch>
            <a:fillRect/>
          </a:stretch>
        </p:blipFill>
        <p:spPr>
          <a:xfrm>
            <a:off x="7904420" y="1"/>
            <a:ext cx="4284405" cy="6858000"/>
          </a:xfrm>
          <a:ln w="19050">
            <a:solidFill>
              <a:srgbClr val="3399FF"/>
            </a:solidFill>
          </a:ln>
        </p:spPr>
      </p:pic>
      <p:sp>
        <p:nvSpPr>
          <p:cNvPr id="2" name="Content Placeholder 1"/>
          <p:cNvSpPr>
            <a:spLocks noGrp="1"/>
          </p:cNvSpPr>
          <p:nvPr>
            <p:ph sz="half" idx="1"/>
          </p:nvPr>
        </p:nvSpPr>
        <p:spPr>
          <a:xfrm>
            <a:off x="1141412" y="990600"/>
            <a:ext cx="6629400" cy="5486400"/>
          </a:xfrm>
        </p:spPr>
        <p:txBody>
          <a:bodyPr>
            <a:normAutofit fontScale="85000" lnSpcReduction="10000"/>
          </a:bodyPr>
          <a:lstStyle/>
          <a:p>
            <a:r>
              <a:rPr lang="en-US" sz="3500" b="1" dirty="0" smtClean="0"/>
              <a:t>Should </a:t>
            </a:r>
            <a:r>
              <a:rPr lang="en-US" sz="3500" b="1" dirty="0"/>
              <a:t>be </a:t>
            </a:r>
            <a:r>
              <a:rPr lang="en-US" sz="3500" b="1" dirty="0" smtClean="0"/>
              <a:t>combined </a:t>
            </a:r>
            <a:r>
              <a:rPr lang="en-US" sz="3500" b="1" dirty="0"/>
              <a:t>to </a:t>
            </a:r>
            <a:r>
              <a:rPr lang="en-US" sz="3500" b="1" dirty="0" smtClean="0"/>
              <a:t>develop map of total </a:t>
            </a:r>
            <a:r>
              <a:rPr lang="en-US" sz="3500" b="1" dirty="0">
                <a:solidFill>
                  <a:srgbClr val="0000FF"/>
                </a:solidFill>
              </a:rPr>
              <a:t>‘Area Available for Winter Motorized </a:t>
            </a:r>
            <a:r>
              <a:rPr lang="en-US" sz="3500" b="1" dirty="0" smtClean="0">
                <a:solidFill>
                  <a:srgbClr val="0000FF"/>
                </a:solidFill>
              </a:rPr>
              <a:t>Use’</a:t>
            </a:r>
            <a:endParaRPr lang="en-US" sz="3500" dirty="0" smtClean="0">
              <a:solidFill>
                <a:srgbClr val="0000FF"/>
              </a:solidFill>
            </a:endParaRPr>
          </a:p>
          <a:p>
            <a:r>
              <a:rPr lang="en-US" sz="3300" dirty="0" smtClean="0"/>
              <a:t>This sets the sideboards for OSV travel management discussions</a:t>
            </a:r>
          </a:p>
          <a:p>
            <a:r>
              <a:rPr lang="en-US" sz="3300" dirty="0" smtClean="0"/>
              <a:t>Defines </a:t>
            </a:r>
            <a:r>
              <a:rPr lang="en-US" sz="3300" b="1" dirty="0" smtClean="0"/>
              <a:t>maximum area where OSV travel </a:t>
            </a:r>
            <a:r>
              <a:rPr lang="en-US" sz="3300" b="1" i="1" dirty="0" smtClean="0">
                <a:effectLst>
                  <a:outerShdw blurRad="38100" dist="38100" dir="2700000" algn="tl">
                    <a:srgbClr val="000000">
                      <a:alpha val="43137"/>
                    </a:srgbClr>
                  </a:outerShdw>
                </a:effectLst>
              </a:rPr>
              <a:t>can</a:t>
            </a:r>
            <a:r>
              <a:rPr lang="en-US" sz="3300" b="1" dirty="0" smtClean="0"/>
              <a:t> be allowed </a:t>
            </a:r>
            <a:r>
              <a:rPr lang="en-US" sz="3300" dirty="0" smtClean="0"/>
              <a:t>– but does not guarantee that OSV travel </a:t>
            </a:r>
            <a:r>
              <a:rPr lang="en-US" sz="3300" i="1" dirty="0" smtClean="0"/>
              <a:t>will</a:t>
            </a:r>
            <a:r>
              <a:rPr lang="en-US" sz="3300" dirty="0" smtClean="0"/>
              <a:t> be allowed in all circumstances</a:t>
            </a:r>
          </a:p>
          <a:p>
            <a:r>
              <a:rPr lang="en-US" sz="3300" b="1" dirty="0" smtClean="0"/>
              <a:t>Example map: </a:t>
            </a:r>
            <a:r>
              <a:rPr lang="en-US" sz="3300" dirty="0" smtClean="0"/>
              <a:t>Shoshone National Forest (WY): </a:t>
            </a:r>
            <a:r>
              <a:rPr lang="en-US" sz="3300" b="1" dirty="0" smtClean="0">
                <a:solidFill>
                  <a:srgbClr val="0000FF"/>
                </a:solidFill>
              </a:rPr>
              <a:t>Blue areas = Available</a:t>
            </a:r>
            <a:r>
              <a:rPr lang="en-US" sz="3300" dirty="0" smtClean="0">
                <a:solidFill>
                  <a:srgbClr val="0000FF"/>
                </a:solidFill>
              </a:rPr>
              <a:t> </a:t>
            </a:r>
            <a:r>
              <a:rPr lang="en-US" sz="3300" dirty="0" smtClean="0"/>
              <a:t>for OSV use (22% of the forest),                          </a:t>
            </a:r>
            <a:r>
              <a:rPr lang="en-US" sz="3300" b="1" dirty="0" smtClean="0">
                <a:solidFill>
                  <a:srgbClr val="FF7C80"/>
                </a:solidFill>
              </a:rPr>
              <a:t>Red areas = Not Available </a:t>
            </a:r>
            <a:r>
              <a:rPr lang="en-US" sz="3300" dirty="0" smtClean="0"/>
              <a:t>for winter OSV use (78% of the forest)</a:t>
            </a:r>
            <a:endParaRPr lang="en-US" sz="3300" dirty="0"/>
          </a:p>
        </p:txBody>
      </p:sp>
      <p:sp>
        <p:nvSpPr>
          <p:cNvPr id="3" name="Title 2"/>
          <p:cNvSpPr>
            <a:spLocks noGrp="1"/>
          </p:cNvSpPr>
          <p:nvPr>
            <p:ph type="title"/>
          </p:nvPr>
        </p:nvSpPr>
        <p:spPr>
          <a:xfrm>
            <a:off x="0" y="1"/>
            <a:ext cx="8195733" cy="762000"/>
          </a:xfrm>
          <a:solidFill>
            <a:srgbClr val="3399FF"/>
          </a:solidFill>
        </p:spPr>
        <p:txBody>
          <a:bodyPr>
            <a:noAutofit/>
          </a:bodyPr>
          <a:lstStyle/>
          <a:p>
            <a:pPr algn="ctr"/>
            <a:r>
              <a:rPr lang="en-US" sz="4000" b="1" dirty="0"/>
              <a:t>Existing </a:t>
            </a:r>
            <a:r>
              <a:rPr lang="en-US" sz="4000" b="1" dirty="0" smtClean="0"/>
              <a:t>Management Decisions</a:t>
            </a:r>
            <a:endParaRPr lang="en-US" sz="4000" dirty="0"/>
          </a:p>
        </p:txBody>
      </p:sp>
      <p:sp>
        <p:nvSpPr>
          <p:cNvPr id="4" name="Rectangle 3"/>
          <p:cNvSpPr/>
          <p:nvPr/>
        </p:nvSpPr>
        <p:spPr>
          <a:xfrm rot="10800000" flipV="1">
            <a:off x="8609012" y="4648200"/>
            <a:ext cx="3352800" cy="400110"/>
          </a:xfrm>
          <a:prstGeom prst="rect">
            <a:avLst/>
          </a:prstGeom>
          <a:noFill/>
        </p:spPr>
        <p:txBody>
          <a:bodyPr wrap="square" lIns="91440" tIns="45720" rIns="91440" bIns="45720">
            <a:spAutoFit/>
          </a:bodyPr>
          <a:lstStyle/>
          <a:p>
            <a:pPr algn="ctr"/>
            <a:r>
              <a:rPr lang="en-US" sz="2000" b="1" cap="none" spc="0" dirty="0" smtClean="0">
                <a:ln w="0"/>
                <a:solidFill>
                  <a:schemeClr val="tx1"/>
                </a:solidFill>
                <a:effectLst>
                  <a:outerShdw blurRad="38100" dist="19050" dir="2700000" algn="tl" rotWithShape="0">
                    <a:schemeClr val="dk1">
                      <a:alpha val="40000"/>
                    </a:schemeClr>
                  </a:outerShdw>
                </a:effectLst>
              </a:rPr>
              <a:t>Shoshone National Forest</a:t>
            </a:r>
            <a:endParaRPr lang="en-US" sz="2000" b="1" cap="none" spc="0" dirty="0">
              <a:ln w="0"/>
              <a:solidFill>
                <a:schemeClr val="tx1"/>
              </a:solidFill>
              <a:effectLst>
                <a:outerShdw blurRad="38100" dist="19050" dir="2700000" algn="tl" rotWithShape="0">
                  <a:schemeClr val="dk1">
                    <a:alpha val="40000"/>
                  </a:schemeClr>
                </a:outerShdw>
              </a:effectLst>
            </a:endParaRPr>
          </a:p>
        </p:txBody>
      </p:sp>
      <p:sp>
        <p:nvSpPr>
          <p:cNvPr id="6" name="Footer Placeholder 5"/>
          <p:cNvSpPr>
            <a:spLocks noGrp="1"/>
          </p:cNvSpPr>
          <p:nvPr>
            <p:ph type="ftr" sz="quarter" idx="11"/>
          </p:nvPr>
        </p:nvSpPr>
        <p:spPr>
          <a:xfrm>
            <a:off x="1" y="6629400"/>
            <a:ext cx="4189412"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09034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70612" y="2840846"/>
            <a:ext cx="6018213" cy="4017155"/>
          </a:xfrm>
          <a:prstGeom prst="rect">
            <a:avLst/>
          </a:prstGeom>
        </p:spPr>
      </p:pic>
      <p:pic>
        <p:nvPicPr>
          <p:cNvPr id="7" name="Picture 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1746250"/>
            <a:ext cx="6823428" cy="5111750"/>
          </a:xfrm>
          <a:prstGeom prst="rect">
            <a:avLst/>
          </a:prstGeom>
        </p:spPr>
      </p:pic>
      <p:sp>
        <p:nvSpPr>
          <p:cNvPr id="5" name="Content Placeholder 4"/>
          <p:cNvSpPr>
            <a:spLocks noGrp="1"/>
          </p:cNvSpPr>
          <p:nvPr>
            <p:ph sz="half" idx="2"/>
          </p:nvPr>
        </p:nvSpPr>
        <p:spPr>
          <a:xfrm>
            <a:off x="8913812" y="1752598"/>
            <a:ext cx="3048000" cy="5105401"/>
          </a:xfrm>
        </p:spPr>
        <p:txBody>
          <a:bodyPr>
            <a:normAutofit lnSpcReduction="10000"/>
          </a:bodyPr>
          <a:lstStyle/>
          <a:p>
            <a:r>
              <a:rPr lang="en-US" sz="3200" b="1" dirty="0" smtClean="0">
                <a:solidFill>
                  <a:schemeClr val="tx1"/>
                </a:solidFill>
              </a:rPr>
              <a:t>Soil</a:t>
            </a:r>
          </a:p>
          <a:p>
            <a:r>
              <a:rPr lang="en-US" sz="3200" b="1" dirty="0" smtClean="0">
                <a:solidFill>
                  <a:schemeClr val="tx1"/>
                </a:solidFill>
              </a:rPr>
              <a:t>Water quality</a:t>
            </a:r>
          </a:p>
          <a:p>
            <a:r>
              <a:rPr lang="en-US" sz="3200" b="1" dirty="0" smtClean="0">
                <a:solidFill>
                  <a:schemeClr val="bg1"/>
                </a:solidFill>
              </a:rPr>
              <a:t>Vegetation</a:t>
            </a:r>
          </a:p>
          <a:p>
            <a:r>
              <a:rPr lang="en-US" sz="3200" b="1" dirty="0" smtClean="0">
                <a:solidFill>
                  <a:schemeClr val="bg1"/>
                </a:solidFill>
              </a:rPr>
              <a:t>Wildlife</a:t>
            </a:r>
          </a:p>
          <a:p>
            <a:r>
              <a:rPr lang="en-US" sz="3200" b="1" dirty="0" smtClean="0">
                <a:solidFill>
                  <a:schemeClr val="bg1"/>
                </a:solidFill>
              </a:rPr>
              <a:t>Sound</a:t>
            </a:r>
          </a:p>
          <a:p>
            <a:r>
              <a:rPr lang="en-US" sz="3200" b="1" dirty="0" smtClean="0">
                <a:solidFill>
                  <a:schemeClr val="bg1"/>
                </a:solidFill>
              </a:rPr>
              <a:t>Air quality</a:t>
            </a:r>
          </a:p>
          <a:p>
            <a:r>
              <a:rPr lang="en-US" sz="3200" dirty="0" smtClean="0">
                <a:solidFill>
                  <a:schemeClr val="bg1"/>
                </a:solidFill>
              </a:rPr>
              <a:t>Any other potential impact issues</a:t>
            </a:r>
            <a:endParaRPr lang="en-US" sz="3200" dirty="0">
              <a:solidFill>
                <a:schemeClr val="bg1"/>
              </a:solidFill>
            </a:endParaRPr>
          </a:p>
        </p:txBody>
      </p:sp>
      <p:sp>
        <p:nvSpPr>
          <p:cNvPr id="4" name="Content Placeholder 3"/>
          <p:cNvSpPr>
            <a:spLocks noGrp="1"/>
          </p:cNvSpPr>
          <p:nvPr>
            <p:ph sz="half" idx="1"/>
          </p:nvPr>
        </p:nvSpPr>
        <p:spPr>
          <a:xfrm>
            <a:off x="1593435" y="1752600"/>
            <a:ext cx="6253577" cy="5105400"/>
          </a:xfrm>
        </p:spPr>
        <p:txBody>
          <a:bodyPr>
            <a:normAutofit lnSpcReduction="10000"/>
          </a:bodyPr>
          <a:lstStyle/>
          <a:p>
            <a:r>
              <a:rPr lang="en-US" sz="3200" b="1" dirty="0" smtClean="0"/>
              <a:t>Maps</a:t>
            </a:r>
            <a:r>
              <a:rPr lang="en-US" sz="3200" dirty="0" smtClean="0"/>
              <a:t> of existing trails &amp; areas </a:t>
            </a:r>
          </a:p>
          <a:p>
            <a:r>
              <a:rPr lang="en-US" sz="3200" dirty="0" smtClean="0"/>
              <a:t>Historic &amp; cultural </a:t>
            </a:r>
            <a:r>
              <a:rPr lang="en-US" sz="3200" b="1" dirty="0" smtClean="0"/>
              <a:t>resources</a:t>
            </a:r>
          </a:p>
          <a:p>
            <a:r>
              <a:rPr lang="en-US" sz="3200" b="1" dirty="0" smtClean="0"/>
              <a:t>Safety</a:t>
            </a:r>
            <a:r>
              <a:rPr lang="en-US" sz="3200" dirty="0" smtClean="0"/>
              <a:t> issues</a:t>
            </a:r>
          </a:p>
          <a:p>
            <a:r>
              <a:rPr lang="en-US" sz="3200" dirty="0" smtClean="0"/>
              <a:t>Range of </a:t>
            </a:r>
            <a:r>
              <a:rPr lang="en-US" sz="3200" b="1" dirty="0" smtClean="0"/>
              <a:t>opportunities</a:t>
            </a:r>
            <a:r>
              <a:rPr lang="en-US" sz="3200" dirty="0" smtClean="0"/>
              <a:t>/        user needs assessments</a:t>
            </a:r>
          </a:p>
          <a:p>
            <a:r>
              <a:rPr lang="en-US" sz="3200" b="1" dirty="0" smtClean="0"/>
              <a:t>Conflict</a:t>
            </a:r>
            <a:r>
              <a:rPr lang="en-US" sz="3200" dirty="0" smtClean="0"/>
              <a:t> issues</a:t>
            </a:r>
          </a:p>
          <a:p>
            <a:r>
              <a:rPr lang="en-US" sz="3200" b="1" dirty="0" smtClean="0"/>
              <a:t>Maintenance &amp; administration </a:t>
            </a:r>
            <a:r>
              <a:rPr lang="en-US" sz="3200" dirty="0" smtClean="0"/>
              <a:t>needs, as   well as available </a:t>
            </a:r>
            <a:r>
              <a:rPr lang="en-US" sz="3200" b="1" dirty="0" smtClean="0"/>
              <a:t>resources/funding</a:t>
            </a:r>
            <a:endParaRPr lang="en-US" sz="3200" b="1" dirty="0"/>
          </a:p>
        </p:txBody>
      </p:sp>
      <p:sp>
        <p:nvSpPr>
          <p:cNvPr id="3" name="Title 2"/>
          <p:cNvSpPr>
            <a:spLocks noGrp="1"/>
          </p:cNvSpPr>
          <p:nvPr>
            <p:ph type="title"/>
          </p:nvPr>
        </p:nvSpPr>
        <p:spPr>
          <a:xfrm>
            <a:off x="-1" y="0"/>
            <a:ext cx="12188825" cy="1746248"/>
          </a:xfrm>
          <a:solidFill>
            <a:srgbClr val="00B0F0"/>
          </a:solidFill>
          <a:ln>
            <a:solidFill>
              <a:schemeClr val="tx1"/>
            </a:solidFill>
          </a:ln>
        </p:spPr>
        <p:txBody>
          <a:bodyPr>
            <a:normAutofit/>
          </a:bodyPr>
          <a:lstStyle/>
          <a:p>
            <a:pPr algn="ctr"/>
            <a:r>
              <a:rPr lang="en-US" sz="4000" b="1" dirty="0" smtClean="0">
                <a:solidFill>
                  <a:srgbClr val="0000FF"/>
                </a:solidFill>
              </a:rPr>
              <a:t>Step 2: Assemble Resource &amp; Social Data</a:t>
            </a:r>
            <a:br>
              <a:rPr lang="en-US" sz="4000" b="1" dirty="0" smtClean="0">
                <a:solidFill>
                  <a:srgbClr val="0000FF"/>
                </a:solidFill>
              </a:rPr>
            </a:br>
            <a:r>
              <a:rPr lang="en-US" sz="3200" b="1" dirty="0" smtClean="0">
                <a:solidFill>
                  <a:schemeClr val="tx1"/>
                </a:solidFill>
              </a:rPr>
              <a:t>Relates to the Criteria required to be considered in the designation process by the OSV Travel Rule:</a:t>
            </a:r>
            <a:endParaRPr lang="en-US" sz="3200" b="1" dirty="0">
              <a:solidFill>
                <a:schemeClr val="tx1"/>
              </a:solidFill>
            </a:endParaRPr>
          </a:p>
        </p:txBody>
      </p:sp>
      <p:sp>
        <p:nvSpPr>
          <p:cNvPr id="2" name="Footer Placeholder 1"/>
          <p:cNvSpPr>
            <a:spLocks noGrp="1"/>
          </p:cNvSpPr>
          <p:nvPr>
            <p:ph type="ftr" sz="quarter" idx="11"/>
          </p:nvPr>
        </p:nvSpPr>
        <p:spPr>
          <a:xfrm>
            <a:off x="7847011" y="6629400"/>
            <a:ext cx="4341813" cy="228598"/>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875450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2412" y="838200"/>
            <a:ext cx="10439400" cy="3352800"/>
          </a:xfrm>
        </p:spPr>
        <p:txBody>
          <a:bodyPr>
            <a:normAutofit/>
          </a:bodyPr>
          <a:lstStyle/>
          <a:p>
            <a:pPr>
              <a:lnSpc>
                <a:spcPct val="100000"/>
              </a:lnSpc>
            </a:pPr>
            <a:r>
              <a:rPr lang="en-US" b="1" dirty="0" smtClean="0">
                <a:solidFill>
                  <a:srgbClr val="0000FF"/>
                </a:solidFill>
              </a:rPr>
              <a:t>Areas managed as OPEN</a:t>
            </a:r>
            <a:r>
              <a:rPr lang="en-US" b="1" dirty="0" smtClean="0">
                <a:solidFill>
                  <a:schemeClr val="bg1"/>
                </a:solidFill>
              </a:rPr>
              <a:t> </a:t>
            </a:r>
            <a:r>
              <a:rPr lang="en-US" b="1" dirty="0" smtClean="0">
                <a:solidFill>
                  <a:srgbClr val="0000FF"/>
                </a:solidFill>
              </a:rPr>
              <a:t>to cross-country travel: </a:t>
            </a:r>
            <a:r>
              <a:rPr lang="en-US" dirty="0" smtClean="0"/>
              <a:t>not necessary to inventory all routes used by OSVs since they can travel anywhere; may identify signed &amp; groomed trails but is not mandatory</a:t>
            </a:r>
            <a:endParaRPr lang="en-US" b="1" dirty="0" smtClean="0"/>
          </a:p>
          <a:p>
            <a:pPr>
              <a:lnSpc>
                <a:spcPct val="100000"/>
              </a:lnSpc>
            </a:pPr>
            <a:r>
              <a:rPr lang="en-US" b="1" dirty="0" smtClean="0">
                <a:solidFill>
                  <a:srgbClr val="0000FF"/>
                </a:solidFill>
              </a:rPr>
              <a:t>Areas managed as RESTRICTED to designated routes: </a:t>
            </a:r>
            <a:r>
              <a:rPr lang="en-US" dirty="0" smtClean="0"/>
              <a:t>must </a:t>
            </a:r>
            <a:r>
              <a:rPr lang="en-US" b="1" dirty="0" smtClean="0"/>
              <a:t>identify</a:t>
            </a:r>
            <a:r>
              <a:rPr lang="en-US" dirty="0" smtClean="0"/>
              <a:t> </a:t>
            </a:r>
            <a:r>
              <a:rPr lang="en-US" b="1" dirty="0" smtClean="0"/>
              <a:t>ALL</a:t>
            </a:r>
            <a:r>
              <a:rPr lang="en-US" dirty="0" smtClean="0"/>
              <a:t> </a:t>
            </a:r>
            <a:r>
              <a:rPr lang="en-US" b="1" dirty="0" smtClean="0"/>
              <a:t>roads &amp; trails </a:t>
            </a:r>
            <a:r>
              <a:rPr lang="en-US" dirty="0" smtClean="0"/>
              <a:t>intended to be open to OSV use (groomed, ungroomed – primary, secondary, incidental)</a:t>
            </a:r>
            <a:endParaRPr lang="en-US" sz="3200" dirty="0"/>
          </a:p>
        </p:txBody>
      </p:sp>
      <p:sp>
        <p:nvSpPr>
          <p:cNvPr id="3" name="Title 2"/>
          <p:cNvSpPr>
            <a:spLocks noGrp="1"/>
          </p:cNvSpPr>
          <p:nvPr>
            <p:ph type="title"/>
          </p:nvPr>
        </p:nvSpPr>
        <p:spPr>
          <a:xfrm>
            <a:off x="1593436" y="177801"/>
            <a:ext cx="10215976" cy="660399"/>
          </a:xfrm>
        </p:spPr>
        <p:txBody>
          <a:bodyPr>
            <a:normAutofit/>
          </a:bodyPr>
          <a:lstStyle/>
          <a:p>
            <a:pPr algn="ctr"/>
            <a:r>
              <a:rPr lang="en-US" sz="4000" b="1" dirty="0" smtClean="0">
                <a:solidFill>
                  <a:srgbClr val="0000FF"/>
                </a:solidFill>
              </a:rPr>
              <a:t>Assembling Data: Route Inventories</a:t>
            </a:r>
            <a:endParaRPr lang="en-US" sz="4000" b="1" dirty="0">
              <a:solidFill>
                <a:srgbClr val="0000FF"/>
              </a:solidFill>
            </a:endParaRPr>
          </a:p>
        </p:txBody>
      </p:sp>
      <p:pic>
        <p:nvPicPr>
          <p:cNvPr id="4" name="Picture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81631" y="4090249"/>
            <a:ext cx="4807193" cy="2793151"/>
          </a:xfrm>
          <a:prstGeom prst="rect">
            <a:avLst/>
          </a:prstGeom>
          <a:ln w="19050">
            <a:solidFill>
              <a:srgbClr val="3399FF"/>
            </a:solidFill>
          </a:ln>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813" y="4090249"/>
            <a:ext cx="3719150" cy="2789363"/>
          </a:xfrm>
          <a:prstGeom prst="rect">
            <a:avLst/>
          </a:prstGeom>
          <a:ln w="19050">
            <a:solidFill>
              <a:srgbClr val="3399FF"/>
            </a:solidFill>
          </a:ln>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34971" y="4090250"/>
            <a:ext cx="3719149" cy="2789362"/>
          </a:xfrm>
          <a:prstGeom prst="rect">
            <a:avLst/>
          </a:prstGeom>
          <a:ln w="19050">
            <a:solidFill>
              <a:srgbClr val="3399FF"/>
            </a:solidFill>
          </a:ln>
        </p:spPr>
      </p:pic>
      <p:sp>
        <p:nvSpPr>
          <p:cNvPr id="7" name="Footer Placeholder 6"/>
          <p:cNvSpPr>
            <a:spLocks noGrp="1"/>
          </p:cNvSpPr>
          <p:nvPr>
            <p:ph type="ftr" sz="quarter" idx="11"/>
          </p:nvPr>
        </p:nvSpPr>
        <p:spPr>
          <a:xfrm>
            <a:off x="7923212" y="6629400"/>
            <a:ext cx="4265612"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249363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9293224" y="1629229"/>
            <a:ext cx="2895600" cy="2866571"/>
          </a:xfrm>
          <a:ln w="19050">
            <a:solidFill>
              <a:srgbClr val="3399FF"/>
            </a:solidFill>
          </a:ln>
        </p:spPr>
      </p:pic>
      <p:sp>
        <p:nvSpPr>
          <p:cNvPr id="2" name="Content Placeholder 1"/>
          <p:cNvSpPr>
            <a:spLocks noGrp="1"/>
          </p:cNvSpPr>
          <p:nvPr>
            <p:ph sz="half" idx="1"/>
          </p:nvPr>
        </p:nvSpPr>
        <p:spPr>
          <a:xfrm>
            <a:off x="1593436" y="1752600"/>
            <a:ext cx="5872576" cy="4648200"/>
          </a:xfrm>
        </p:spPr>
        <p:txBody>
          <a:bodyPr>
            <a:normAutofit lnSpcReduction="10000"/>
          </a:bodyPr>
          <a:lstStyle/>
          <a:p>
            <a:pPr marL="0" indent="0">
              <a:buNone/>
            </a:pPr>
            <a:r>
              <a:rPr lang="en-US" sz="3200" b="1" dirty="0" smtClean="0"/>
              <a:t>Assess system design considerations that include:</a:t>
            </a:r>
          </a:p>
          <a:p>
            <a:r>
              <a:rPr lang="en-US" sz="3200" dirty="0" smtClean="0"/>
              <a:t>Recreation experience</a:t>
            </a:r>
          </a:p>
          <a:p>
            <a:r>
              <a:rPr lang="en-US" sz="3200" dirty="0" smtClean="0"/>
              <a:t>Environmental concerns</a:t>
            </a:r>
          </a:p>
          <a:p>
            <a:r>
              <a:rPr lang="en-US" sz="3200" dirty="0" smtClean="0"/>
              <a:t>Operational issues</a:t>
            </a:r>
          </a:p>
          <a:p>
            <a:r>
              <a:rPr lang="en-US" sz="3200" dirty="0" smtClean="0"/>
              <a:t>Evaluation of potential new routes or areas</a:t>
            </a:r>
          </a:p>
          <a:p>
            <a:r>
              <a:rPr lang="en-US" sz="3200" dirty="0" smtClean="0"/>
              <a:t>Identification of potential mitigation needs</a:t>
            </a:r>
            <a:endParaRPr lang="en-US" sz="3200" dirty="0"/>
          </a:p>
        </p:txBody>
      </p:sp>
      <p:sp>
        <p:nvSpPr>
          <p:cNvPr id="3" name="Title 2"/>
          <p:cNvSpPr>
            <a:spLocks noGrp="1"/>
          </p:cNvSpPr>
          <p:nvPr>
            <p:ph type="title"/>
          </p:nvPr>
        </p:nvSpPr>
        <p:spPr>
          <a:xfrm>
            <a:off x="-1" y="0"/>
            <a:ext cx="12188825" cy="1600200"/>
          </a:xfrm>
          <a:solidFill>
            <a:srgbClr val="00B0F0"/>
          </a:solidFill>
          <a:ln>
            <a:solidFill>
              <a:schemeClr val="tx1"/>
            </a:solidFill>
          </a:ln>
        </p:spPr>
        <p:txBody>
          <a:bodyPr>
            <a:normAutofit/>
          </a:bodyPr>
          <a:lstStyle/>
          <a:p>
            <a:pPr algn="ctr"/>
            <a:r>
              <a:rPr lang="en-US" b="1" dirty="0">
                <a:solidFill>
                  <a:srgbClr val="0000FF"/>
                </a:solidFill>
              </a:rPr>
              <a:t>Step 3: Use </a:t>
            </a:r>
            <a:r>
              <a:rPr lang="en-US" b="1" dirty="0" smtClean="0">
                <a:solidFill>
                  <a:srgbClr val="0000FF"/>
                </a:solidFill>
              </a:rPr>
              <a:t>TRAVEL ANALYSIS to identify </a:t>
            </a:r>
            <a:r>
              <a:rPr lang="en-US" b="1" i="1" dirty="0" smtClean="0"/>
              <a:t>IF</a:t>
            </a:r>
            <a:r>
              <a:rPr lang="en-US" b="1" dirty="0" smtClean="0">
                <a:solidFill>
                  <a:srgbClr val="0000FF"/>
                </a:solidFill>
              </a:rPr>
              <a:t> there is a </a:t>
            </a:r>
            <a:r>
              <a:rPr lang="en-US" b="1" i="1" dirty="0" smtClean="0"/>
              <a:t>NEED TO CHANGE </a:t>
            </a:r>
            <a:r>
              <a:rPr lang="en-US" b="1" dirty="0" smtClean="0">
                <a:solidFill>
                  <a:srgbClr val="0000FF"/>
                </a:solidFill>
              </a:rPr>
              <a:t>the existing travel system &amp;      </a:t>
            </a:r>
            <a:r>
              <a:rPr lang="en-US" b="1" i="1" dirty="0" smtClean="0"/>
              <a:t>WHAT</a:t>
            </a:r>
            <a:r>
              <a:rPr lang="en-US" b="1" dirty="0" smtClean="0">
                <a:solidFill>
                  <a:srgbClr val="0000FF"/>
                </a:solidFill>
              </a:rPr>
              <a:t> those proposed changes should be</a:t>
            </a:r>
            <a:endParaRPr lang="en-US" dirty="0">
              <a:solidFill>
                <a:srgbClr val="0000FF"/>
              </a:solidFill>
            </a:endParaRPr>
          </a:p>
        </p:txBody>
      </p:sp>
      <p:pic>
        <p:nvPicPr>
          <p:cNvPr id="4" name="Picture 3"/>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229052" y="4343400"/>
            <a:ext cx="3959772" cy="2514600"/>
          </a:xfrm>
          <a:prstGeom prst="rect">
            <a:avLst/>
          </a:prstGeom>
          <a:ln w="19050">
            <a:solidFill>
              <a:srgbClr val="00B0F0"/>
            </a:solidFill>
          </a:ln>
        </p:spPr>
      </p:pic>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90414" y="1629229"/>
            <a:ext cx="2679540" cy="2714171"/>
          </a:xfrm>
          <a:prstGeom prst="rect">
            <a:avLst/>
          </a:prstGeom>
          <a:ln w="19050">
            <a:solidFill>
              <a:srgbClr val="00B0F0"/>
            </a:solidFill>
          </a:ln>
        </p:spPr>
      </p:pic>
      <p:sp>
        <p:nvSpPr>
          <p:cNvPr id="7" name="Footer Placeholder 6"/>
          <p:cNvSpPr>
            <a:spLocks noGrp="1"/>
          </p:cNvSpPr>
          <p:nvPr>
            <p:ph type="ftr" sz="quarter" idx="11"/>
          </p:nvPr>
        </p:nvSpPr>
        <p:spPr>
          <a:xfrm>
            <a:off x="7923212" y="6553200"/>
            <a:ext cx="4265612"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536083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7962370" y="0"/>
            <a:ext cx="4191000" cy="3220152"/>
          </a:xfrm>
          <a:ln w="19050">
            <a:solidFill>
              <a:srgbClr val="3399FF"/>
            </a:solidFill>
          </a:ln>
        </p:spPr>
      </p:pic>
      <p:sp>
        <p:nvSpPr>
          <p:cNvPr id="4" name="Content Placeholder 3"/>
          <p:cNvSpPr>
            <a:spLocks noGrp="1"/>
          </p:cNvSpPr>
          <p:nvPr>
            <p:ph sz="half" idx="1"/>
          </p:nvPr>
        </p:nvSpPr>
        <p:spPr>
          <a:xfrm>
            <a:off x="1593436" y="990600"/>
            <a:ext cx="5796376" cy="5638800"/>
          </a:xfrm>
        </p:spPr>
        <p:txBody>
          <a:bodyPr>
            <a:normAutofit fontScale="92500" lnSpcReduction="10000"/>
          </a:bodyPr>
          <a:lstStyle/>
          <a:p>
            <a:r>
              <a:rPr lang="en-US" dirty="0" smtClean="0"/>
              <a:t>OSV types allowed </a:t>
            </a:r>
          </a:p>
          <a:p>
            <a:r>
              <a:rPr lang="en-US" dirty="0" smtClean="0"/>
              <a:t>Volume of use</a:t>
            </a:r>
          </a:p>
          <a:p>
            <a:r>
              <a:rPr lang="en-US" dirty="0" smtClean="0"/>
              <a:t>Typical area trip characteristics </a:t>
            </a:r>
          </a:p>
          <a:p>
            <a:r>
              <a:rPr lang="en-US" dirty="0" smtClean="0"/>
              <a:t>Relationship </a:t>
            </a:r>
            <a:r>
              <a:rPr lang="en-US" dirty="0"/>
              <a:t>between </a:t>
            </a:r>
            <a:r>
              <a:rPr lang="en-US" dirty="0" smtClean="0"/>
              <a:t>OSV use &amp; </a:t>
            </a:r>
            <a:r>
              <a:rPr lang="en-US" dirty="0"/>
              <a:t>other </a:t>
            </a:r>
            <a:r>
              <a:rPr lang="en-US" dirty="0" smtClean="0"/>
              <a:t>recreation uses </a:t>
            </a:r>
          </a:p>
          <a:p>
            <a:r>
              <a:rPr lang="en-US" dirty="0" smtClean="0"/>
              <a:t>Area destinations, attractions &amp; services </a:t>
            </a:r>
          </a:p>
          <a:p>
            <a:r>
              <a:rPr lang="en-US" dirty="0" smtClean="0"/>
              <a:t>Ability </a:t>
            </a:r>
            <a:r>
              <a:rPr lang="en-US" dirty="0"/>
              <a:t>to connect </a:t>
            </a:r>
            <a:r>
              <a:rPr lang="en-US" dirty="0" smtClean="0"/>
              <a:t>routes with attractions &amp; services </a:t>
            </a:r>
          </a:p>
          <a:p>
            <a:r>
              <a:rPr lang="en-US" dirty="0" smtClean="0"/>
              <a:t>Traffic flow &amp; loop trails</a:t>
            </a:r>
          </a:p>
          <a:p>
            <a:r>
              <a:rPr lang="en-US" dirty="0" smtClean="0"/>
              <a:t>Historic use patterns </a:t>
            </a:r>
          </a:p>
          <a:p>
            <a:r>
              <a:rPr lang="en-US" dirty="0" smtClean="0"/>
              <a:t>Current or potential commercial rental or outfitter use</a:t>
            </a:r>
            <a:endParaRPr lang="en-US" dirty="0"/>
          </a:p>
        </p:txBody>
      </p:sp>
      <p:sp>
        <p:nvSpPr>
          <p:cNvPr id="3" name="Title 2"/>
          <p:cNvSpPr>
            <a:spLocks noGrp="1"/>
          </p:cNvSpPr>
          <p:nvPr>
            <p:ph type="title"/>
          </p:nvPr>
        </p:nvSpPr>
        <p:spPr>
          <a:xfrm>
            <a:off x="1593436" y="177801"/>
            <a:ext cx="9782801" cy="660399"/>
          </a:xfrm>
        </p:spPr>
        <p:txBody>
          <a:bodyPr>
            <a:normAutofit/>
          </a:bodyPr>
          <a:lstStyle/>
          <a:p>
            <a:r>
              <a:rPr lang="en-US" sz="4000" b="1" dirty="0" smtClean="0">
                <a:solidFill>
                  <a:srgbClr val="0000FF"/>
                </a:solidFill>
              </a:rPr>
              <a:t>Recreation Experience</a:t>
            </a:r>
            <a:endParaRPr lang="en-US" sz="4000" b="1" dirty="0">
              <a:solidFill>
                <a:srgbClr val="0000FF"/>
              </a:solidFill>
            </a:endParaRPr>
          </a:p>
        </p:txBody>
      </p:sp>
      <p:pic>
        <p:nvPicPr>
          <p:cNvPr id="7" name="Picture 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675451" y="4724334"/>
            <a:ext cx="4513374" cy="2133666"/>
          </a:xfrm>
          <a:prstGeom prst="rect">
            <a:avLst/>
          </a:prstGeom>
          <a:ln w="19050">
            <a:solidFill>
              <a:srgbClr val="3399FF"/>
            </a:solidFill>
          </a:ln>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962370" y="2610906"/>
            <a:ext cx="2795479" cy="2096609"/>
          </a:xfrm>
          <a:prstGeom prst="rect">
            <a:avLst/>
          </a:prstGeom>
          <a:ln w="19050">
            <a:solidFill>
              <a:srgbClr val="3399FF"/>
            </a:solidFill>
          </a:ln>
        </p:spPr>
      </p:pic>
      <p:pic>
        <p:nvPicPr>
          <p:cNvPr id="9" name="Picture 8"/>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574975" y="2590686"/>
            <a:ext cx="1578395" cy="2133648"/>
          </a:xfrm>
          <a:prstGeom prst="rect">
            <a:avLst/>
          </a:prstGeom>
          <a:ln w="19050">
            <a:solidFill>
              <a:srgbClr val="3399FF"/>
            </a:solidFill>
          </a:ln>
        </p:spPr>
      </p:pic>
      <p:sp>
        <p:nvSpPr>
          <p:cNvPr id="2" name="Footer Placeholder 1"/>
          <p:cNvSpPr>
            <a:spLocks noGrp="1"/>
          </p:cNvSpPr>
          <p:nvPr>
            <p:ph type="ftr" sz="quarter" idx="11"/>
          </p:nvPr>
        </p:nvSpPr>
        <p:spPr>
          <a:xfrm>
            <a:off x="7962370" y="6629400"/>
            <a:ext cx="4191000" cy="211762"/>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663914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a:blip r:embed="rId3" cstate="screen">
            <a:extLst>
              <a:ext uri="{28A0092B-C50C-407E-A947-70E740481C1C}">
                <a14:useLocalDpi xmlns:a14="http://schemas.microsoft.com/office/drawing/2010/main"/>
              </a:ext>
            </a:extLst>
          </a:blip>
          <a:stretch>
            <a:fillRect/>
          </a:stretch>
        </p:blipFill>
        <p:spPr>
          <a:xfrm>
            <a:off x="9588500" y="3390900"/>
            <a:ext cx="2600325" cy="3467100"/>
          </a:xfrm>
          <a:ln w="19050">
            <a:solidFill>
              <a:srgbClr val="3399FF"/>
            </a:solidFill>
          </a:ln>
        </p:spPr>
      </p:pic>
      <p:sp>
        <p:nvSpPr>
          <p:cNvPr id="4" name="Content Placeholder 3"/>
          <p:cNvSpPr>
            <a:spLocks noGrp="1"/>
          </p:cNvSpPr>
          <p:nvPr>
            <p:ph sz="half" idx="1"/>
          </p:nvPr>
        </p:nvSpPr>
        <p:spPr>
          <a:xfrm>
            <a:off x="1593435" y="1066800"/>
            <a:ext cx="5567775" cy="5410200"/>
          </a:xfrm>
        </p:spPr>
        <p:txBody>
          <a:bodyPr>
            <a:normAutofit lnSpcReduction="10000"/>
          </a:bodyPr>
          <a:lstStyle/>
          <a:p>
            <a:r>
              <a:rPr lang="en-US" dirty="0"/>
              <a:t>Soil, water, vegetation, wildlife </a:t>
            </a:r>
            <a:r>
              <a:rPr lang="en-US" dirty="0" smtClean="0"/>
              <a:t>&amp; </a:t>
            </a:r>
            <a:r>
              <a:rPr lang="en-US" dirty="0"/>
              <a:t>cultural </a:t>
            </a:r>
            <a:r>
              <a:rPr lang="en-US" dirty="0" smtClean="0"/>
              <a:t>issues</a:t>
            </a:r>
          </a:p>
          <a:p>
            <a:r>
              <a:rPr lang="en-US" dirty="0" smtClean="0"/>
              <a:t>Relationship </a:t>
            </a:r>
            <a:r>
              <a:rPr lang="en-US" dirty="0"/>
              <a:t>between </a:t>
            </a:r>
            <a:r>
              <a:rPr lang="en-US" dirty="0" smtClean="0"/>
              <a:t>OSV use &amp; </a:t>
            </a:r>
            <a:r>
              <a:rPr lang="en-US" dirty="0"/>
              <a:t>other forest uses </a:t>
            </a:r>
            <a:endParaRPr lang="en-US" dirty="0" smtClean="0"/>
          </a:p>
          <a:p>
            <a:r>
              <a:rPr lang="en-US" dirty="0" smtClean="0"/>
              <a:t>Sound </a:t>
            </a:r>
            <a:r>
              <a:rPr lang="en-US" dirty="0"/>
              <a:t>or emissions in relationship to nearby uses </a:t>
            </a:r>
            <a:r>
              <a:rPr lang="en-US" dirty="0" smtClean="0"/>
              <a:t>&amp; landowners</a:t>
            </a:r>
          </a:p>
          <a:p>
            <a:r>
              <a:rPr lang="en-US" dirty="0" smtClean="0"/>
              <a:t>Stream crossings &amp; riparian </a:t>
            </a:r>
            <a:r>
              <a:rPr lang="en-US" dirty="0"/>
              <a:t>areas </a:t>
            </a:r>
            <a:endParaRPr lang="en-US" dirty="0" smtClean="0"/>
          </a:p>
          <a:p>
            <a:r>
              <a:rPr lang="en-US" dirty="0" smtClean="0"/>
              <a:t>Relationship </a:t>
            </a:r>
            <a:r>
              <a:rPr lang="en-US" dirty="0"/>
              <a:t>to Wilderness </a:t>
            </a:r>
            <a:r>
              <a:rPr lang="en-US" dirty="0" smtClean="0"/>
              <a:t>&amp; </a:t>
            </a:r>
            <a:r>
              <a:rPr lang="en-US" dirty="0"/>
              <a:t>other non-motorized </a:t>
            </a:r>
            <a:r>
              <a:rPr lang="en-US" dirty="0" smtClean="0"/>
              <a:t>areas</a:t>
            </a:r>
          </a:p>
          <a:p>
            <a:r>
              <a:rPr lang="en-US" dirty="0"/>
              <a:t>Cumulative </a:t>
            </a:r>
            <a:r>
              <a:rPr lang="en-US" dirty="0" smtClean="0"/>
              <a:t>effects</a:t>
            </a:r>
            <a:endParaRPr lang="en-US" dirty="0"/>
          </a:p>
        </p:txBody>
      </p:sp>
      <p:sp>
        <p:nvSpPr>
          <p:cNvPr id="3" name="Title 2"/>
          <p:cNvSpPr>
            <a:spLocks noGrp="1"/>
          </p:cNvSpPr>
          <p:nvPr>
            <p:ph type="title"/>
          </p:nvPr>
        </p:nvSpPr>
        <p:spPr>
          <a:xfrm>
            <a:off x="1593436" y="177801"/>
            <a:ext cx="9782801" cy="736600"/>
          </a:xfrm>
        </p:spPr>
        <p:txBody>
          <a:bodyPr>
            <a:normAutofit/>
          </a:bodyPr>
          <a:lstStyle/>
          <a:p>
            <a:r>
              <a:rPr lang="en-US" sz="4000" b="1" dirty="0" smtClean="0">
                <a:solidFill>
                  <a:srgbClr val="0000FF"/>
                </a:solidFill>
              </a:rPr>
              <a:t>Environmental Concerns</a:t>
            </a:r>
            <a:endParaRPr lang="en-US" sz="4000" b="1" dirty="0">
              <a:solidFill>
                <a:srgbClr val="0000FF"/>
              </a:solidFill>
            </a:endParaRPr>
          </a:p>
        </p:txBody>
      </p:sp>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04008" y="671386"/>
            <a:ext cx="4184818" cy="3138613"/>
          </a:xfrm>
          <a:prstGeom prst="rect">
            <a:avLst/>
          </a:prstGeom>
          <a:ln w="19050">
            <a:solidFill>
              <a:srgbClr val="3399FF"/>
            </a:solidFill>
          </a:ln>
        </p:spPr>
      </p:pic>
      <p:pic>
        <p:nvPicPr>
          <p:cNvPr id="9" name="Picture 8"/>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622746" y="3809998"/>
            <a:ext cx="2036064" cy="3048001"/>
          </a:xfrm>
          <a:prstGeom prst="rect">
            <a:avLst/>
          </a:prstGeom>
          <a:ln w="19050">
            <a:solidFill>
              <a:srgbClr val="3399FF"/>
            </a:solidFill>
          </a:ln>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75090" y="6019800"/>
            <a:ext cx="633599" cy="838199"/>
          </a:xfrm>
          <a:prstGeom prst="rect">
            <a:avLst/>
          </a:prstGeom>
        </p:spPr>
      </p:pic>
      <p:sp>
        <p:nvSpPr>
          <p:cNvPr id="2" name="Footer Placeholder 1"/>
          <p:cNvSpPr>
            <a:spLocks noGrp="1"/>
          </p:cNvSpPr>
          <p:nvPr>
            <p:ph type="ftr" sz="quarter" idx="11"/>
          </p:nvPr>
        </p:nvSpPr>
        <p:spPr>
          <a:xfrm>
            <a:off x="8004007" y="6705596"/>
            <a:ext cx="4184817" cy="152404"/>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684645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93436" y="1219200"/>
            <a:ext cx="5491576" cy="5181600"/>
          </a:xfrm>
        </p:spPr>
        <p:txBody>
          <a:bodyPr>
            <a:normAutofit fontScale="92500" lnSpcReduction="10000"/>
          </a:bodyPr>
          <a:lstStyle/>
          <a:p>
            <a:r>
              <a:rPr lang="en-US" dirty="0" smtClean="0"/>
              <a:t>Adequate parking with timely snow removal </a:t>
            </a:r>
          </a:p>
          <a:p>
            <a:r>
              <a:rPr lang="en-US" dirty="0" smtClean="0"/>
              <a:t>Known safety </a:t>
            </a:r>
            <a:r>
              <a:rPr lang="en-US" dirty="0"/>
              <a:t>issues </a:t>
            </a:r>
            <a:endParaRPr lang="en-US" dirty="0" smtClean="0"/>
          </a:p>
          <a:p>
            <a:r>
              <a:rPr lang="en-US" dirty="0" smtClean="0"/>
              <a:t>Volume of use </a:t>
            </a:r>
          </a:p>
          <a:p>
            <a:r>
              <a:rPr lang="en-US" dirty="0" smtClean="0"/>
              <a:t>Support </a:t>
            </a:r>
            <a:r>
              <a:rPr lang="en-US" dirty="0"/>
              <a:t>from user groups, </a:t>
            </a:r>
            <a:r>
              <a:rPr lang="en-US" dirty="0" smtClean="0"/>
              <a:t>volunteers &amp; </a:t>
            </a:r>
            <a:r>
              <a:rPr lang="en-US" dirty="0"/>
              <a:t>other </a:t>
            </a:r>
            <a:r>
              <a:rPr lang="en-US" dirty="0" smtClean="0"/>
              <a:t>cooperators</a:t>
            </a:r>
          </a:p>
          <a:p>
            <a:r>
              <a:rPr lang="en-US" dirty="0" smtClean="0"/>
              <a:t>Ability </a:t>
            </a:r>
            <a:r>
              <a:rPr lang="en-US" dirty="0"/>
              <a:t>to enforce regulations </a:t>
            </a:r>
            <a:r>
              <a:rPr lang="en-US" dirty="0" smtClean="0"/>
              <a:t>&amp; </a:t>
            </a:r>
            <a:r>
              <a:rPr lang="en-US" dirty="0"/>
              <a:t>designations </a:t>
            </a:r>
            <a:endParaRPr lang="en-US" dirty="0" smtClean="0"/>
          </a:p>
          <a:p>
            <a:r>
              <a:rPr lang="en-US" dirty="0" smtClean="0"/>
              <a:t>Trail grooming frequency &amp; efficiency </a:t>
            </a:r>
          </a:p>
          <a:p>
            <a:r>
              <a:rPr lang="en-US" dirty="0"/>
              <a:t>O</a:t>
            </a:r>
            <a:r>
              <a:rPr lang="en-US" dirty="0" smtClean="0"/>
              <a:t>ther maintenance needs </a:t>
            </a:r>
          </a:p>
          <a:p>
            <a:r>
              <a:rPr lang="en-US" dirty="0" smtClean="0"/>
              <a:t>Funding availability</a:t>
            </a:r>
            <a:endParaRPr lang="en-US" dirty="0"/>
          </a:p>
        </p:txBody>
      </p:sp>
      <p:sp>
        <p:nvSpPr>
          <p:cNvPr id="3" name="Title 2"/>
          <p:cNvSpPr>
            <a:spLocks noGrp="1"/>
          </p:cNvSpPr>
          <p:nvPr>
            <p:ph type="title"/>
          </p:nvPr>
        </p:nvSpPr>
        <p:spPr>
          <a:xfrm>
            <a:off x="1593436" y="177801"/>
            <a:ext cx="9782801" cy="736599"/>
          </a:xfrm>
        </p:spPr>
        <p:txBody>
          <a:bodyPr>
            <a:normAutofit/>
          </a:bodyPr>
          <a:lstStyle/>
          <a:p>
            <a:r>
              <a:rPr lang="en-US" sz="4000" b="1" dirty="0" smtClean="0">
                <a:solidFill>
                  <a:srgbClr val="0000FF"/>
                </a:solidFill>
              </a:rPr>
              <a:t>Operational Issues</a:t>
            </a:r>
            <a:endParaRPr lang="en-US" sz="4000" b="1" dirty="0">
              <a:solidFill>
                <a:srgbClr val="0000FF"/>
              </a:solidFill>
            </a:endParaRPr>
          </a:p>
        </p:txBody>
      </p:sp>
      <p:pic>
        <p:nvPicPr>
          <p:cNvPr id="10" name="Content Placeholder 9"/>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8026606" y="177801"/>
            <a:ext cx="4168654" cy="3314645"/>
          </a:xfrm>
          <a:ln w="19050">
            <a:solidFill>
              <a:srgbClr val="3399FF"/>
            </a:solidFill>
          </a:ln>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09013" y="3492446"/>
            <a:ext cx="3586246" cy="3365554"/>
          </a:xfrm>
          <a:prstGeom prst="rect">
            <a:avLst/>
          </a:prstGeom>
          <a:ln w="19050">
            <a:solidFill>
              <a:srgbClr val="3399FF"/>
            </a:solidFill>
          </a:ln>
        </p:spPr>
      </p:pic>
      <p:pic>
        <p:nvPicPr>
          <p:cNvPr id="12" name="Picture 1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432396" y="4406846"/>
            <a:ext cx="2717362" cy="2451154"/>
          </a:xfrm>
          <a:prstGeom prst="rect">
            <a:avLst/>
          </a:prstGeom>
          <a:ln w="19050">
            <a:solidFill>
              <a:srgbClr val="3399FF"/>
            </a:solidFill>
          </a:ln>
        </p:spPr>
      </p:pic>
      <p:pic>
        <p:nvPicPr>
          <p:cNvPr id="7" name="Picture 6"/>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347823" y="3124200"/>
            <a:ext cx="1801935" cy="1369688"/>
          </a:xfrm>
          <a:prstGeom prst="rect">
            <a:avLst/>
          </a:prstGeom>
          <a:ln w="19050">
            <a:solidFill>
              <a:srgbClr val="3399FF"/>
            </a:solidFill>
          </a:ln>
        </p:spPr>
      </p:pic>
      <p:sp>
        <p:nvSpPr>
          <p:cNvPr id="2" name="Footer Placeholder 1"/>
          <p:cNvSpPr>
            <a:spLocks noGrp="1"/>
          </p:cNvSpPr>
          <p:nvPr>
            <p:ph type="ftr" sz="quarter" idx="11"/>
          </p:nvPr>
        </p:nvSpPr>
        <p:spPr>
          <a:xfrm>
            <a:off x="7923211" y="6680092"/>
            <a:ext cx="4265613" cy="177908"/>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406409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93436" y="914400"/>
            <a:ext cx="10063576" cy="1600200"/>
          </a:xfrm>
        </p:spPr>
        <p:txBody>
          <a:bodyPr>
            <a:normAutofit/>
          </a:bodyPr>
          <a:lstStyle/>
          <a:p>
            <a:r>
              <a:rPr lang="en-US" sz="3200" dirty="0" smtClean="0"/>
              <a:t>No required timeframe or deadline by which the Forest Service must complete OSV travel management designations</a:t>
            </a:r>
          </a:p>
          <a:p>
            <a:endParaRPr lang="en-US" sz="3200" dirty="0"/>
          </a:p>
        </p:txBody>
      </p:sp>
      <p:sp>
        <p:nvSpPr>
          <p:cNvPr id="3" name="Title 2"/>
          <p:cNvSpPr>
            <a:spLocks noGrp="1"/>
          </p:cNvSpPr>
          <p:nvPr>
            <p:ph type="title"/>
          </p:nvPr>
        </p:nvSpPr>
        <p:spPr>
          <a:xfrm>
            <a:off x="1827212" y="76201"/>
            <a:ext cx="9549025" cy="838199"/>
          </a:xfrm>
        </p:spPr>
        <p:txBody>
          <a:bodyPr>
            <a:normAutofit/>
          </a:bodyPr>
          <a:lstStyle/>
          <a:p>
            <a:r>
              <a:rPr lang="en-US" sz="4800" b="1" dirty="0" smtClean="0">
                <a:solidFill>
                  <a:srgbClr val="0000FF"/>
                </a:solidFill>
              </a:rPr>
              <a:t>Timeframe</a:t>
            </a:r>
            <a:endParaRPr lang="en-US" sz="4800" b="1" dirty="0">
              <a:solidFill>
                <a:srgbClr val="0000FF"/>
              </a:solidFill>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32629" y="2685817"/>
            <a:ext cx="6256195" cy="4164688"/>
          </a:xfrm>
          <a:prstGeom prst="rect">
            <a:avLst/>
          </a:prstGeom>
          <a:ln w="25400">
            <a:solidFill>
              <a:srgbClr val="00B0F0"/>
            </a:solidFill>
          </a:ln>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8" y="2685816"/>
            <a:ext cx="6241105" cy="4158442"/>
          </a:xfrm>
          <a:prstGeom prst="rect">
            <a:avLst/>
          </a:prstGeom>
          <a:ln w="25400">
            <a:solidFill>
              <a:srgbClr val="00B0F0"/>
            </a:solidFill>
          </a:ln>
        </p:spPr>
      </p:pic>
      <p:sp>
        <p:nvSpPr>
          <p:cNvPr id="6" name="Footer Placeholder 5"/>
          <p:cNvSpPr>
            <a:spLocks noGrp="1"/>
          </p:cNvSpPr>
          <p:nvPr>
            <p:ph type="ftr" sz="quarter" idx="11"/>
          </p:nvPr>
        </p:nvSpPr>
        <p:spPr>
          <a:xfrm>
            <a:off x="7923212" y="6477000"/>
            <a:ext cx="4273550" cy="367258"/>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82533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8395757" y="3450323"/>
            <a:ext cx="3808413" cy="3407677"/>
          </a:xfrm>
          <a:ln w="19050">
            <a:solidFill>
              <a:srgbClr val="3399FF"/>
            </a:solidFill>
          </a:ln>
        </p:spPr>
      </p:pic>
      <p:sp>
        <p:nvSpPr>
          <p:cNvPr id="4" name="Content Placeholder 3"/>
          <p:cNvSpPr>
            <a:spLocks noGrp="1"/>
          </p:cNvSpPr>
          <p:nvPr>
            <p:ph sz="half" idx="1"/>
          </p:nvPr>
        </p:nvSpPr>
        <p:spPr>
          <a:xfrm>
            <a:off x="1446212" y="1066800"/>
            <a:ext cx="6705600" cy="5562600"/>
          </a:xfrm>
        </p:spPr>
        <p:txBody>
          <a:bodyPr>
            <a:normAutofit fontScale="92500" lnSpcReduction="10000"/>
          </a:bodyPr>
          <a:lstStyle/>
          <a:p>
            <a:r>
              <a:rPr lang="en-US" dirty="0" smtClean="0"/>
              <a:t>Identify additional trails or designated open areas that may be desired </a:t>
            </a:r>
          </a:p>
          <a:p>
            <a:r>
              <a:rPr lang="en-US" dirty="0" smtClean="0">
                <a:cs typeface="Times New Roman" pitchFamily="18" charset="0"/>
              </a:rPr>
              <a:t>Identify </a:t>
            </a:r>
            <a:r>
              <a:rPr lang="en-US" dirty="0">
                <a:cs typeface="Times New Roman" pitchFamily="18" charset="0"/>
              </a:rPr>
              <a:t>environmental, social, </a:t>
            </a:r>
            <a:r>
              <a:rPr lang="en-US" dirty="0" smtClean="0">
                <a:cs typeface="Times New Roman" pitchFamily="18" charset="0"/>
              </a:rPr>
              <a:t>recreation opportunity, or </a:t>
            </a:r>
            <a:r>
              <a:rPr lang="en-US" dirty="0">
                <a:cs typeface="Times New Roman" pitchFamily="18" charset="0"/>
              </a:rPr>
              <a:t>managerial </a:t>
            </a:r>
            <a:r>
              <a:rPr lang="en-US" dirty="0" smtClean="0">
                <a:cs typeface="Times New Roman" pitchFamily="18" charset="0"/>
              </a:rPr>
              <a:t>issues that may benefit from route or area designation changes</a:t>
            </a:r>
          </a:p>
          <a:p>
            <a:r>
              <a:rPr lang="en-US" dirty="0" smtClean="0">
                <a:cs typeface="Times New Roman" pitchFamily="18" charset="0"/>
              </a:rPr>
              <a:t>Consider potential changes to use </a:t>
            </a:r>
            <a:r>
              <a:rPr lang="en-US" dirty="0">
                <a:cs typeface="Times New Roman" pitchFamily="18" charset="0"/>
              </a:rPr>
              <a:t>patterns </a:t>
            </a:r>
            <a:r>
              <a:rPr lang="en-US" dirty="0" smtClean="0">
                <a:cs typeface="Times New Roman" pitchFamily="18" charset="0"/>
              </a:rPr>
              <a:t>if trailheads</a:t>
            </a:r>
            <a:r>
              <a:rPr lang="en-US" dirty="0">
                <a:cs typeface="Times New Roman" pitchFamily="18" charset="0"/>
              </a:rPr>
              <a:t>, </a:t>
            </a:r>
            <a:r>
              <a:rPr lang="en-US" dirty="0" smtClean="0">
                <a:cs typeface="Times New Roman" pitchFamily="18" charset="0"/>
              </a:rPr>
              <a:t>attractions, services, or uses are added or deleted from the system</a:t>
            </a:r>
            <a:endParaRPr lang="en-US" dirty="0">
              <a:cs typeface="Times New Roman" pitchFamily="18" charset="0"/>
            </a:endParaRPr>
          </a:p>
          <a:p>
            <a:r>
              <a:rPr lang="en-US" dirty="0" smtClean="0">
                <a:cs typeface="Times New Roman" pitchFamily="18" charset="0"/>
              </a:rPr>
              <a:t>Propose </a:t>
            </a:r>
            <a:r>
              <a:rPr lang="en-US" dirty="0">
                <a:cs typeface="Times New Roman" pitchFamily="18" charset="0"/>
              </a:rPr>
              <a:t>changes to the existing </a:t>
            </a:r>
            <a:r>
              <a:rPr lang="en-US" dirty="0" smtClean="0">
                <a:cs typeface="Times New Roman" pitchFamily="18" charset="0"/>
              </a:rPr>
              <a:t>OSV system</a:t>
            </a:r>
            <a:r>
              <a:rPr lang="en-US" dirty="0">
                <a:cs typeface="Times New Roman" pitchFamily="18" charset="0"/>
              </a:rPr>
              <a:t>, as needed </a:t>
            </a:r>
            <a:r>
              <a:rPr lang="en-US" dirty="0" smtClean="0">
                <a:cs typeface="Times New Roman" pitchFamily="18" charset="0"/>
              </a:rPr>
              <a:t>&amp; appropriate</a:t>
            </a:r>
          </a:p>
          <a:p>
            <a:r>
              <a:rPr lang="en-US" dirty="0" smtClean="0">
                <a:cs typeface="Times New Roman" pitchFamily="18" charset="0"/>
              </a:rPr>
              <a:t>Propose </a:t>
            </a:r>
            <a:r>
              <a:rPr lang="en-US" dirty="0">
                <a:cs typeface="Times New Roman" pitchFamily="18" charset="0"/>
              </a:rPr>
              <a:t>changes to existing travel management restrictions, as needed </a:t>
            </a:r>
            <a:r>
              <a:rPr lang="en-US" dirty="0" smtClean="0">
                <a:cs typeface="Times New Roman" pitchFamily="18" charset="0"/>
              </a:rPr>
              <a:t>&amp; </a:t>
            </a:r>
            <a:r>
              <a:rPr lang="en-US" dirty="0">
                <a:cs typeface="Times New Roman" pitchFamily="18" charset="0"/>
              </a:rPr>
              <a:t>appropriate</a:t>
            </a:r>
            <a:endParaRPr lang="en-US" dirty="0"/>
          </a:p>
          <a:p>
            <a:endParaRPr lang="en-US" dirty="0"/>
          </a:p>
        </p:txBody>
      </p:sp>
      <p:sp>
        <p:nvSpPr>
          <p:cNvPr id="3" name="Title 2"/>
          <p:cNvSpPr>
            <a:spLocks noGrp="1"/>
          </p:cNvSpPr>
          <p:nvPr>
            <p:ph type="title"/>
          </p:nvPr>
        </p:nvSpPr>
        <p:spPr>
          <a:xfrm>
            <a:off x="1593436" y="177801"/>
            <a:ext cx="9782801" cy="736599"/>
          </a:xfrm>
        </p:spPr>
        <p:txBody>
          <a:bodyPr>
            <a:normAutofit/>
          </a:bodyPr>
          <a:lstStyle/>
          <a:p>
            <a:r>
              <a:rPr lang="en-US" sz="4000" b="1" dirty="0" smtClean="0">
                <a:solidFill>
                  <a:srgbClr val="0000FF"/>
                </a:solidFill>
              </a:rPr>
              <a:t>Route and Area Evaluation</a:t>
            </a:r>
            <a:endParaRPr lang="en-US" sz="4000" b="1" dirty="0">
              <a:solidFill>
                <a:srgbClr val="0000FF"/>
              </a:solidFill>
            </a:endParaRPr>
          </a:p>
        </p:txBody>
      </p:sp>
      <p:pic>
        <p:nvPicPr>
          <p:cNvPr id="6" name="Picture 5"/>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386628" y="42100"/>
            <a:ext cx="3768642" cy="3424923"/>
          </a:xfrm>
          <a:prstGeom prst="rect">
            <a:avLst/>
          </a:prstGeom>
          <a:ln w="19050">
            <a:solidFill>
              <a:srgbClr val="3399FF"/>
            </a:solidFill>
          </a:ln>
        </p:spPr>
      </p:pic>
      <p:sp>
        <p:nvSpPr>
          <p:cNvPr id="5" name="Rectangle 4"/>
          <p:cNvSpPr/>
          <p:nvPr/>
        </p:nvSpPr>
        <p:spPr>
          <a:xfrm>
            <a:off x="8401663" y="2927102"/>
            <a:ext cx="3768642" cy="584775"/>
          </a:xfrm>
          <a:prstGeom prst="rect">
            <a:avLst/>
          </a:prstGeom>
          <a:noFill/>
        </p:spPr>
        <p:txBody>
          <a:bodyPr wrap="square" lIns="91440" tIns="45720" rIns="91440" bIns="45720">
            <a:spAutoFit/>
          </a:bodyPr>
          <a:lstStyle/>
          <a:p>
            <a:pPr algn="ctr"/>
            <a:r>
              <a:rPr lang="en-US" sz="3200" b="1" cap="all" spc="0" dirty="0" smtClean="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Deep Snow !</a:t>
            </a:r>
            <a:endParaRPr lang="en-US" sz="3200" b="1" cap="all" spc="0" dirty="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p:txBody>
      </p:sp>
      <p:sp>
        <p:nvSpPr>
          <p:cNvPr id="7" name="Footer Placeholder 6"/>
          <p:cNvSpPr>
            <a:spLocks noGrp="1"/>
          </p:cNvSpPr>
          <p:nvPr>
            <p:ph type="ftr" sz="quarter" idx="11"/>
          </p:nvPr>
        </p:nvSpPr>
        <p:spPr>
          <a:xfrm>
            <a:off x="7847012" y="6629400"/>
            <a:ext cx="4308258"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894738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7974783" y="0"/>
            <a:ext cx="4214043" cy="3657600"/>
          </a:xfrm>
          <a:ln w="19050">
            <a:solidFill>
              <a:srgbClr val="3399FF"/>
            </a:solidFill>
          </a:ln>
        </p:spPr>
      </p:pic>
      <p:sp>
        <p:nvSpPr>
          <p:cNvPr id="4" name="Content Placeholder 3"/>
          <p:cNvSpPr>
            <a:spLocks noGrp="1"/>
          </p:cNvSpPr>
          <p:nvPr>
            <p:ph sz="half" idx="1"/>
          </p:nvPr>
        </p:nvSpPr>
        <p:spPr>
          <a:xfrm>
            <a:off x="1593436" y="1219200"/>
            <a:ext cx="5034376" cy="4876800"/>
          </a:xfrm>
        </p:spPr>
        <p:txBody>
          <a:bodyPr/>
          <a:lstStyle/>
          <a:p>
            <a:r>
              <a:rPr lang="en-US" dirty="0" smtClean="0"/>
              <a:t>Trespass or encroachment issues: private lands, crucial wildlife winter range, sensitive areas, Wilderness, etc.</a:t>
            </a:r>
          </a:p>
          <a:p>
            <a:r>
              <a:rPr lang="en-US" dirty="0" smtClean="0"/>
              <a:t>Water crossings</a:t>
            </a:r>
          </a:p>
          <a:p>
            <a:r>
              <a:rPr lang="en-US" dirty="0" smtClean="0"/>
              <a:t>Safety shelters</a:t>
            </a:r>
          </a:p>
          <a:p>
            <a:r>
              <a:rPr lang="en-US" dirty="0" smtClean="0"/>
              <a:t>Sanitary facilities</a:t>
            </a:r>
          </a:p>
          <a:p>
            <a:r>
              <a:rPr lang="en-US" dirty="0" smtClean="0"/>
              <a:t>Signing</a:t>
            </a:r>
          </a:p>
          <a:p>
            <a:r>
              <a:rPr lang="en-US" dirty="0" smtClean="0"/>
              <a:t>Conflicts</a:t>
            </a:r>
            <a:endParaRPr lang="en-US" dirty="0"/>
          </a:p>
        </p:txBody>
      </p:sp>
      <p:sp>
        <p:nvSpPr>
          <p:cNvPr id="3" name="Title 2"/>
          <p:cNvSpPr>
            <a:spLocks noGrp="1"/>
          </p:cNvSpPr>
          <p:nvPr>
            <p:ph type="title"/>
          </p:nvPr>
        </p:nvSpPr>
        <p:spPr>
          <a:xfrm>
            <a:off x="1446212" y="177801"/>
            <a:ext cx="9930025" cy="812800"/>
          </a:xfrm>
        </p:spPr>
        <p:txBody>
          <a:bodyPr>
            <a:normAutofit/>
          </a:bodyPr>
          <a:lstStyle/>
          <a:p>
            <a:r>
              <a:rPr lang="en-US" sz="4000" b="1" dirty="0" smtClean="0">
                <a:solidFill>
                  <a:srgbClr val="0000FF"/>
                </a:solidFill>
              </a:rPr>
              <a:t>Potential Mitigation Issues</a:t>
            </a:r>
            <a:endParaRPr lang="en-US" sz="4000" b="1" dirty="0">
              <a:solidFill>
                <a:srgbClr val="0000FF"/>
              </a:solidFill>
            </a:endParaRPr>
          </a:p>
        </p:txBody>
      </p:sp>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69226" y="3657601"/>
            <a:ext cx="5344999" cy="3200400"/>
          </a:xfrm>
          <a:prstGeom prst="rect">
            <a:avLst/>
          </a:prstGeom>
          <a:ln w="19050">
            <a:solidFill>
              <a:srgbClr val="3399FF"/>
            </a:solidFill>
          </a:ln>
        </p:spPr>
      </p:pic>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013166" y="2192311"/>
            <a:ext cx="1981200" cy="1981200"/>
          </a:xfrm>
          <a:prstGeom prst="rect">
            <a:avLst/>
          </a:prstGeom>
          <a:ln>
            <a:solidFill>
              <a:srgbClr val="00B0F0"/>
            </a:solidFill>
          </a:ln>
        </p:spPr>
      </p:pic>
      <p:pic>
        <p:nvPicPr>
          <p:cNvPr id="8" name="Picture 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744085" y="4182256"/>
            <a:ext cx="2250281" cy="2667000"/>
          </a:xfrm>
          <a:prstGeom prst="rect">
            <a:avLst/>
          </a:prstGeom>
          <a:ln>
            <a:solidFill>
              <a:srgbClr val="00B0F0"/>
            </a:solidFill>
          </a:ln>
        </p:spPr>
      </p:pic>
      <p:sp>
        <p:nvSpPr>
          <p:cNvPr id="5" name="Footer Placeholder 4"/>
          <p:cNvSpPr>
            <a:spLocks noGrp="1"/>
          </p:cNvSpPr>
          <p:nvPr>
            <p:ph type="ftr" sz="quarter" idx="11"/>
          </p:nvPr>
        </p:nvSpPr>
        <p:spPr>
          <a:xfrm>
            <a:off x="7974783" y="6620656"/>
            <a:ext cx="4214042" cy="24609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98229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593436" y="1219200"/>
            <a:ext cx="4958176" cy="5181600"/>
          </a:xfrm>
        </p:spPr>
        <p:txBody>
          <a:bodyPr>
            <a:normAutofit lnSpcReduction="10000"/>
          </a:bodyPr>
          <a:lstStyle/>
          <a:p>
            <a:r>
              <a:rPr lang="en-US" dirty="0" smtClean="0"/>
              <a:t>Forest Service can designate a trail route up to an adjacent private land boundary – but not across unless it, or another entity, has an agreement allowing OSV access across that property</a:t>
            </a:r>
          </a:p>
          <a:p>
            <a:r>
              <a:rPr lang="en-US" dirty="0" smtClean="0"/>
              <a:t>Agency or partners must work with private landowners to obtain legal trail access that fits with landowner’s use</a:t>
            </a:r>
            <a:endParaRPr lang="en-US" dirty="0"/>
          </a:p>
        </p:txBody>
      </p:sp>
      <p:sp>
        <p:nvSpPr>
          <p:cNvPr id="4" name="Title 3"/>
          <p:cNvSpPr>
            <a:spLocks noGrp="1"/>
          </p:cNvSpPr>
          <p:nvPr>
            <p:ph type="title"/>
          </p:nvPr>
        </p:nvSpPr>
        <p:spPr>
          <a:xfrm>
            <a:off x="1593436" y="177801"/>
            <a:ext cx="10063576" cy="812800"/>
          </a:xfrm>
        </p:spPr>
        <p:txBody>
          <a:bodyPr>
            <a:normAutofit/>
          </a:bodyPr>
          <a:lstStyle/>
          <a:p>
            <a:r>
              <a:rPr lang="en-US" sz="4000" b="1" dirty="0" smtClean="0">
                <a:solidFill>
                  <a:srgbClr val="0000FF"/>
                </a:solidFill>
              </a:rPr>
              <a:t>Access Across Adjacent Private Lands</a:t>
            </a:r>
            <a:endParaRPr lang="en-US" sz="4000" b="1" dirty="0">
              <a:solidFill>
                <a:srgbClr val="0000FF"/>
              </a:solidFill>
            </a:endParaRPr>
          </a:p>
        </p:txBody>
      </p:sp>
      <p:pic>
        <p:nvPicPr>
          <p:cNvPr id="7" name="Content Placeholder 6"/>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7085012" y="1229709"/>
            <a:ext cx="5103813" cy="5628291"/>
          </a:xfrm>
          <a:ln w="19050">
            <a:solidFill>
              <a:srgbClr val="00B0F0"/>
            </a:solidFill>
          </a:ln>
        </p:spPr>
      </p:pic>
      <p:sp>
        <p:nvSpPr>
          <p:cNvPr id="2" name="Footer Placeholder 1"/>
          <p:cNvSpPr>
            <a:spLocks noGrp="1"/>
          </p:cNvSpPr>
          <p:nvPr>
            <p:ph type="ftr" sz="quarter" idx="11"/>
          </p:nvPr>
        </p:nvSpPr>
        <p:spPr>
          <a:xfrm>
            <a:off x="7847011" y="6629400"/>
            <a:ext cx="4341813" cy="206114"/>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90124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142412" y="5020327"/>
            <a:ext cx="1226646" cy="1837673"/>
          </a:xfrm>
          <a:prstGeom prst="rect">
            <a:avLst/>
          </a:prstGeom>
          <a:ln>
            <a:solidFill>
              <a:srgbClr val="3399FF"/>
            </a:solidFill>
          </a:ln>
        </p:spPr>
      </p:pic>
      <p:sp>
        <p:nvSpPr>
          <p:cNvPr id="53279" name="Rectangle 31"/>
          <p:cNvSpPr>
            <a:spLocks noGrp="1" noChangeArrowheads="1"/>
          </p:cNvSpPr>
          <p:nvPr>
            <p:ph idx="1"/>
          </p:nvPr>
        </p:nvSpPr>
        <p:spPr>
          <a:xfrm>
            <a:off x="1522412" y="2886075"/>
            <a:ext cx="10287001" cy="3810000"/>
          </a:xfrm>
        </p:spPr>
        <p:txBody>
          <a:bodyPr>
            <a:normAutofit fontScale="77500" lnSpcReduction="20000"/>
          </a:bodyPr>
          <a:lstStyle/>
          <a:p>
            <a:pPr>
              <a:buFontTx/>
              <a:buNone/>
            </a:pPr>
            <a:r>
              <a:rPr lang="en-US" sz="4000" b="1" dirty="0"/>
              <a:t>NEPA in a nutshell</a:t>
            </a:r>
          </a:p>
          <a:p>
            <a:r>
              <a:rPr lang="en-US" dirty="0" smtClean="0"/>
              <a:t>Scoping </a:t>
            </a:r>
            <a:r>
              <a:rPr lang="en-US" dirty="0"/>
              <a:t>Notice</a:t>
            </a:r>
          </a:p>
          <a:p>
            <a:pPr>
              <a:buFont typeface="Wingdings" panose="05000000000000000000" pitchFamily="2" charset="2"/>
              <a:buChar char="Ø"/>
            </a:pPr>
            <a:r>
              <a:rPr lang="en-US" b="1" dirty="0" smtClean="0">
                <a:solidFill>
                  <a:srgbClr val="0000FF"/>
                </a:solidFill>
              </a:rPr>
              <a:t>PUBLIC COMMENTS ON SCOPE OF PROJECT         </a:t>
            </a:r>
            <a:r>
              <a:rPr lang="en-US" b="1" i="1" dirty="0" smtClean="0">
                <a:solidFill>
                  <a:srgbClr val="0000FF"/>
                </a:solidFill>
              </a:rPr>
              <a:t>Time for everyone</a:t>
            </a:r>
            <a:endParaRPr lang="en-US" i="1" dirty="0" smtClean="0">
              <a:solidFill>
                <a:srgbClr val="0000FF"/>
              </a:solidFill>
            </a:endParaRPr>
          </a:p>
          <a:p>
            <a:r>
              <a:rPr lang="en-US" dirty="0" smtClean="0"/>
              <a:t>Draft </a:t>
            </a:r>
            <a:r>
              <a:rPr lang="en-US" dirty="0"/>
              <a:t>Environmental Impact Statement (DEIS</a:t>
            </a:r>
            <a:r>
              <a:rPr lang="en-US" dirty="0" smtClean="0"/>
              <a:t>)          </a:t>
            </a:r>
            <a:r>
              <a:rPr lang="en-US" b="1" i="1" dirty="0" smtClean="0">
                <a:solidFill>
                  <a:srgbClr val="0000FF"/>
                </a:solidFill>
              </a:rPr>
              <a:t>&amp; their dog to </a:t>
            </a:r>
            <a:endParaRPr lang="en-US" b="1" i="1" dirty="0">
              <a:solidFill>
                <a:srgbClr val="0000FF"/>
              </a:solidFill>
            </a:endParaRPr>
          </a:p>
          <a:p>
            <a:pPr>
              <a:buFont typeface="Wingdings" panose="05000000000000000000" pitchFamily="2" charset="2"/>
              <a:buChar char="Ø"/>
            </a:pPr>
            <a:r>
              <a:rPr lang="en-US" b="1" dirty="0" smtClean="0">
                <a:solidFill>
                  <a:srgbClr val="0000FF"/>
                </a:solidFill>
              </a:rPr>
              <a:t>PUBLIC COMMENTS ON DEIS                                        </a:t>
            </a:r>
            <a:r>
              <a:rPr lang="en-US" b="1" i="1" dirty="0" smtClean="0">
                <a:solidFill>
                  <a:srgbClr val="0000FF"/>
                </a:solidFill>
              </a:rPr>
              <a:t>GET INVOLVED!</a:t>
            </a:r>
          </a:p>
          <a:p>
            <a:r>
              <a:rPr lang="en-US" dirty="0" smtClean="0"/>
              <a:t>Final </a:t>
            </a:r>
            <a:r>
              <a:rPr lang="en-US" dirty="0"/>
              <a:t>Environmental Impact Statement (FEIS</a:t>
            </a:r>
            <a:r>
              <a:rPr lang="en-US" dirty="0" smtClean="0"/>
              <a:t>)</a:t>
            </a:r>
          </a:p>
          <a:p>
            <a:r>
              <a:rPr lang="en-US" dirty="0" smtClean="0"/>
              <a:t>Draft Record of Decision (ROD)</a:t>
            </a:r>
          </a:p>
          <a:p>
            <a:pPr>
              <a:buFont typeface="Wingdings" panose="05000000000000000000" pitchFamily="2" charset="2"/>
              <a:buChar char="Ø"/>
            </a:pPr>
            <a:r>
              <a:rPr lang="en-US" dirty="0" smtClean="0"/>
              <a:t> </a:t>
            </a:r>
            <a:r>
              <a:rPr lang="en-US" b="1" dirty="0" smtClean="0">
                <a:solidFill>
                  <a:schemeClr val="tx1"/>
                </a:solidFill>
              </a:rPr>
              <a:t>OBJECTION PERIOD</a:t>
            </a:r>
          </a:p>
          <a:p>
            <a:r>
              <a:rPr lang="en-US" dirty="0" smtClean="0"/>
              <a:t>Final Record of </a:t>
            </a:r>
            <a:r>
              <a:rPr lang="en-US" dirty="0"/>
              <a:t>Decision (ROD</a:t>
            </a:r>
            <a:r>
              <a:rPr lang="en-US" dirty="0" smtClean="0"/>
              <a:t>)</a:t>
            </a:r>
            <a:endParaRPr lang="en-US" dirty="0"/>
          </a:p>
        </p:txBody>
      </p:sp>
      <p:sp>
        <p:nvSpPr>
          <p:cNvPr id="53252" name="Rectangle 4"/>
          <p:cNvSpPr>
            <a:spLocks noGrp="1" noChangeArrowheads="1"/>
          </p:cNvSpPr>
          <p:nvPr>
            <p:ph type="title"/>
          </p:nvPr>
        </p:nvSpPr>
        <p:spPr>
          <a:xfrm>
            <a:off x="-1" y="0"/>
            <a:ext cx="12188825" cy="1415134"/>
          </a:xfrm>
          <a:solidFill>
            <a:srgbClr val="00B0F0"/>
          </a:solidFill>
          <a:ln>
            <a:solidFill>
              <a:schemeClr val="tx1"/>
            </a:solidFill>
          </a:ln>
        </p:spPr>
        <p:txBody>
          <a:bodyPr>
            <a:noAutofit/>
          </a:bodyPr>
          <a:lstStyle/>
          <a:p>
            <a:r>
              <a:rPr lang="en-US" sz="4000" b="1" dirty="0" smtClean="0">
                <a:solidFill>
                  <a:srgbClr val="0000FF"/>
                </a:solidFill>
              </a:rPr>
              <a:t>      Step </a:t>
            </a:r>
            <a:r>
              <a:rPr lang="en-US" sz="4000" b="1" dirty="0">
                <a:solidFill>
                  <a:srgbClr val="0000FF"/>
                </a:solidFill>
              </a:rPr>
              <a:t>4: Conduct NEPA Analysis </a:t>
            </a:r>
            <a:r>
              <a:rPr lang="en-US" sz="4000" b="1" dirty="0" smtClean="0">
                <a:solidFill>
                  <a:srgbClr val="0000FF"/>
                </a:solidFill>
              </a:rPr>
              <a:t/>
            </a:r>
            <a:br>
              <a:rPr lang="en-US" sz="4000" b="1" dirty="0" smtClean="0">
                <a:solidFill>
                  <a:srgbClr val="0000FF"/>
                </a:solidFill>
              </a:rPr>
            </a:br>
            <a:r>
              <a:rPr lang="en-US" sz="4000" b="1" dirty="0" smtClean="0">
                <a:solidFill>
                  <a:srgbClr val="0000FF"/>
                </a:solidFill>
              </a:rPr>
              <a:t>      and </a:t>
            </a:r>
            <a:r>
              <a:rPr lang="en-US" sz="4000" b="1" dirty="0">
                <a:solidFill>
                  <a:srgbClr val="0000FF"/>
                </a:solidFill>
              </a:rPr>
              <a:t>Make a Decision</a:t>
            </a:r>
          </a:p>
        </p:txBody>
      </p:sp>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161212" y="954233"/>
            <a:ext cx="5027612" cy="2585628"/>
          </a:xfrm>
          <a:prstGeom prst="rect">
            <a:avLst/>
          </a:prstGeom>
          <a:ln w="19050">
            <a:solidFill>
              <a:srgbClr val="00B0F0"/>
            </a:solidFill>
          </a:ln>
        </p:spPr>
      </p:pic>
      <p:sp>
        <p:nvSpPr>
          <p:cNvPr id="3" name="Footer Placeholder 2"/>
          <p:cNvSpPr>
            <a:spLocks noGrp="1"/>
          </p:cNvSpPr>
          <p:nvPr>
            <p:ph type="ftr" sz="quarter" idx="11"/>
          </p:nvPr>
        </p:nvSpPr>
        <p:spPr>
          <a:xfrm>
            <a:off x="7847012" y="6696074"/>
            <a:ext cx="4341812" cy="161925"/>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426803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122612" y="1676400"/>
            <a:ext cx="8915401" cy="4953000"/>
          </a:xfrm>
        </p:spPr>
        <p:txBody>
          <a:bodyPr>
            <a:normAutofit fontScale="92500" lnSpcReduction="20000"/>
          </a:bodyPr>
          <a:lstStyle/>
          <a:p>
            <a:r>
              <a:rPr lang="en-US" sz="3000" dirty="0"/>
              <a:t>Completes the designation process &amp; becomes the legal enforcement document</a:t>
            </a:r>
          </a:p>
          <a:p>
            <a:r>
              <a:rPr lang="en-US" sz="3000" dirty="0"/>
              <a:t>Paper map plus electronic on forest website</a:t>
            </a:r>
          </a:p>
          <a:p>
            <a:r>
              <a:rPr lang="en-US" sz="3000" dirty="0"/>
              <a:t>Displays only those roads, trails &amp; areas that are open</a:t>
            </a:r>
          </a:p>
          <a:p>
            <a:r>
              <a:rPr lang="en-US" sz="3000" dirty="0"/>
              <a:t>Black &amp; white with limited geographic features = not user friendly</a:t>
            </a:r>
          </a:p>
          <a:p>
            <a:r>
              <a:rPr lang="en-US" sz="3000" dirty="0"/>
              <a:t>Restrictions &amp; closures will not go into effect until published</a:t>
            </a:r>
          </a:p>
          <a:p>
            <a:r>
              <a:rPr lang="en-US" sz="3000" b="1" dirty="0">
                <a:solidFill>
                  <a:schemeClr val="bg1"/>
                </a:solidFill>
              </a:rPr>
              <a:t>Up to partners to publish ‘user friendly’ </a:t>
            </a:r>
            <a:r>
              <a:rPr lang="en-US" sz="3000" b="1" dirty="0" smtClean="0">
                <a:solidFill>
                  <a:schemeClr val="bg1"/>
                </a:solidFill>
              </a:rPr>
              <a:t>maps in color  </a:t>
            </a:r>
            <a:endParaRPr lang="en-US" sz="3000" b="1" dirty="0">
              <a:solidFill>
                <a:schemeClr val="bg1"/>
              </a:solidFill>
            </a:endParaRPr>
          </a:p>
          <a:p>
            <a:pPr algn="ctr">
              <a:buFont typeface="Wingdings" panose="05000000000000000000" pitchFamily="2" charset="2"/>
              <a:buChar char="Ø"/>
            </a:pPr>
            <a:r>
              <a:rPr lang="en-US" sz="3500" b="1" dirty="0">
                <a:solidFill>
                  <a:srgbClr val="0000FF"/>
                </a:solidFill>
              </a:rPr>
              <a:t>IF IT ISN'T ON THE OSVUM = </a:t>
            </a:r>
            <a:r>
              <a:rPr lang="en-US" sz="3500" b="1" dirty="0" smtClean="0">
                <a:solidFill>
                  <a:srgbClr val="0000FF"/>
                </a:solidFill>
              </a:rPr>
              <a:t>IT’S NOT </a:t>
            </a:r>
            <a:r>
              <a:rPr lang="en-US" sz="3500" b="1" dirty="0">
                <a:solidFill>
                  <a:srgbClr val="0000FF"/>
                </a:solidFill>
              </a:rPr>
              <a:t>OPEN</a:t>
            </a:r>
            <a:r>
              <a:rPr lang="en-US" sz="3500" b="1" dirty="0" smtClean="0">
                <a:solidFill>
                  <a:srgbClr val="0000FF"/>
                </a:solidFill>
              </a:rPr>
              <a:t>!</a:t>
            </a:r>
            <a:endParaRPr lang="en-US" sz="3500" b="1" dirty="0">
              <a:solidFill>
                <a:srgbClr val="0000FF"/>
              </a:solidFill>
            </a:endParaRPr>
          </a:p>
        </p:txBody>
      </p:sp>
      <p:sp>
        <p:nvSpPr>
          <p:cNvPr id="65538" name="Rectangle 2"/>
          <p:cNvSpPr>
            <a:spLocks noGrp="1" noChangeArrowheads="1"/>
          </p:cNvSpPr>
          <p:nvPr>
            <p:ph type="title"/>
          </p:nvPr>
        </p:nvSpPr>
        <p:spPr>
          <a:xfrm>
            <a:off x="0" y="0"/>
            <a:ext cx="12188825" cy="1417637"/>
          </a:xfrm>
          <a:solidFill>
            <a:srgbClr val="00B0F0"/>
          </a:solidFill>
          <a:ln>
            <a:solidFill>
              <a:schemeClr val="tx1"/>
            </a:solidFill>
          </a:ln>
        </p:spPr>
        <p:txBody>
          <a:bodyPr>
            <a:noAutofit/>
          </a:bodyPr>
          <a:lstStyle/>
          <a:p>
            <a:pPr algn="ctr"/>
            <a:r>
              <a:rPr lang="en-US" sz="4000" b="1" dirty="0">
                <a:solidFill>
                  <a:srgbClr val="0000FF"/>
                </a:solidFill>
              </a:rPr>
              <a:t>Step 5: Publish </a:t>
            </a:r>
            <a:r>
              <a:rPr lang="en-US" sz="4000" b="1" dirty="0" smtClean="0">
                <a:solidFill>
                  <a:srgbClr val="0000FF"/>
                </a:solidFill>
              </a:rPr>
              <a:t>an Over-Snow Vehicle </a:t>
            </a:r>
            <a:r>
              <a:rPr lang="en-US" sz="4000" b="1" dirty="0">
                <a:solidFill>
                  <a:srgbClr val="0000FF"/>
                </a:solidFill>
              </a:rPr>
              <a:t>Use </a:t>
            </a:r>
            <a:r>
              <a:rPr lang="en-US" sz="4000" b="1" dirty="0" smtClean="0">
                <a:solidFill>
                  <a:srgbClr val="0000FF"/>
                </a:solidFill>
              </a:rPr>
              <a:t>Map (OSVUM)</a:t>
            </a:r>
            <a:endParaRPr lang="en-US" sz="4000" b="1" dirty="0">
              <a:solidFill>
                <a:srgbClr val="0000FF"/>
              </a:solidFill>
            </a:endParaRPr>
          </a:p>
        </p:txBody>
      </p:sp>
      <p:pic>
        <p:nvPicPr>
          <p:cNvPr id="4"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303212" y="1676400"/>
            <a:ext cx="2717573" cy="4962525"/>
          </a:xfrm>
          <a:prstGeom prst="rect">
            <a:avLst/>
          </a:prstGeom>
          <a:noFill/>
          <a:ln w="25400">
            <a:solidFill>
              <a:schemeClr val="tx1"/>
            </a:solidFill>
          </a:ln>
        </p:spPr>
      </p:pic>
      <p:sp>
        <p:nvSpPr>
          <p:cNvPr id="3" name="Footer Placeholder 2"/>
          <p:cNvSpPr>
            <a:spLocks noGrp="1"/>
          </p:cNvSpPr>
          <p:nvPr>
            <p:ph type="ftr" sz="quarter" idx="11"/>
          </p:nvPr>
        </p:nvSpPr>
        <p:spPr>
          <a:xfrm>
            <a:off x="7847012" y="6629400"/>
            <a:ext cx="4292828" cy="182562"/>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077110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54161" y="1022620"/>
            <a:ext cx="5307676" cy="3981796"/>
          </a:xfrm>
          <a:prstGeom prst="rect">
            <a:avLst/>
          </a:prstGeom>
          <a:ln w="19050">
            <a:solidFill>
              <a:srgbClr val="3399FF"/>
            </a:solidFill>
          </a:ln>
        </p:spPr>
      </p:pic>
      <p:pic>
        <p:nvPicPr>
          <p:cNvPr id="5" name="Content Placeholder 4"/>
          <p:cNvPicPr>
            <a:picLocks noGrp="1" noChangeAspect="1"/>
          </p:cNvPicPr>
          <p:nvPr>
            <p:ph sz="half" idx="2"/>
          </p:nvPr>
        </p:nvPicPr>
        <p:blipFill rotWithShape="1">
          <a:blip r:embed="rId4" cstate="screen">
            <a:extLst>
              <a:ext uri="{28A0092B-C50C-407E-A947-70E740481C1C}">
                <a14:useLocalDpi xmlns:a14="http://schemas.microsoft.com/office/drawing/2010/main"/>
              </a:ext>
            </a:extLst>
          </a:blip>
          <a:srcRect/>
          <a:stretch/>
        </p:blipFill>
        <p:spPr>
          <a:xfrm>
            <a:off x="6854161" y="1022620"/>
            <a:ext cx="2789683" cy="2133600"/>
          </a:xfrm>
          <a:ln>
            <a:solidFill>
              <a:srgbClr val="00B0F0"/>
            </a:solidFill>
          </a:ln>
        </p:spPr>
      </p:pic>
      <p:sp>
        <p:nvSpPr>
          <p:cNvPr id="2" name="Content Placeholder 1"/>
          <p:cNvSpPr>
            <a:spLocks noGrp="1"/>
          </p:cNvSpPr>
          <p:nvPr>
            <p:ph sz="half" idx="1"/>
          </p:nvPr>
        </p:nvSpPr>
        <p:spPr>
          <a:xfrm>
            <a:off x="1593436" y="1219200"/>
            <a:ext cx="5339176" cy="5029200"/>
          </a:xfrm>
        </p:spPr>
        <p:txBody>
          <a:bodyPr>
            <a:normAutofit/>
          </a:bodyPr>
          <a:lstStyle/>
          <a:p>
            <a:pPr marL="0" indent="0">
              <a:buNone/>
            </a:pPr>
            <a:r>
              <a:rPr lang="en-US" sz="3200" b="1" dirty="0" smtClean="0"/>
              <a:t>But</a:t>
            </a:r>
            <a:r>
              <a:rPr lang="en-US" sz="3200" b="1" i="1" dirty="0" smtClean="0">
                <a:effectLst>
                  <a:outerShdw blurRad="38100" dist="38100" dir="2700000" algn="tl">
                    <a:srgbClr val="000000">
                      <a:alpha val="43137"/>
                    </a:srgbClr>
                  </a:outerShdw>
                </a:effectLst>
              </a:rPr>
              <a:t> </a:t>
            </a:r>
            <a:r>
              <a:rPr lang="en-US" sz="3200" b="1" dirty="0" smtClean="0">
                <a:effectLst>
                  <a:outerShdw blurRad="38100" dist="38100" dir="2700000" algn="tl">
                    <a:srgbClr val="000000">
                      <a:alpha val="43137"/>
                    </a:srgbClr>
                  </a:outerShdw>
                </a:effectLst>
              </a:rPr>
              <a:t>MAY</a:t>
            </a:r>
            <a:r>
              <a:rPr lang="en-US" sz="3200" b="1" dirty="0" smtClean="0"/>
              <a:t> </a:t>
            </a:r>
            <a:r>
              <a:rPr lang="en-US" sz="3200" b="1" dirty="0"/>
              <a:t>be used </a:t>
            </a:r>
            <a:r>
              <a:rPr lang="en-US" sz="3200" b="1" dirty="0" smtClean="0"/>
              <a:t>to:</a:t>
            </a:r>
          </a:p>
          <a:p>
            <a:r>
              <a:rPr lang="en-US" sz="3200" dirty="0" smtClean="0"/>
              <a:t>Indicate open routes &amp; serve as confidence markers: trail blazers &amp; snow poles</a:t>
            </a:r>
          </a:p>
          <a:p>
            <a:r>
              <a:rPr lang="en-US" sz="3200" dirty="0" smtClean="0"/>
              <a:t>Indicate closed areas: Wilderness, winter range, non-motorized areas</a:t>
            </a:r>
          </a:p>
          <a:p>
            <a:r>
              <a:rPr lang="en-US" sz="3200" dirty="0" smtClean="0"/>
              <a:t>Help interpret the map</a:t>
            </a:r>
          </a:p>
          <a:p>
            <a:endParaRPr lang="en-US" sz="3200" dirty="0" smtClean="0"/>
          </a:p>
          <a:p>
            <a:endParaRPr lang="en-US" sz="3200" dirty="0"/>
          </a:p>
        </p:txBody>
      </p:sp>
      <p:sp>
        <p:nvSpPr>
          <p:cNvPr id="3" name="Title 2"/>
          <p:cNvSpPr>
            <a:spLocks noGrp="1"/>
          </p:cNvSpPr>
          <p:nvPr>
            <p:ph type="title"/>
          </p:nvPr>
        </p:nvSpPr>
        <p:spPr>
          <a:xfrm>
            <a:off x="1593436" y="177801"/>
            <a:ext cx="9782801" cy="762027"/>
          </a:xfrm>
        </p:spPr>
        <p:txBody>
          <a:bodyPr>
            <a:normAutofit/>
          </a:bodyPr>
          <a:lstStyle/>
          <a:p>
            <a:r>
              <a:rPr lang="en-US" sz="4000" b="1" dirty="0" smtClean="0">
                <a:solidFill>
                  <a:srgbClr val="0000FF"/>
                </a:solidFill>
              </a:rPr>
              <a:t>Signs Are </a:t>
            </a:r>
            <a:r>
              <a:rPr lang="en-US" sz="4000" b="1" u="sng" dirty="0" smtClean="0">
                <a:solidFill>
                  <a:srgbClr val="0000FF"/>
                </a:solidFill>
              </a:rPr>
              <a:t>Not Required</a:t>
            </a:r>
            <a:r>
              <a:rPr lang="en-US" sz="4000" b="1" dirty="0" smtClean="0">
                <a:solidFill>
                  <a:srgbClr val="0000FF"/>
                </a:solidFill>
              </a:rPr>
              <a:t> with OSVUM</a:t>
            </a:r>
            <a:endParaRPr lang="en-US" sz="4000" b="1" dirty="0">
              <a:solidFill>
                <a:srgbClr val="0000FF"/>
              </a:solidFill>
            </a:endParaRPr>
          </a:p>
        </p:txBody>
      </p:sp>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311203" y="3733800"/>
            <a:ext cx="4876800" cy="3124200"/>
          </a:xfrm>
          <a:prstGeom prst="rect">
            <a:avLst/>
          </a:prstGeom>
          <a:ln w="19050">
            <a:solidFill>
              <a:srgbClr val="3399FF"/>
            </a:solidFill>
          </a:ln>
        </p:spPr>
      </p:pic>
      <p:pic>
        <p:nvPicPr>
          <p:cNvPr id="7" name="Picture 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285037" y="5064638"/>
            <a:ext cx="1171575" cy="1793362"/>
          </a:xfrm>
          <a:prstGeom prst="rect">
            <a:avLst/>
          </a:prstGeom>
        </p:spPr>
      </p:pic>
      <p:pic>
        <p:nvPicPr>
          <p:cNvPr id="8" name="Picture 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8827" y="3733800"/>
            <a:ext cx="1400175" cy="1360027"/>
          </a:xfrm>
          <a:prstGeom prst="rect">
            <a:avLst/>
          </a:prstGeom>
        </p:spPr>
      </p:pic>
      <p:pic>
        <p:nvPicPr>
          <p:cNvPr id="10" name="Picture 9"/>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0666324" y="1293539"/>
            <a:ext cx="1005731" cy="1173353"/>
          </a:xfrm>
          <a:prstGeom prst="rect">
            <a:avLst/>
          </a:prstGeom>
        </p:spPr>
      </p:pic>
      <p:sp>
        <p:nvSpPr>
          <p:cNvPr id="4" name="Footer Placeholder 3"/>
          <p:cNvSpPr>
            <a:spLocks noGrp="1"/>
          </p:cNvSpPr>
          <p:nvPr>
            <p:ph type="ftr" sz="quarter" idx="11"/>
          </p:nvPr>
        </p:nvSpPr>
        <p:spPr>
          <a:xfrm>
            <a:off x="7923212" y="6629400"/>
            <a:ext cx="4238624"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4085458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961762" y="3847833"/>
            <a:ext cx="3581400" cy="2971800"/>
          </a:xfrm>
          <a:prstGeom prst="rect">
            <a:avLst/>
          </a:prstGeom>
          <a:ln w="19050">
            <a:solidFill>
              <a:srgbClr val="3399FF"/>
            </a:solidFill>
          </a:ln>
        </p:spPr>
      </p:pic>
      <p:pic>
        <p:nvPicPr>
          <p:cNvPr id="4" name="Content Placeholder 3"/>
          <p:cNvPicPr>
            <a:picLocks noGrp="1" noChangeAspect="1"/>
          </p:cNvPicPr>
          <p:nvPr>
            <p:ph sz="half" idx="2"/>
          </p:nvPr>
        </p:nvPicPr>
        <p:blipFill>
          <a:blip r:embed="rId4" cstate="screen">
            <a:extLst>
              <a:ext uri="{28A0092B-C50C-407E-A947-70E740481C1C}">
                <a14:useLocalDpi xmlns:a14="http://schemas.microsoft.com/office/drawing/2010/main"/>
              </a:ext>
            </a:extLst>
          </a:blip>
          <a:stretch>
            <a:fillRect/>
          </a:stretch>
        </p:blipFill>
        <p:spPr>
          <a:xfrm>
            <a:off x="5961763" y="1714830"/>
            <a:ext cx="3180648" cy="2123083"/>
          </a:xfrm>
          <a:ln w="19050">
            <a:solidFill>
              <a:srgbClr val="3399FF"/>
            </a:solidFill>
          </a:ln>
        </p:spPr>
      </p:pic>
      <p:sp>
        <p:nvSpPr>
          <p:cNvPr id="68611" name="Rectangle 3"/>
          <p:cNvSpPr>
            <a:spLocks noGrp="1" noChangeArrowheads="1"/>
          </p:cNvSpPr>
          <p:nvPr>
            <p:ph sz="half" idx="1"/>
          </p:nvPr>
        </p:nvSpPr>
        <p:spPr>
          <a:xfrm>
            <a:off x="1446212" y="1371600"/>
            <a:ext cx="4961810" cy="4953000"/>
          </a:xfrm>
        </p:spPr>
        <p:txBody>
          <a:bodyPr>
            <a:normAutofit/>
          </a:bodyPr>
          <a:lstStyle/>
          <a:p>
            <a:pPr marL="0" indent="0">
              <a:lnSpc>
                <a:spcPct val="90000"/>
              </a:lnSpc>
              <a:buNone/>
            </a:pPr>
            <a:r>
              <a:rPr lang="en-US" sz="3200" b="1" dirty="0" smtClean="0"/>
              <a:t>IMPLEMENTATION:</a:t>
            </a:r>
          </a:p>
          <a:p>
            <a:pPr>
              <a:lnSpc>
                <a:spcPct val="90000"/>
              </a:lnSpc>
            </a:pPr>
            <a:r>
              <a:rPr lang="en-US" dirty="0" smtClean="0"/>
              <a:t>Publish OSVUM</a:t>
            </a:r>
          </a:p>
          <a:p>
            <a:pPr>
              <a:lnSpc>
                <a:spcPct val="90000"/>
              </a:lnSpc>
            </a:pPr>
            <a:r>
              <a:rPr lang="en-US" dirty="0" smtClean="0"/>
              <a:t>Educate public </a:t>
            </a:r>
            <a:r>
              <a:rPr lang="en-US" dirty="0"/>
              <a:t>about </a:t>
            </a:r>
            <a:r>
              <a:rPr lang="en-US" dirty="0" smtClean="0"/>
              <a:t>designations </a:t>
            </a:r>
          </a:p>
          <a:p>
            <a:pPr>
              <a:lnSpc>
                <a:spcPct val="90000"/>
              </a:lnSpc>
            </a:pPr>
            <a:r>
              <a:rPr lang="en-US" dirty="0" smtClean="0"/>
              <a:t>Enforce restrictions </a:t>
            </a:r>
          </a:p>
          <a:p>
            <a:pPr>
              <a:lnSpc>
                <a:spcPct val="90000"/>
              </a:lnSpc>
            </a:pPr>
            <a:r>
              <a:rPr lang="en-US" dirty="0" smtClean="0"/>
              <a:t>Monitor </a:t>
            </a:r>
            <a:r>
              <a:rPr lang="en-US" dirty="0"/>
              <a:t>use </a:t>
            </a:r>
            <a:r>
              <a:rPr lang="en-US" dirty="0" smtClean="0"/>
              <a:t>impacts</a:t>
            </a:r>
          </a:p>
          <a:p>
            <a:pPr>
              <a:lnSpc>
                <a:spcPct val="90000"/>
              </a:lnSpc>
            </a:pPr>
            <a:r>
              <a:rPr lang="en-US" dirty="0" smtClean="0"/>
              <a:t>Install signing</a:t>
            </a:r>
          </a:p>
          <a:p>
            <a:pPr>
              <a:lnSpc>
                <a:spcPct val="90000"/>
              </a:lnSpc>
            </a:pPr>
            <a:r>
              <a:rPr lang="en-US" dirty="0" smtClean="0"/>
              <a:t>Conduct maintenance</a:t>
            </a:r>
          </a:p>
          <a:p>
            <a:r>
              <a:rPr lang="en-US" dirty="0" smtClean="0"/>
              <a:t>Work partnerships</a:t>
            </a:r>
            <a:endParaRPr lang="en-US" dirty="0"/>
          </a:p>
        </p:txBody>
      </p:sp>
      <p:sp>
        <p:nvSpPr>
          <p:cNvPr id="68610" name="Rectangle 2"/>
          <p:cNvSpPr>
            <a:spLocks noGrp="1" noChangeArrowheads="1"/>
          </p:cNvSpPr>
          <p:nvPr>
            <p:ph type="title"/>
          </p:nvPr>
        </p:nvSpPr>
        <p:spPr>
          <a:xfrm>
            <a:off x="0" y="0"/>
            <a:ext cx="12158502" cy="876567"/>
          </a:xfrm>
          <a:solidFill>
            <a:srgbClr val="00B0F0"/>
          </a:solidFill>
          <a:ln>
            <a:solidFill>
              <a:schemeClr val="tx1"/>
            </a:solidFill>
          </a:ln>
        </p:spPr>
        <p:txBody>
          <a:bodyPr>
            <a:normAutofit/>
          </a:bodyPr>
          <a:lstStyle/>
          <a:p>
            <a:pPr algn="ctr"/>
            <a:r>
              <a:rPr lang="en-US" sz="4000" b="1" dirty="0">
                <a:solidFill>
                  <a:srgbClr val="0000FF"/>
                </a:solidFill>
              </a:rPr>
              <a:t>Step 6: Implement, Monitor &amp; </a:t>
            </a:r>
            <a:r>
              <a:rPr lang="en-US" sz="4000" b="1" dirty="0" smtClean="0">
                <a:solidFill>
                  <a:srgbClr val="0000FF"/>
                </a:solidFill>
              </a:rPr>
              <a:t>Revise</a:t>
            </a:r>
            <a:endParaRPr lang="en-US" sz="4000" b="1" dirty="0">
              <a:solidFill>
                <a:srgbClr val="0000FF"/>
              </a:solidFill>
            </a:endParaRPr>
          </a:p>
        </p:txBody>
      </p:sp>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66211" y="3163878"/>
            <a:ext cx="3107636" cy="2133600"/>
          </a:xfrm>
          <a:prstGeom prst="rect">
            <a:avLst/>
          </a:prstGeom>
          <a:ln w="19050">
            <a:solidFill>
              <a:srgbClr val="3399FF"/>
            </a:solidFill>
          </a:ln>
        </p:spPr>
      </p:pic>
      <p:pic>
        <p:nvPicPr>
          <p:cNvPr id="6" name="Picture 5"/>
          <p:cNvPicPr>
            <a:picLocks noChangeAspect="1"/>
          </p:cNvPicPr>
          <p:nvPr/>
        </p:nvPicPr>
        <p:blipFill rotWithShape="1">
          <a:blip r:embed="rId6" cstate="screen">
            <a:extLst>
              <a:ext uri="{28A0092B-C50C-407E-A947-70E740481C1C}">
                <a14:useLocalDpi xmlns:a14="http://schemas.microsoft.com/office/drawing/2010/main"/>
              </a:ext>
            </a:extLst>
          </a:blip>
          <a:srcRect l="-167"/>
          <a:stretch/>
        </p:blipFill>
        <p:spPr>
          <a:xfrm>
            <a:off x="9066211" y="1239039"/>
            <a:ext cx="3092291" cy="1904999"/>
          </a:xfrm>
          <a:prstGeom prst="rect">
            <a:avLst/>
          </a:prstGeom>
          <a:ln w="19050">
            <a:solidFill>
              <a:srgbClr val="3399FF"/>
            </a:solidFill>
          </a:ln>
        </p:spPr>
      </p:pic>
      <p:pic>
        <p:nvPicPr>
          <p:cNvPr id="7" name="Picture 6"/>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9556564" y="5172981"/>
            <a:ext cx="2639140" cy="1685019"/>
          </a:xfrm>
          <a:prstGeom prst="rect">
            <a:avLst/>
          </a:prstGeom>
          <a:ln w="19050">
            <a:solidFill>
              <a:srgbClr val="3399FF"/>
            </a:solidFill>
          </a:ln>
        </p:spPr>
      </p:pic>
      <p:sp>
        <p:nvSpPr>
          <p:cNvPr id="2" name="Footer Placeholder 1"/>
          <p:cNvSpPr>
            <a:spLocks noGrp="1"/>
          </p:cNvSpPr>
          <p:nvPr>
            <p:ph type="ftr" sz="quarter" idx="11"/>
          </p:nvPr>
        </p:nvSpPr>
        <p:spPr>
          <a:xfrm>
            <a:off x="7923212" y="6629400"/>
            <a:ext cx="4235290" cy="190232"/>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215333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674812" y="1219200"/>
            <a:ext cx="5257800" cy="5181600"/>
          </a:xfrm>
        </p:spPr>
        <p:txBody>
          <a:bodyPr>
            <a:normAutofit/>
          </a:bodyPr>
          <a:lstStyle/>
          <a:p>
            <a:pPr marL="0" indent="0">
              <a:buNone/>
            </a:pPr>
            <a:r>
              <a:rPr lang="en-US" sz="3200" b="1" dirty="0" smtClean="0"/>
              <a:t>REVISION: </a:t>
            </a:r>
            <a:r>
              <a:rPr lang="en-US" dirty="0" smtClean="0"/>
              <a:t>information gathered by monitoring is used to identify whether revisions to route &amp; area designations are needed</a:t>
            </a:r>
          </a:p>
          <a:p>
            <a:r>
              <a:rPr lang="en-US" dirty="0"/>
              <a:t>T</a:t>
            </a:r>
            <a:r>
              <a:rPr lang="en-US" dirty="0" smtClean="0"/>
              <a:t>he OSVUM may be updated annually – or else remains in force until updated </a:t>
            </a:r>
          </a:p>
          <a:p>
            <a:r>
              <a:rPr lang="en-US" dirty="0" smtClean="0"/>
              <a:t>Designation revisions can be undertaken as needed, with public participation</a:t>
            </a:r>
            <a:endParaRPr lang="en-US" dirty="0"/>
          </a:p>
        </p:txBody>
      </p:sp>
      <p:sp>
        <p:nvSpPr>
          <p:cNvPr id="4" name="Title 3"/>
          <p:cNvSpPr>
            <a:spLocks noGrp="1"/>
          </p:cNvSpPr>
          <p:nvPr>
            <p:ph type="title"/>
          </p:nvPr>
        </p:nvSpPr>
        <p:spPr>
          <a:xfrm>
            <a:off x="1593436" y="177801"/>
            <a:ext cx="9782801" cy="736600"/>
          </a:xfrm>
        </p:spPr>
        <p:txBody>
          <a:bodyPr>
            <a:normAutofit/>
          </a:bodyPr>
          <a:lstStyle/>
          <a:p>
            <a:pPr algn="ctr"/>
            <a:r>
              <a:rPr lang="en-US" sz="4000" b="1" dirty="0" smtClean="0">
                <a:solidFill>
                  <a:srgbClr val="0000FF"/>
                </a:solidFill>
              </a:rPr>
              <a:t>Monitor &amp; Revise</a:t>
            </a:r>
            <a:endParaRPr lang="en-US" sz="4000" b="1" dirty="0">
              <a:solidFill>
                <a:srgbClr val="0000FF"/>
              </a:solidFill>
            </a:endParaRPr>
          </a:p>
        </p:txBody>
      </p:sp>
      <p:pic>
        <p:nvPicPr>
          <p:cNvPr id="9" name="Content Placeholder 4"/>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7098415" y="2749999"/>
            <a:ext cx="5090410" cy="4108001"/>
          </a:xfrm>
          <a:ln w="19050">
            <a:solidFill>
              <a:srgbClr val="3399FF"/>
            </a:solidFill>
          </a:ln>
        </p:spPr>
      </p:pic>
      <p:pic>
        <p:nvPicPr>
          <p:cNvPr id="2" name="Picture 1"/>
          <p:cNvPicPr>
            <a:picLocks noChangeAspect="1"/>
          </p:cNvPicPr>
          <p:nvPr/>
        </p:nvPicPr>
        <p:blipFill rotWithShape="1">
          <a:blip r:embed="rId4" cstate="screen">
            <a:extLst>
              <a:ext uri="{28A0092B-C50C-407E-A947-70E740481C1C}">
                <a14:useLocalDpi xmlns:a14="http://schemas.microsoft.com/office/drawing/2010/main"/>
              </a:ext>
            </a:extLst>
          </a:blip>
          <a:srcRect r="-264"/>
          <a:stretch/>
        </p:blipFill>
        <p:spPr>
          <a:xfrm>
            <a:off x="7098415" y="1219200"/>
            <a:ext cx="5090410" cy="3321499"/>
          </a:xfrm>
          <a:prstGeom prst="rect">
            <a:avLst/>
          </a:prstGeom>
          <a:ln w="19050">
            <a:solidFill>
              <a:srgbClr val="00B0F0"/>
            </a:solidFill>
          </a:ln>
        </p:spPr>
      </p:pic>
      <p:sp>
        <p:nvSpPr>
          <p:cNvPr id="3" name="Footer Placeholder 2"/>
          <p:cNvSpPr>
            <a:spLocks noGrp="1"/>
          </p:cNvSpPr>
          <p:nvPr>
            <p:ph type="ftr" sz="quarter" idx="11"/>
          </p:nvPr>
        </p:nvSpPr>
        <p:spPr>
          <a:xfrm>
            <a:off x="7847011" y="6629400"/>
            <a:ext cx="43418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286158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endParaRPr lang="en-US"/>
          </a:p>
        </p:txBody>
      </p:sp>
      <p:sp>
        <p:nvSpPr>
          <p:cNvPr id="4" name="Title 3"/>
          <p:cNvSpPr>
            <a:spLocks noGrp="1"/>
          </p:cNvSpPr>
          <p:nvPr>
            <p:ph type="ctrTitle"/>
          </p:nvPr>
        </p:nvSpPr>
        <p:spPr>
          <a:xfrm>
            <a:off x="227012" y="381001"/>
            <a:ext cx="11734800" cy="1752600"/>
          </a:xfrm>
        </p:spPr>
        <p:txBody>
          <a:bodyPr/>
          <a:lstStyle/>
          <a:p>
            <a:pPr algn="ctr"/>
            <a:r>
              <a:rPr lang="en-US" b="1" dirty="0" smtClean="0"/>
              <a:t>Part 3 – Adapting the 4 E’s to Effective OSV Travel Management</a:t>
            </a:r>
            <a:endParaRPr lang="en-US" b="1" dirty="0"/>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79512" y="2386711"/>
            <a:ext cx="9829800" cy="4471289"/>
          </a:xfrm>
          <a:prstGeom prst="rect">
            <a:avLst/>
          </a:prstGeom>
          <a:ln w="19050">
            <a:solidFill>
              <a:srgbClr val="00B0F0"/>
            </a:solidFill>
          </a:ln>
        </p:spPr>
      </p:pic>
      <p:sp>
        <p:nvSpPr>
          <p:cNvPr id="2" name="Footer Placeholder 1"/>
          <p:cNvSpPr>
            <a:spLocks noGrp="1"/>
          </p:cNvSpPr>
          <p:nvPr>
            <p:ph type="ftr" sz="quarter" idx="11"/>
          </p:nvPr>
        </p:nvSpPr>
        <p:spPr>
          <a:xfrm>
            <a:off x="7923212"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046384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93436" y="2514600"/>
            <a:ext cx="3784038" cy="3657600"/>
          </a:xfrm>
        </p:spPr>
        <p:txBody>
          <a:bodyPr>
            <a:normAutofit/>
          </a:bodyPr>
          <a:lstStyle/>
          <a:p>
            <a:pPr marL="514350" indent="-514350">
              <a:buFont typeface="+mj-lt"/>
              <a:buAutoNum type="arabicPeriod"/>
            </a:pPr>
            <a:r>
              <a:rPr lang="en-US" sz="3600" b="1" u="sng" dirty="0" smtClean="0">
                <a:solidFill>
                  <a:schemeClr val="tx1"/>
                </a:solidFill>
              </a:rPr>
              <a:t>E</a:t>
            </a:r>
            <a:r>
              <a:rPr lang="en-US" sz="3600" b="1" dirty="0" smtClean="0">
                <a:solidFill>
                  <a:schemeClr val="tx1"/>
                </a:solidFill>
              </a:rPr>
              <a:t>ngineering</a:t>
            </a:r>
          </a:p>
          <a:p>
            <a:pPr marL="514350" indent="-514350">
              <a:buFont typeface="+mj-lt"/>
              <a:buAutoNum type="arabicPeriod"/>
            </a:pPr>
            <a:r>
              <a:rPr lang="en-US" sz="3600" b="1" u="sng" dirty="0" smtClean="0">
                <a:solidFill>
                  <a:schemeClr val="tx1"/>
                </a:solidFill>
              </a:rPr>
              <a:t>E</a:t>
            </a:r>
            <a:r>
              <a:rPr lang="en-US" sz="3600" b="1" dirty="0" smtClean="0">
                <a:solidFill>
                  <a:schemeClr val="tx1"/>
                </a:solidFill>
              </a:rPr>
              <a:t>ducation</a:t>
            </a:r>
          </a:p>
          <a:p>
            <a:pPr marL="514350" indent="-514350">
              <a:buFont typeface="+mj-lt"/>
              <a:buAutoNum type="arabicPeriod"/>
            </a:pPr>
            <a:r>
              <a:rPr lang="en-US" sz="3600" b="1" u="sng" dirty="0" smtClean="0">
                <a:solidFill>
                  <a:schemeClr val="tx1"/>
                </a:solidFill>
              </a:rPr>
              <a:t>E</a:t>
            </a:r>
            <a:r>
              <a:rPr lang="en-US" sz="3600" b="1" dirty="0" smtClean="0">
                <a:solidFill>
                  <a:schemeClr val="tx1"/>
                </a:solidFill>
              </a:rPr>
              <a:t>nforcement</a:t>
            </a:r>
          </a:p>
          <a:p>
            <a:pPr marL="514350" indent="-514350">
              <a:buFont typeface="+mj-lt"/>
              <a:buAutoNum type="arabicPeriod"/>
            </a:pPr>
            <a:r>
              <a:rPr lang="en-US" sz="3600" b="1" u="sng" dirty="0" smtClean="0">
                <a:solidFill>
                  <a:schemeClr val="tx1"/>
                </a:solidFill>
              </a:rPr>
              <a:t>E</a:t>
            </a:r>
            <a:r>
              <a:rPr lang="en-US" sz="3600" b="1" dirty="0" smtClean="0">
                <a:solidFill>
                  <a:schemeClr val="tx1"/>
                </a:solidFill>
              </a:rPr>
              <a:t>valuation</a:t>
            </a:r>
            <a:endParaRPr lang="en-US" sz="3600" b="1" dirty="0">
              <a:solidFill>
                <a:schemeClr val="tx1"/>
              </a:solidFill>
            </a:endParaRPr>
          </a:p>
        </p:txBody>
      </p:sp>
      <p:sp>
        <p:nvSpPr>
          <p:cNvPr id="3" name="Title 2"/>
          <p:cNvSpPr>
            <a:spLocks noGrp="1"/>
          </p:cNvSpPr>
          <p:nvPr>
            <p:ph type="title"/>
          </p:nvPr>
        </p:nvSpPr>
        <p:spPr>
          <a:xfrm>
            <a:off x="1593436" y="177800"/>
            <a:ext cx="10595388" cy="1574800"/>
          </a:xfrm>
        </p:spPr>
        <p:txBody>
          <a:bodyPr>
            <a:noAutofit/>
          </a:bodyPr>
          <a:lstStyle/>
          <a:p>
            <a:r>
              <a:rPr lang="en-US" b="1" dirty="0" smtClean="0">
                <a:solidFill>
                  <a:srgbClr val="0000FF"/>
                </a:solidFill>
              </a:rPr>
              <a:t>The Principles of Effective Trail Management for other motorized (wheeled) vehicles </a:t>
            </a:r>
            <a:r>
              <a:rPr lang="en-US" b="1" dirty="0">
                <a:solidFill>
                  <a:srgbClr val="0000FF"/>
                </a:solidFill>
              </a:rPr>
              <a:t>focuses </a:t>
            </a:r>
            <a:r>
              <a:rPr lang="en-US" b="1" dirty="0" smtClean="0">
                <a:solidFill>
                  <a:srgbClr val="0000FF"/>
                </a:solidFill>
              </a:rPr>
              <a:t>very heavily </a:t>
            </a:r>
            <a:r>
              <a:rPr lang="en-US" b="1" dirty="0">
                <a:solidFill>
                  <a:srgbClr val="0000FF"/>
                </a:solidFill>
              </a:rPr>
              <a:t>on </a:t>
            </a:r>
            <a:r>
              <a:rPr lang="en-US" b="1" dirty="0" smtClean="0">
                <a:solidFill>
                  <a:srgbClr val="0000FF"/>
                </a:solidFill>
              </a:rPr>
              <a:t>the 4 E’s: </a:t>
            </a:r>
            <a:endParaRPr lang="en-US" b="1" dirty="0">
              <a:solidFill>
                <a:srgbClr val="0000FF"/>
              </a:solidFill>
            </a:endParaRPr>
          </a:p>
        </p:txBody>
      </p:sp>
      <p:pic>
        <p:nvPicPr>
          <p:cNvPr id="7" name="Picture 2" descr="Signs"/>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96937" y="1684222"/>
            <a:ext cx="2942244" cy="3070168"/>
          </a:xfrm>
          <a:prstGeom prst="rect">
            <a:avLst/>
          </a:prstGeom>
          <a:ln>
            <a:noFill/>
          </a:ln>
          <a:effectLst>
            <a:softEdge rad="112500"/>
          </a:effectLst>
        </p:spPr>
      </p:pic>
      <p:pic>
        <p:nvPicPr>
          <p:cNvPr id="8" name="Picture 2" descr="DSCN1585"/>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926893" y="4248584"/>
            <a:ext cx="3582988" cy="2687241"/>
          </a:xfrm>
          <a:prstGeom prst="rect">
            <a:avLst/>
          </a:prstGeom>
          <a:ln>
            <a:noFill/>
          </a:ln>
          <a:effectLst>
            <a:softEdge rad="112500"/>
          </a:effectLst>
        </p:spPr>
      </p:pic>
      <p:pic>
        <p:nvPicPr>
          <p:cNvPr id="6" name="Picture 2" descr="scf0063"/>
          <p:cNvPicPr>
            <a:picLocks noGrp="1" noChangeAspect="1" noChangeArrowheads="1"/>
          </p:cNvPicPr>
          <p:nvPr>
            <p:ph sz="half" idx="2"/>
          </p:nvPr>
        </p:nvPicPr>
        <p:blipFill>
          <a:blip r:embed="rId5" cstate="screen">
            <a:extLst>
              <a:ext uri="{28A0092B-C50C-407E-A947-70E740481C1C}">
                <a14:useLocalDpi xmlns:a14="http://schemas.microsoft.com/office/drawing/2010/main"/>
              </a:ext>
            </a:extLst>
          </a:blip>
          <a:srcRect/>
          <a:stretch>
            <a:fillRect/>
          </a:stretch>
        </p:blipFill>
        <p:spPr bwMode="auto">
          <a:xfrm>
            <a:off x="5677841" y="1684221"/>
            <a:ext cx="3837711" cy="3070168"/>
          </a:xfrm>
          <a:prstGeom prst="rect">
            <a:avLst/>
          </a:prstGeom>
          <a:ln>
            <a:solidFill>
              <a:srgbClr val="00B0F0"/>
            </a:solidFill>
          </a:ln>
          <a:effectLst>
            <a:softEdge rad="112500"/>
          </a:effectLst>
        </p:spPr>
      </p:pic>
      <p:pic>
        <p:nvPicPr>
          <p:cNvPr id="9" name="Picture 3" descr="DSC00021"/>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a:xfrm>
            <a:off x="8526995" y="4509816"/>
            <a:ext cx="3211819" cy="2409076"/>
          </a:xfrm>
          <a:prstGeom prst="rect">
            <a:avLst/>
          </a:prstGeom>
          <a:ln>
            <a:noFill/>
          </a:ln>
          <a:effectLst>
            <a:softEdge rad="112500"/>
          </a:effectLst>
        </p:spPr>
      </p:pic>
      <p:sp>
        <p:nvSpPr>
          <p:cNvPr id="2" name="Footer Placeholder 1"/>
          <p:cNvSpPr>
            <a:spLocks noGrp="1"/>
          </p:cNvSpPr>
          <p:nvPr>
            <p:ph type="ftr" sz="quarter" idx="11"/>
          </p:nvPr>
        </p:nvSpPr>
        <p:spPr>
          <a:xfrm>
            <a:off x="7923212" y="6629400"/>
            <a:ext cx="4265612"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137691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idx="1"/>
          </p:nvPr>
        </p:nvSpPr>
        <p:spPr>
          <a:xfrm>
            <a:off x="1593436" y="1143000"/>
            <a:ext cx="10368376" cy="2514600"/>
          </a:xfrm>
          <a:effectLst/>
        </p:spPr>
        <p:txBody>
          <a:bodyPr>
            <a:noAutofit/>
          </a:bodyPr>
          <a:lstStyle/>
          <a:p>
            <a:pPr>
              <a:lnSpc>
                <a:spcPct val="90000"/>
              </a:lnSpc>
            </a:pPr>
            <a:r>
              <a:rPr lang="en-US" sz="3200" dirty="0" smtClean="0">
                <a:latin typeface="Century Gothic" panose="020B0502020202020204" pitchFamily="34" charset="0"/>
              </a:rPr>
              <a:t>Provides </a:t>
            </a:r>
            <a:r>
              <a:rPr lang="en-US" sz="3200" dirty="0">
                <a:latin typeface="Century Gothic" panose="020B0502020202020204" pitchFamily="34" charset="0"/>
              </a:rPr>
              <a:t>for a </a:t>
            </a:r>
            <a:r>
              <a:rPr lang="en-US" sz="3200" b="1" dirty="0">
                <a:solidFill>
                  <a:schemeClr val="tx1"/>
                </a:solidFill>
                <a:latin typeface="Century Gothic" panose="020B0502020202020204" pitchFamily="34" charset="0"/>
              </a:rPr>
              <a:t>system</a:t>
            </a:r>
            <a:r>
              <a:rPr lang="en-US" sz="3200" dirty="0">
                <a:latin typeface="Century Gothic" panose="020B0502020202020204" pitchFamily="34" charset="0"/>
              </a:rPr>
              <a:t> of National Forest System (NFS) </a:t>
            </a:r>
            <a:r>
              <a:rPr lang="en-US" sz="3200" b="1" dirty="0">
                <a:solidFill>
                  <a:schemeClr val="tx1"/>
                </a:solidFill>
                <a:latin typeface="Century Gothic" panose="020B0502020202020204" pitchFamily="34" charset="0"/>
              </a:rPr>
              <a:t>roads, trails </a:t>
            </a:r>
            <a:r>
              <a:rPr lang="en-US" sz="3200" b="1" dirty="0" smtClean="0">
                <a:solidFill>
                  <a:schemeClr val="tx1"/>
                </a:solidFill>
                <a:latin typeface="Century Gothic" panose="020B0502020202020204" pitchFamily="34" charset="0"/>
              </a:rPr>
              <a:t>&amp; </a:t>
            </a:r>
            <a:r>
              <a:rPr lang="en-US" sz="3200" b="1" dirty="0">
                <a:solidFill>
                  <a:schemeClr val="tx1"/>
                </a:solidFill>
                <a:latin typeface="Century Gothic" panose="020B0502020202020204" pitchFamily="34" charset="0"/>
              </a:rPr>
              <a:t>areas </a:t>
            </a:r>
            <a:r>
              <a:rPr lang="en-US" sz="3200" dirty="0">
                <a:latin typeface="Century Gothic" panose="020B0502020202020204" pitchFamily="34" charset="0"/>
              </a:rPr>
              <a:t>on </a:t>
            </a:r>
            <a:r>
              <a:rPr lang="en-US" sz="3200" dirty="0" smtClean="0">
                <a:latin typeface="Century Gothic" panose="020B0502020202020204" pitchFamily="34" charset="0"/>
              </a:rPr>
              <a:t>National Forest </a:t>
            </a:r>
            <a:r>
              <a:rPr lang="en-US" sz="3200" dirty="0">
                <a:latin typeface="Century Gothic" panose="020B0502020202020204" pitchFamily="34" charset="0"/>
              </a:rPr>
              <a:t>lands that are </a:t>
            </a:r>
            <a:r>
              <a:rPr lang="en-US" sz="3200" b="1" dirty="0">
                <a:solidFill>
                  <a:schemeClr val="tx1"/>
                </a:solidFill>
                <a:latin typeface="Century Gothic" panose="020B0502020202020204" pitchFamily="34" charset="0"/>
              </a:rPr>
              <a:t>designated for </a:t>
            </a:r>
            <a:r>
              <a:rPr lang="en-US" sz="3200" b="1" dirty="0" smtClean="0">
                <a:solidFill>
                  <a:schemeClr val="tx1"/>
                </a:solidFill>
                <a:latin typeface="Century Gothic" panose="020B0502020202020204" pitchFamily="34" charset="0"/>
              </a:rPr>
              <a:t>motorized OSV use</a:t>
            </a:r>
            <a:endParaRPr lang="en-US" sz="3200" b="1" dirty="0">
              <a:solidFill>
                <a:schemeClr val="tx1"/>
              </a:solidFill>
              <a:latin typeface="Century Gothic" panose="020B0502020202020204" pitchFamily="34" charset="0"/>
            </a:endParaRPr>
          </a:p>
          <a:p>
            <a:pPr marL="0" indent="0" algn="ctr">
              <a:lnSpc>
                <a:spcPct val="90000"/>
              </a:lnSpc>
              <a:buNone/>
            </a:pPr>
            <a:r>
              <a:rPr lang="en-US" b="1" dirty="0" smtClean="0">
                <a:solidFill>
                  <a:srgbClr val="0000FF"/>
                </a:solidFill>
                <a:latin typeface="Century Gothic" panose="020B0502020202020204" pitchFamily="34" charset="0"/>
              </a:rPr>
              <a:t>After roads</a:t>
            </a:r>
            <a:r>
              <a:rPr lang="en-US" b="1" dirty="0">
                <a:solidFill>
                  <a:srgbClr val="0000FF"/>
                </a:solidFill>
                <a:latin typeface="Century Gothic" panose="020B0502020202020204" pitchFamily="34" charset="0"/>
              </a:rPr>
              <a:t>, trails </a:t>
            </a:r>
            <a:r>
              <a:rPr lang="en-US" b="1" dirty="0" smtClean="0">
                <a:solidFill>
                  <a:srgbClr val="0000FF"/>
                </a:solidFill>
                <a:latin typeface="Century Gothic" panose="020B0502020202020204" pitchFamily="34" charset="0"/>
              </a:rPr>
              <a:t>&amp; </a:t>
            </a:r>
            <a:r>
              <a:rPr lang="en-US" b="1" dirty="0">
                <a:solidFill>
                  <a:srgbClr val="0000FF"/>
                </a:solidFill>
                <a:latin typeface="Century Gothic" panose="020B0502020202020204" pitchFamily="34" charset="0"/>
              </a:rPr>
              <a:t>areas are </a:t>
            </a:r>
            <a:r>
              <a:rPr lang="en-US" b="1" dirty="0" smtClean="0">
                <a:solidFill>
                  <a:srgbClr val="0000FF"/>
                </a:solidFill>
                <a:latin typeface="Century Gothic" panose="020B0502020202020204" pitchFamily="34" charset="0"/>
              </a:rPr>
              <a:t>designated: all other OSV use not </a:t>
            </a:r>
            <a:r>
              <a:rPr lang="en-US" b="1" dirty="0">
                <a:solidFill>
                  <a:srgbClr val="0000FF"/>
                </a:solidFill>
                <a:latin typeface="Century Gothic" panose="020B0502020202020204" pitchFamily="34" charset="0"/>
              </a:rPr>
              <a:t>in accordance with </a:t>
            </a:r>
            <a:r>
              <a:rPr lang="en-US" b="1" dirty="0" smtClean="0">
                <a:solidFill>
                  <a:srgbClr val="0000FF"/>
                </a:solidFill>
                <a:latin typeface="Century Gothic" panose="020B0502020202020204" pitchFamily="34" charset="0"/>
              </a:rPr>
              <a:t>designations </a:t>
            </a:r>
            <a:r>
              <a:rPr lang="en-US" b="1" dirty="0">
                <a:solidFill>
                  <a:srgbClr val="0000FF"/>
                </a:solidFill>
                <a:latin typeface="Century Gothic" panose="020B0502020202020204" pitchFamily="34" charset="0"/>
              </a:rPr>
              <a:t>is </a:t>
            </a:r>
            <a:r>
              <a:rPr lang="en-US" b="1" dirty="0" smtClean="0">
                <a:solidFill>
                  <a:srgbClr val="0000FF"/>
                </a:solidFill>
                <a:latin typeface="Century Gothic" panose="020B0502020202020204" pitchFamily="34" charset="0"/>
              </a:rPr>
              <a:t>prohibited</a:t>
            </a:r>
            <a:endParaRPr lang="en-US" b="1" dirty="0">
              <a:solidFill>
                <a:srgbClr val="0000FF"/>
              </a:solidFill>
              <a:latin typeface="Century Gothic" panose="020B0502020202020204" pitchFamily="34" charset="0"/>
            </a:endParaRPr>
          </a:p>
        </p:txBody>
      </p:sp>
      <p:sp>
        <p:nvSpPr>
          <p:cNvPr id="4098" name="Rectangle 2"/>
          <p:cNvSpPr>
            <a:spLocks noGrp="1" noChangeArrowheads="1"/>
          </p:cNvSpPr>
          <p:nvPr>
            <p:ph type="title"/>
          </p:nvPr>
        </p:nvSpPr>
        <p:spPr>
          <a:xfrm>
            <a:off x="1827212" y="177801"/>
            <a:ext cx="9549025" cy="812799"/>
          </a:xfrm>
        </p:spPr>
        <p:txBody>
          <a:bodyPr>
            <a:normAutofit/>
          </a:bodyPr>
          <a:lstStyle/>
          <a:p>
            <a:pPr>
              <a:defRPr/>
            </a:pPr>
            <a:r>
              <a:rPr sz="4800" b="1" dirty="0">
                <a:solidFill>
                  <a:srgbClr val="0000FF"/>
                </a:solidFill>
              </a:rPr>
              <a:t>Purpose</a:t>
            </a: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80670" y="3573660"/>
            <a:ext cx="9442108" cy="3246865"/>
          </a:xfrm>
          <a:prstGeom prst="rect">
            <a:avLst/>
          </a:prstGeom>
          <a:ln w="25400">
            <a:solidFill>
              <a:srgbClr val="00B0F0"/>
            </a:solidFill>
          </a:ln>
        </p:spPr>
      </p:pic>
      <p:sp>
        <p:nvSpPr>
          <p:cNvPr id="3" name="Footer Placeholder 2"/>
          <p:cNvSpPr>
            <a:spLocks noGrp="1"/>
          </p:cNvSpPr>
          <p:nvPr>
            <p:ph type="ftr" sz="quarter" idx="11"/>
          </p:nvPr>
        </p:nvSpPr>
        <p:spPr>
          <a:xfrm>
            <a:off x="7923211" y="6476999"/>
            <a:ext cx="4265613" cy="343525"/>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393419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8407440" y="1459042"/>
            <a:ext cx="3781385" cy="4636957"/>
          </a:xfrm>
          <a:ln w="19050">
            <a:solidFill>
              <a:srgbClr val="00B0F0"/>
            </a:solidFill>
          </a:ln>
        </p:spPr>
      </p:pic>
      <p:sp>
        <p:nvSpPr>
          <p:cNvPr id="6" name="Content Placeholder 5"/>
          <p:cNvSpPr>
            <a:spLocks noGrp="1"/>
          </p:cNvSpPr>
          <p:nvPr>
            <p:ph sz="half" idx="1"/>
          </p:nvPr>
        </p:nvSpPr>
        <p:spPr>
          <a:xfrm>
            <a:off x="1608780" y="1447800"/>
            <a:ext cx="6695432" cy="5181599"/>
          </a:xfrm>
        </p:spPr>
        <p:txBody>
          <a:bodyPr>
            <a:normAutofit fontScale="85000" lnSpcReduction="20000"/>
          </a:bodyPr>
          <a:lstStyle/>
          <a:p>
            <a:pPr marL="514350" indent="-514350">
              <a:buFont typeface="+mj-lt"/>
              <a:buAutoNum type="arabicPeriod"/>
            </a:pPr>
            <a:r>
              <a:rPr lang="en-US" sz="3300" dirty="0" smtClean="0"/>
              <a:t>All 4 E’s are inter-related &amp; co-dependent, </a:t>
            </a:r>
          </a:p>
          <a:p>
            <a:pPr marL="514350" indent="-514350">
              <a:buFont typeface="+mj-lt"/>
              <a:buAutoNum type="arabicPeriod"/>
            </a:pPr>
            <a:r>
              <a:rPr lang="en-US" sz="3300" dirty="0" smtClean="0"/>
              <a:t>None can successfully stand alone, and</a:t>
            </a:r>
          </a:p>
          <a:p>
            <a:pPr marL="514350" indent="-514350">
              <a:buFont typeface="+mj-lt"/>
              <a:buAutoNum type="arabicPeriod"/>
            </a:pPr>
            <a:r>
              <a:rPr lang="en-US" sz="3300" dirty="0" smtClean="0"/>
              <a:t>Travel </a:t>
            </a:r>
            <a:r>
              <a:rPr lang="en-US" sz="3300" dirty="0"/>
              <a:t>M</a:t>
            </a:r>
            <a:r>
              <a:rPr lang="en-US" sz="3300" dirty="0" smtClean="0"/>
              <a:t>anagement is most successful when all 4 E’s are effectively applied together.</a:t>
            </a:r>
          </a:p>
          <a:p>
            <a:pPr>
              <a:buFont typeface="Wingdings" panose="05000000000000000000" pitchFamily="2" charset="2"/>
              <a:buChar char="Ø"/>
            </a:pPr>
            <a:r>
              <a:rPr lang="en-US" sz="3300" b="1" dirty="0" smtClean="0">
                <a:solidFill>
                  <a:srgbClr val="0000FF"/>
                </a:solidFill>
              </a:rPr>
              <a:t>They may be less central since most OSV trails &amp; riding areas are well established, having been managed for decades – much different from other wheeled motor vehicles</a:t>
            </a:r>
          </a:p>
          <a:p>
            <a:pPr>
              <a:buFont typeface="Wingdings" panose="05000000000000000000" pitchFamily="2" charset="2"/>
              <a:buChar char="Ø"/>
            </a:pPr>
            <a:r>
              <a:rPr lang="en-US" sz="3300" b="1" dirty="0" smtClean="0">
                <a:solidFill>
                  <a:srgbClr val="0000FF"/>
                </a:solidFill>
              </a:rPr>
              <a:t>The </a:t>
            </a:r>
            <a:r>
              <a:rPr lang="en-US" sz="3300" b="1" dirty="0">
                <a:solidFill>
                  <a:srgbClr val="0000FF"/>
                </a:solidFill>
              </a:rPr>
              <a:t>4 E’s must be adjusted for application to OSVs </a:t>
            </a:r>
          </a:p>
          <a:p>
            <a:pPr>
              <a:buFont typeface="Wingdings" panose="05000000000000000000" pitchFamily="2" charset="2"/>
              <a:buChar char="Ø"/>
            </a:pPr>
            <a:endParaRPr lang="en-US" sz="3300" b="1" dirty="0" smtClean="0">
              <a:solidFill>
                <a:srgbClr val="0000FF"/>
              </a:solidFill>
            </a:endParaRPr>
          </a:p>
          <a:p>
            <a:pPr marL="0" indent="0" algn="ctr">
              <a:buNone/>
            </a:pPr>
            <a:endParaRPr lang="en-US" sz="3200" b="1" dirty="0" smtClean="0">
              <a:solidFill>
                <a:srgbClr val="0000FF"/>
              </a:solidFill>
            </a:endParaRPr>
          </a:p>
          <a:p>
            <a:endParaRPr lang="en-US" sz="3500" dirty="0" smtClean="0"/>
          </a:p>
          <a:p>
            <a:pPr marL="0" indent="0">
              <a:buNone/>
            </a:pPr>
            <a:endParaRPr lang="en-US" sz="3200" dirty="0"/>
          </a:p>
        </p:txBody>
      </p:sp>
      <p:sp>
        <p:nvSpPr>
          <p:cNvPr id="5" name="Title 4"/>
          <p:cNvSpPr>
            <a:spLocks noGrp="1"/>
          </p:cNvSpPr>
          <p:nvPr>
            <p:ph type="title"/>
          </p:nvPr>
        </p:nvSpPr>
        <p:spPr>
          <a:xfrm>
            <a:off x="1593436" y="152401"/>
            <a:ext cx="9782801" cy="1122396"/>
          </a:xfrm>
        </p:spPr>
        <p:txBody>
          <a:bodyPr>
            <a:normAutofit fontScale="90000"/>
          </a:bodyPr>
          <a:lstStyle/>
          <a:p>
            <a:pPr algn="ctr"/>
            <a:r>
              <a:rPr lang="en-US" b="1" dirty="0" smtClean="0">
                <a:solidFill>
                  <a:srgbClr val="0000FF"/>
                </a:solidFill>
              </a:rPr>
              <a:t>The ‘4 E’s’ approach’ is central to managing other motor vehicles &amp; emphasizes:</a:t>
            </a:r>
            <a:endParaRPr lang="en-US" b="1" dirty="0">
              <a:solidFill>
                <a:srgbClr val="0000FF"/>
              </a:solidFill>
            </a:endParaRPr>
          </a:p>
        </p:txBody>
      </p:sp>
      <p:sp>
        <p:nvSpPr>
          <p:cNvPr id="2" name="Footer Placeholder 1"/>
          <p:cNvSpPr>
            <a:spLocks noGrp="1"/>
          </p:cNvSpPr>
          <p:nvPr>
            <p:ph type="ftr" sz="quarter" idx="11"/>
          </p:nvPr>
        </p:nvSpPr>
        <p:spPr>
          <a:xfrm>
            <a:off x="7923211" y="6629399"/>
            <a:ext cx="4265613" cy="228601"/>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826698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6877459" y="1790700"/>
            <a:ext cx="5311366" cy="4191000"/>
          </a:xfrm>
          <a:ln w="19050">
            <a:solidFill>
              <a:srgbClr val="00B0F0"/>
            </a:solidFill>
          </a:ln>
        </p:spPr>
      </p:pic>
      <p:sp>
        <p:nvSpPr>
          <p:cNvPr id="2" name="Content Placeholder 1"/>
          <p:cNvSpPr>
            <a:spLocks noGrp="1"/>
          </p:cNvSpPr>
          <p:nvPr>
            <p:ph sz="half" idx="1"/>
          </p:nvPr>
        </p:nvSpPr>
        <p:spPr>
          <a:xfrm>
            <a:off x="1593436" y="1143000"/>
            <a:ext cx="5339176" cy="5486400"/>
          </a:xfrm>
        </p:spPr>
        <p:txBody>
          <a:bodyPr>
            <a:normAutofit fontScale="85000" lnSpcReduction="20000"/>
          </a:bodyPr>
          <a:lstStyle/>
          <a:p>
            <a:r>
              <a:rPr lang="en-US" sz="3300" dirty="0" smtClean="0">
                <a:solidFill>
                  <a:schemeClr val="tx1"/>
                </a:solidFill>
              </a:rPr>
              <a:t>Must recognize that                   </a:t>
            </a:r>
            <a:r>
              <a:rPr lang="en-US" sz="3800" b="1" dirty="0" smtClean="0">
                <a:solidFill>
                  <a:srgbClr val="0000FF"/>
                </a:solidFill>
              </a:rPr>
              <a:t>OSV TRAILS ARE NEVER AN ‘ENGINEERED’ TRAIL,             </a:t>
            </a:r>
            <a:r>
              <a:rPr lang="en-US" sz="3300" dirty="0" smtClean="0"/>
              <a:t>even </a:t>
            </a:r>
            <a:r>
              <a:rPr lang="en-US" sz="3300" dirty="0"/>
              <a:t>when co-located on top of an engineered roadbed or terra </a:t>
            </a:r>
            <a:r>
              <a:rPr lang="en-US" sz="3300" dirty="0" smtClean="0"/>
              <a:t>trail</a:t>
            </a:r>
          </a:p>
          <a:p>
            <a:r>
              <a:rPr lang="en-US" sz="3300" dirty="0" smtClean="0"/>
              <a:t>They are constructed solely </a:t>
            </a:r>
            <a:r>
              <a:rPr lang="en-US" sz="3300" dirty="0"/>
              <a:t>with compacted </a:t>
            </a:r>
            <a:r>
              <a:rPr lang="en-US" sz="3300" dirty="0" smtClean="0"/>
              <a:t>snow, which is an ever-changing base  material</a:t>
            </a:r>
          </a:p>
          <a:p>
            <a:r>
              <a:rPr lang="en-US" sz="3300" dirty="0" smtClean="0"/>
              <a:t>In comparison, other </a:t>
            </a:r>
            <a:r>
              <a:rPr lang="en-US" sz="3300" dirty="0"/>
              <a:t>motor vehicle roads &amp; trails are constructed </a:t>
            </a:r>
            <a:r>
              <a:rPr lang="en-US" sz="3300" dirty="0" smtClean="0"/>
              <a:t>with much more </a:t>
            </a:r>
            <a:r>
              <a:rPr lang="en-US" sz="3300" dirty="0"/>
              <a:t>stable </a:t>
            </a:r>
            <a:r>
              <a:rPr lang="en-US" sz="3300" dirty="0" smtClean="0"/>
              <a:t>base materials that include soil</a:t>
            </a:r>
            <a:r>
              <a:rPr lang="en-US" sz="3300" dirty="0"/>
              <a:t>, gravel, rock, concrete </a:t>
            </a:r>
            <a:r>
              <a:rPr lang="en-US" sz="3300" dirty="0" smtClean="0"/>
              <a:t>&amp; asphalt </a:t>
            </a:r>
            <a:endParaRPr lang="en-US" dirty="0"/>
          </a:p>
        </p:txBody>
      </p:sp>
      <p:sp>
        <p:nvSpPr>
          <p:cNvPr id="3" name="Title 2"/>
          <p:cNvSpPr>
            <a:spLocks noGrp="1"/>
          </p:cNvSpPr>
          <p:nvPr>
            <p:ph type="title"/>
          </p:nvPr>
        </p:nvSpPr>
        <p:spPr>
          <a:xfrm>
            <a:off x="1593436" y="177801"/>
            <a:ext cx="9782801" cy="812800"/>
          </a:xfrm>
        </p:spPr>
        <p:txBody>
          <a:bodyPr>
            <a:normAutofit/>
          </a:bodyPr>
          <a:lstStyle/>
          <a:p>
            <a:pPr algn="ctr"/>
            <a:r>
              <a:rPr lang="en-US" sz="4000" b="1" dirty="0" smtClean="0">
                <a:solidFill>
                  <a:srgbClr val="0000FF"/>
                </a:solidFill>
              </a:rPr>
              <a:t>1.  </a:t>
            </a:r>
            <a:r>
              <a:rPr lang="en-US" sz="4000" b="1" dirty="0">
                <a:solidFill>
                  <a:srgbClr val="0000FF"/>
                </a:solidFill>
              </a:rPr>
              <a:t>E</a:t>
            </a:r>
            <a:r>
              <a:rPr lang="en-US" sz="4000" b="1" dirty="0" smtClean="0">
                <a:solidFill>
                  <a:srgbClr val="0000FF"/>
                </a:solidFill>
              </a:rPr>
              <a:t>NGINEERING</a:t>
            </a:r>
            <a:endParaRPr lang="en-US" sz="4000" b="1" dirty="0">
              <a:solidFill>
                <a:srgbClr val="0000FF"/>
              </a:solidFill>
            </a:endParaRPr>
          </a:p>
        </p:txBody>
      </p:sp>
      <p:sp>
        <p:nvSpPr>
          <p:cNvPr id="4" name="Footer Placeholder 3"/>
          <p:cNvSpPr>
            <a:spLocks noGrp="1"/>
          </p:cNvSpPr>
          <p:nvPr>
            <p:ph type="ftr" sz="quarter" idx="11"/>
          </p:nvPr>
        </p:nvSpPr>
        <p:spPr>
          <a:xfrm>
            <a:off x="7847012" y="6629400"/>
            <a:ext cx="4341812"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742027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74915" y="1219199"/>
            <a:ext cx="10292176" cy="5410201"/>
          </a:xfrm>
        </p:spPr>
        <p:txBody>
          <a:bodyPr>
            <a:normAutofit lnSpcReduction="10000"/>
          </a:bodyPr>
          <a:lstStyle/>
          <a:p>
            <a:r>
              <a:rPr lang="en-US" dirty="0" smtClean="0"/>
              <a:t>Snow is a continually changing medium due to </a:t>
            </a:r>
            <a:r>
              <a:rPr lang="en-US" b="1" dirty="0" smtClean="0"/>
              <a:t>metamorphosis</a:t>
            </a:r>
            <a:r>
              <a:rPr lang="en-US" dirty="0" smtClean="0"/>
              <a:t> within the snowpack. These changes are influenced by environmental factors including: temperature fluctuation, snow water content &amp; its movement through the snowpack, snow depth, barometric pressure &amp; wind</a:t>
            </a:r>
          </a:p>
          <a:p>
            <a:endParaRPr lang="en-US" dirty="0" smtClean="0"/>
          </a:p>
          <a:p>
            <a:endParaRPr lang="en-US" dirty="0"/>
          </a:p>
          <a:p>
            <a:endParaRPr lang="en-US" dirty="0" smtClean="0"/>
          </a:p>
          <a:p>
            <a:r>
              <a:rPr lang="en-US" dirty="0" smtClean="0"/>
              <a:t>Consequently an over-snow trail’s compacted snow base rarely remains in a consistent condition since snow grains are continually changing</a:t>
            </a:r>
            <a:endParaRPr lang="en-US" dirty="0"/>
          </a:p>
        </p:txBody>
      </p:sp>
      <p:sp>
        <p:nvSpPr>
          <p:cNvPr id="4" name="Title 3"/>
          <p:cNvSpPr>
            <a:spLocks noGrp="1"/>
          </p:cNvSpPr>
          <p:nvPr>
            <p:ph type="title"/>
          </p:nvPr>
        </p:nvSpPr>
        <p:spPr>
          <a:xfrm>
            <a:off x="1593436" y="177801"/>
            <a:ext cx="10444576" cy="812799"/>
          </a:xfrm>
        </p:spPr>
        <p:txBody>
          <a:bodyPr>
            <a:normAutofit fontScale="90000"/>
          </a:bodyPr>
          <a:lstStyle/>
          <a:p>
            <a:r>
              <a:rPr lang="en-US" sz="4000" b="1" dirty="0" smtClean="0">
                <a:solidFill>
                  <a:srgbClr val="0000FF"/>
                </a:solidFill>
              </a:rPr>
              <a:t>Snow As A Trail Base Is Constantly Changing</a:t>
            </a:r>
            <a:endParaRPr lang="en-US" sz="4000" b="1" dirty="0">
              <a:solidFill>
                <a:srgbClr val="0000FF"/>
              </a:solidFill>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54003" y="3429000"/>
            <a:ext cx="5334000" cy="1473374"/>
          </a:xfrm>
          <a:prstGeom prst="rect">
            <a:avLst/>
          </a:prstGeom>
          <a:ln w="19050">
            <a:solidFill>
              <a:srgbClr val="00B0F0"/>
            </a:solidFill>
          </a:ln>
        </p:spPr>
      </p:pic>
      <p:sp>
        <p:nvSpPr>
          <p:cNvPr id="3" name="Footer Placeholder 2"/>
          <p:cNvSpPr>
            <a:spLocks noGrp="1"/>
          </p:cNvSpPr>
          <p:nvPr>
            <p:ph type="ftr" sz="quarter" idx="11"/>
          </p:nvPr>
        </p:nvSpPr>
        <p:spPr>
          <a:xfrm>
            <a:off x="7923211" y="6629399"/>
            <a:ext cx="4265613" cy="228599"/>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4160344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79812" y="2362200"/>
            <a:ext cx="6477000" cy="2159000"/>
          </a:xfrm>
          <a:prstGeom prst="rect">
            <a:avLst/>
          </a:prstGeom>
          <a:ln w="19050">
            <a:noFill/>
          </a:ln>
        </p:spPr>
      </p:pic>
      <p:sp>
        <p:nvSpPr>
          <p:cNvPr id="7" name="Content Placeholder 6"/>
          <p:cNvSpPr>
            <a:spLocks noGrp="1"/>
          </p:cNvSpPr>
          <p:nvPr>
            <p:ph idx="1"/>
          </p:nvPr>
        </p:nvSpPr>
        <p:spPr>
          <a:xfrm>
            <a:off x="1583381" y="1066800"/>
            <a:ext cx="10292176" cy="5638800"/>
          </a:xfrm>
        </p:spPr>
        <p:txBody>
          <a:bodyPr>
            <a:normAutofit/>
          </a:bodyPr>
          <a:lstStyle/>
          <a:p>
            <a:r>
              <a:rPr lang="en-US" dirty="0" smtClean="0"/>
              <a:t>Conditions </a:t>
            </a:r>
            <a:r>
              <a:rPr lang="en-US" dirty="0"/>
              <a:t>on top of a compacted snow trail’s surface are </a:t>
            </a:r>
            <a:r>
              <a:rPr lang="en-US" dirty="0" smtClean="0"/>
              <a:t>also constantly </a:t>
            </a:r>
            <a:r>
              <a:rPr lang="en-US" dirty="0"/>
              <a:t>changing due to new snowfall, freeze-thaw cycles &amp; wind </a:t>
            </a:r>
            <a:r>
              <a:rPr lang="en-US" dirty="0" smtClean="0"/>
              <a:t>drifting </a:t>
            </a:r>
            <a:endParaRPr lang="en-US" dirty="0"/>
          </a:p>
          <a:p>
            <a:endParaRPr lang="en-US" dirty="0" smtClean="0"/>
          </a:p>
          <a:p>
            <a:endParaRPr lang="en-US" dirty="0"/>
          </a:p>
          <a:p>
            <a:endParaRPr lang="en-US" dirty="0" smtClean="0"/>
          </a:p>
          <a:p>
            <a:r>
              <a:rPr lang="en-US" dirty="0" smtClean="0"/>
              <a:t>OSV </a:t>
            </a:r>
            <a:r>
              <a:rPr lang="en-US" dirty="0"/>
              <a:t>trail conditions </a:t>
            </a:r>
            <a:r>
              <a:rPr lang="en-US" dirty="0" smtClean="0"/>
              <a:t>will </a:t>
            </a:r>
            <a:r>
              <a:rPr lang="en-US" dirty="0"/>
              <a:t>vary over short or long distances due to </a:t>
            </a:r>
            <a:r>
              <a:rPr lang="en-US" dirty="0" smtClean="0"/>
              <a:t>changes in trail </a:t>
            </a:r>
            <a:r>
              <a:rPr lang="en-US" dirty="0"/>
              <a:t>topography, aspect/exposure to direct sunshine &amp; other layout/design </a:t>
            </a:r>
            <a:r>
              <a:rPr lang="en-US" dirty="0" smtClean="0"/>
              <a:t>features</a:t>
            </a:r>
            <a:endParaRPr lang="en-US" dirty="0"/>
          </a:p>
          <a:p>
            <a:r>
              <a:rPr lang="en-US" dirty="0"/>
              <a:t>OSV trail conditions can also change over the course of one hour, one day or one week due to traffic volume, use patterns &amp; trail grooming frequency </a:t>
            </a:r>
            <a:r>
              <a:rPr lang="en-US" dirty="0" smtClean="0"/>
              <a:t>or timing</a:t>
            </a:r>
            <a:endParaRPr lang="en-US" dirty="0"/>
          </a:p>
          <a:p>
            <a:endParaRPr lang="en-US" sz="3200" dirty="0"/>
          </a:p>
        </p:txBody>
      </p:sp>
      <p:sp>
        <p:nvSpPr>
          <p:cNvPr id="4" name="Title 3"/>
          <p:cNvSpPr>
            <a:spLocks noGrp="1"/>
          </p:cNvSpPr>
          <p:nvPr>
            <p:ph type="title"/>
          </p:nvPr>
        </p:nvSpPr>
        <p:spPr>
          <a:xfrm>
            <a:off x="1593436" y="177801"/>
            <a:ext cx="10444576" cy="736599"/>
          </a:xfrm>
        </p:spPr>
        <p:txBody>
          <a:bodyPr>
            <a:normAutofit fontScale="90000"/>
          </a:bodyPr>
          <a:lstStyle/>
          <a:p>
            <a:r>
              <a:rPr lang="en-US" sz="4000" b="1" dirty="0" smtClean="0">
                <a:solidFill>
                  <a:srgbClr val="0000FF"/>
                </a:solidFill>
              </a:rPr>
              <a:t>OSV Trail Conditions Are Constantly Changing</a:t>
            </a:r>
            <a:endParaRPr lang="en-US" sz="4000" b="1" dirty="0">
              <a:solidFill>
                <a:srgbClr val="0000FF"/>
              </a:solidFill>
            </a:endParaRPr>
          </a:p>
        </p:txBody>
      </p:sp>
      <p:sp>
        <p:nvSpPr>
          <p:cNvPr id="3" name="Footer Placeholder 2"/>
          <p:cNvSpPr>
            <a:spLocks noGrp="1"/>
          </p:cNvSpPr>
          <p:nvPr>
            <p:ph type="ftr" sz="quarter" idx="11"/>
          </p:nvPr>
        </p:nvSpPr>
        <p:spPr>
          <a:xfrm>
            <a:off x="7999411" y="6629400"/>
            <a:ext cx="41894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165483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7237412" y="1666232"/>
            <a:ext cx="4929870" cy="5191768"/>
          </a:xfrm>
          <a:ln w="19050">
            <a:solidFill>
              <a:srgbClr val="00B0F0"/>
            </a:solidFill>
          </a:ln>
        </p:spPr>
      </p:pic>
      <p:sp>
        <p:nvSpPr>
          <p:cNvPr id="7" name="Content Placeholder 6"/>
          <p:cNvSpPr>
            <a:spLocks noGrp="1"/>
          </p:cNvSpPr>
          <p:nvPr>
            <p:ph sz="half" idx="1"/>
          </p:nvPr>
        </p:nvSpPr>
        <p:spPr>
          <a:xfrm>
            <a:off x="1593436" y="1600200"/>
            <a:ext cx="5643976" cy="5029200"/>
          </a:xfrm>
        </p:spPr>
        <p:txBody>
          <a:bodyPr>
            <a:normAutofit fontScale="92500" lnSpcReduction="10000"/>
          </a:bodyPr>
          <a:lstStyle/>
          <a:p>
            <a:pPr marL="0" indent="0">
              <a:buNone/>
            </a:pPr>
            <a:r>
              <a:rPr lang="en-US" sz="3200" b="1" dirty="0" smtClean="0"/>
              <a:t>Typical OSV Trail Location &amp; Design Considerations:</a:t>
            </a:r>
          </a:p>
          <a:p>
            <a:r>
              <a:rPr lang="en-US" sz="3200" dirty="0" smtClean="0"/>
              <a:t>Clearing </a:t>
            </a:r>
            <a:r>
              <a:rPr lang="en-US" sz="3200" b="1" dirty="0" smtClean="0"/>
              <a:t>width</a:t>
            </a:r>
          </a:p>
          <a:p>
            <a:r>
              <a:rPr lang="en-US" sz="3200" dirty="0" smtClean="0"/>
              <a:t>Clearing </a:t>
            </a:r>
            <a:r>
              <a:rPr lang="en-US" sz="3200" b="1" dirty="0" smtClean="0"/>
              <a:t>height</a:t>
            </a:r>
          </a:p>
          <a:p>
            <a:r>
              <a:rPr lang="en-US" sz="3200" b="1" dirty="0" smtClean="0"/>
              <a:t>Slope</a:t>
            </a:r>
          </a:p>
          <a:p>
            <a:r>
              <a:rPr lang="en-US" sz="3200" b="1" dirty="0" smtClean="0"/>
              <a:t>Exposure</a:t>
            </a:r>
            <a:r>
              <a:rPr lang="en-US" sz="3200" dirty="0" smtClean="0"/>
              <a:t> to wind &amp; sun</a:t>
            </a:r>
          </a:p>
          <a:p>
            <a:r>
              <a:rPr lang="en-US" sz="3200" b="1" dirty="0" smtClean="0"/>
              <a:t>Water crossings</a:t>
            </a:r>
            <a:r>
              <a:rPr lang="en-US" sz="3200" dirty="0" smtClean="0"/>
              <a:t>: natural snow bridge, doze &amp; fill with snow, ice crossing, </a:t>
            </a:r>
            <a:r>
              <a:rPr lang="en-US" sz="3200" dirty="0"/>
              <a:t>temporary </a:t>
            </a:r>
            <a:r>
              <a:rPr lang="en-US" sz="3200" dirty="0" smtClean="0"/>
              <a:t>bridge, or permanent bridge?</a:t>
            </a:r>
          </a:p>
          <a:p>
            <a:endParaRPr lang="en-US" sz="3200" dirty="0"/>
          </a:p>
        </p:txBody>
      </p:sp>
      <p:sp>
        <p:nvSpPr>
          <p:cNvPr id="4" name="Title 3"/>
          <p:cNvSpPr>
            <a:spLocks noGrp="1"/>
          </p:cNvSpPr>
          <p:nvPr>
            <p:ph type="title"/>
          </p:nvPr>
        </p:nvSpPr>
        <p:spPr/>
        <p:txBody>
          <a:bodyPr>
            <a:normAutofit/>
          </a:bodyPr>
          <a:lstStyle/>
          <a:p>
            <a:pPr algn="ctr"/>
            <a:r>
              <a:rPr lang="en-US" b="1" dirty="0" smtClean="0">
                <a:solidFill>
                  <a:srgbClr val="0000FF"/>
                </a:solidFill>
              </a:rPr>
              <a:t>OSV trails are </a:t>
            </a:r>
            <a:r>
              <a:rPr lang="en-US" b="1" dirty="0" smtClean="0">
                <a:solidFill>
                  <a:schemeClr val="tx1"/>
                </a:solidFill>
              </a:rPr>
              <a:t>DESIGN-BUILT</a:t>
            </a:r>
            <a:r>
              <a:rPr lang="en-US" b="1" dirty="0" smtClean="0">
                <a:solidFill>
                  <a:srgbClr val="0000FF"/>
                </a:solidFill>
              </a:rPr>
              <a:t> with a Snow Groomer, influenced by available snow</a:t>
            </a:r>
            <a:endParaRPr lang="en-US" b="1" dirty="0">
              <a:solidFill>
                <a:srgbClr val="0000FF"/>
              </a:solidFill>
            </a:endParaRPr>
          </a:p>
        </p:txBody>
      </p:sp>
      <p:sp>
        <p:nvSpPr>
          <p:cNvPr id="2" name="Footer Placeholder 1"/>
          <p:cNvSpPr>
            <a:spLocks noGrp="1"/>
          </p:cNvSpPr>
          <p:nvPr>
            <p:ph type="ftr" sz="quarter" idx="11"/>
          </p:nvPr>
        </p:nvSpPr>
        <p:spPr>
          <a:xfrm>
            <a:off x="7923211" y="6629400"/>
            <a:ext cx="4244071"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534604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1593436" y="1524000"/>
            <a:ext cx="10215976" cy="4648200"/>
          </a:xfrm>
        </p:spPr>
        <p:txBody>
          <a:bodyPr>
            <a:normAutofit fontScale="92500" lnSpcReduction="10000"/>
          </a:bodyPr>
          <a:lstStyle/>
          <a:p>
            <a:r>
              <a:rPr lang="en-US" sz="3200" b="1" dirty="0" smtClean="0"/>
              <a:t>Parking Areas </a:t>
            </a:r>
            <a:r>
              <a:rPr lang="en-US" sz="3200" dirty="0" smtClean="0"/>
              <a:t>with adequate size, good traffic circulation, regular snow removal with adequate snow storage capacity, safe egress/ingress to adjacent trails &amp; riding areas, properly designed use zones if there is heavy multiple use</a:t>
            </a:r>
          </a:p>
          <a:p>
            <a:r>
              <a:rPr lang="en-US" sz="3200" b="1" dirty="0"/>
              <a:t>Grooming Equipment</a:t>
            </a:r>
          </a:p>
          <a:p>
            <a:r>
              <a:rPr lang="en-US" sz="3200" b="1" dirty="0"/>
              <a:t>Signing</a:t>
            </a:r>
          </a:p>
          <a:p>
            <a:r>
              <a:rPr lang="en-US" sz="3200" b="1" dirty="0"/>
              <a:t>Bridges</a:t>
            </a:r>
          </a:p>
          <a:p>
            <a:r>
              <a:rPr lang="en-US" sz="3200" b="1" dirty="0" smtClean="0"/>
              <a:t>Restrooms</a:t>
            </a:r>
          </a:p>
          <a:p>
            <a:r>
              <a:rPr lang="en-US" sz="3200" b="1" dirty="0" smtClean="0"/>
              <a:t>Safety Shelters &amp; Warming Huts</a:t>
            </a:r>
          </a:p>
        </p:txBody>
      </p:sp>
      <p:sp>
        <p:nvSpPr>
          <p:cNvPr id="4" name="Title 3"/>
          <p:cNvSpPr>
            <a:spLocks noGrp="1"/>
          </p:cNvSpPr>
          <p:nvPr>
            <p:ph type="title"/>
          </p:nvPr>
        </p:nvSpPr>
        <p:spPr>
          <a:xfrm>
            <a:off x="1593436" y="177800"/>
            <a:ext cx="10215976" cy="1193799"/>
          </a:xfrm>
        </p:spPr>
        <p:txBody>
          <a:bodyPr>
            <a:normAutofit/>
          </a:bodyPr>
          <a:lstStyle/>
          <a:p>
            <a:pPr algn="ctr"/>
            <a:r>
              <a:rPr lang="en-US" sz="4000" b="1" dirty="0" smtClean="0">
                <a:solidFill>
                  <a:srgbClr val="0000FF"/>
                </a:solidFill>
              </a:rPr>
              <a:t>Engineering Really Means Infrastructure</a:t>
            </a:r>
            <a:r>
              <a:rPr lang="en-US" sz="4000" b="1" dirty="0" smtClean="0"/>
              <a:t/>
            </a:r>
            <a:br>
              <a:rPr lang="en-US" sz="4000" b="1" dirty="0" smtClean="0"/>
            </a:br>
            <a:r>
              <a:rPr lang="en-US" sz="4000" b="1" dirty="0" smtClean="0">
                <a:solidFill>
                  <a:schemeClr val="tx1"/>
                </a:solidFill>
              </a:rPr>
              <a:t>Potential </a:t>
            </a:r>
            <a:r>
              <a:rPr lang="en-US" b="1" dirty="0" smtClean="0">
                <a:solidFill>
                  <a:schemeClr val="tx1"/>
                </a:solidFill>
              </a:rPr>
              <a:t>OSV Trail System Needs:</a:t>
            </a:r>
            <a:r>
              <a:rPr lang="en-US" sz="4000" b="1" dirty="0" smtClean="0">
                <a:solidFill>
                  <a:schemeClr val="tx1"/>
                </a:solidFill>
              </a:rPr>
              <a:t> </a:t>
            </a:r>
            <a:endParaRPr lang="en-US" sz="4000" b="1" dirty="0">
              <a:solidFill>
                <a:schemeClr val="tx1"/>
              </a:solidFill>
            </a:endParaRP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564129" y="3278500"/>
            <a:ext cx="3624696" cy="3579500"/>
          </a:xfrm>
          <a:prstGeom prst="rect">
            <a:avLst/>
          </a:prstGeom>
          <a:ln w="19050">
            <a:solidFill>
              <a:srgbClr val="00B0F0"/>
            </a:solidFill>
          </a:ln>
        </p:spPr>
      </p:pic>
      <p:sp>
        <p:nvSpPr>
          <p:cNvPr id="3" name="Footer Placeholder 2"/>
          <p:cNvSpPr>
            <a:spLocks noGrp="1"/>
          </p:cNvSpPr>
          <p:nvPr>
            <p:ph type="ftr" sz="quarter" idx="11"/>
          </p:nvPr>
        </p:nvSpPr>
        <p:spPr>
          <a:xfrm>
            <a:off x="7770811" y="6629400"/>
            <a:ext cx="44180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534958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2"/>
          </p:nvPr>
        </p:nvSpPr>
        <p:spPr>
          <a:xfrm>
            <a:off x="6323012" y="1066800"/>
            <a:ext cx="5562600" cy="5486400"/>
          </a:xfrm>
          <a:ln>
            <a:solidFill>
              <a:schemeClr val="bg1"/>
            </a:solidFill>
          </a:ln>
        </p:spPr>
        <p:txBody>
          <a:bodyPr>
            <a:normAutofit/>
          </a:bodyPr>
          <a:lstStyle/>
          <a:p>
            <a:pPr marL="0" indent="0" algn="ctr">
              <a:buNone/>
              <a:defRPr/>
            </a:pPr>
            <a:r>
              <a:rPr lang="en-US" sz="3200" b="1" u="sng" dirty="0" smtClean="0">
                <a:solidFill>
                  <a:schemeClr val="tx1"/>
                </a:solidFill>
              </a:rPr>
              <a:t>TOOLS</a:t>
            </a:r>
          </a:p>
          <a:p>
            <a:pPr>
              <a:defRPr/>
            </a:pPr>
            <a:r>
              <a:rPr lang="en-US" sz="3200" dirty="0" smtClean="0"/>
              <a:t>Good, user friendly maps</a:t>
            </a:r>
            <a:endParaRPr lang="en-US" sz="3200" dirty="0"/>
          </a:p>
          <a:p>
            <a:pPr>
              <a:defRPr/>
            </a:pPr>
            <a:r>
              <a:rPr lang="en-US" sz="3200" dirty="0"/>
              <a:t>Trailhead signs/kiosks; trail </a:t>
            </a:r>
            <a:r>
              <a:rPr lang="en-US" sz="3200" dirty="0" smtClean="0"/>
              <a:t>blazers/poles/regulatory</a:t>
            </a:r>
            <a:endParaRPr lang="en-US" sz="3200" dirty="0"/>
          </a:p>
          <a:p>
            <a:pPr>
              <a:defRPr/>
            </a:pPr>
            <a:r>
              <a:rPr lang="en-US" sz="3200" dirty="0"/>
              <a:t>Public contacts</a:t>
            </a:r>
          </a:p>
          <a:p>
            <a:pPr>
              <a:defRPr/>
            </a:pPr>
            <a:r>
              <a:rPr lang="en-US" sz="3200" dirty="0"/>
              <a:t>Printed materials</a:t>
            </a:r>
          </a:p>
          <a:p>
            <a:pPr>
              <a:defRPr/>
            </a:pPr>
            <a:r>
              <a:rPr lang="en-US" sz="3200" dirty="0"/>
              <a:t>PSAs</a:t>
            </a:r>
          </a:p>
          <a:p>
            <a:pPr>
              <a:defRPr/>
            </a:pPr>
            <a:r>
              <a:rPr lang="en-US" sz="3200" dirty="0"/>
              <a:t>Websites</a:t>
            </a:r>
          </a:p>
          <a:p>
            <a:pPr>
              <a:defRPr/>
            </a:pPr>
            <a:r>
              <a:rPr lang="en-US" sz="3200" dirty="0"/>
              <a:t>Interpretive signs</a:t>
            </a:r>
          </a:p>
          <a:p>
            <a:pPr marL="0" indent="0">
              <a:buNone/>
              <a:defRPr/>
            </a:pPr>
            <a:endParaRPr lang="en-US" sz="3200" dirty="0"/>
          </a:p>
        </p:txBody>
      </p:sp>
      <p:sp>
        <p:nvSpPr>
          <p:cNvPr id="4" name="Content Placeholder 3"/>
          <p:cNvSpPr>
            <a:spLocks noGrp="1"/>
          </p:cNvSpPr>
          <p:nvPr>
            <p:ph sz="half" idx="1"/>
          </p:nvPr>
        </p:nvSpPr>
        <p:spPr>
          <a:xfrm>
            <a:off x="1593436" y="1066800"/>
            <a:ext cx="4729576" cy="5486400"/>
          </a:xfrm>
          <a:ln>
            <a:solidFill>
              <a:schemeClr val="bg1"/>
            </a:solidFill>
          </a:ln>
        </p:spPr>
        <p:txBody>
          <a:bodyPr>
            <a:normAutofit/>
          </a:bodyPr>
          <a:lstStyle/>
          <a:p>
            <a:pPr marL="0" indent="0" algn="ctr">
              <a:buNone/>
              <a:defRPr/>
            </a:pPr>
            <a:r>
              <a:rPr lang="en-US" sz="3200" b="1" u="sng" dirty="0" smtClean="0">
                <a:solidFill>
                  <a:schemeClr val="tx1"/>
                </a:solidFill>
              </a:rPr>
              <a:t>GOALS</a:t>
            </a:r>
          </a:p>
          <a:p>
            <a:pPr>
              <a:defRPr/>
            </a:pPr>
            <a:r>
              <a:rPr lang="en-US" sz="3200" dirty="0" smtClean="0"/>
              <a:t>Set </a:t>
            </a:r>
            <a:r>
              <a:rPr lang="en-US" sz="3200" dirty="0"/>
              <a:t>expectations</a:t>
            </a:r>
          </a:p>
          <a:p>
            <a:pPr>
              <a:defRPr/>
            </a:pPr>
            <a:r>
              <a:rPr lang="en-US" sz="3200" dirty="0"/>
              <a:t>Inform visitors of laws, rules &amp; regulations</a:t>
            </a:r>
          </a:p>
          <a:p>
            <a:pPr>
              <a:defRPr/>
            </a:pPr>
            <a:r>
              <a:rPr lang="en-US" sz="3200" dirty="0"/>
              <a:t>Improve compliance </a:t>
            </a:r>
          </a:p>
          <a:p>
            <a:pPr>
              <a:defRPr/>
            </a:pPr>
            <a:r>
              <a:rPr lang="en-US" sz="3200" dirty="0"/>
              <a:t>Improve quality of experience</a:t>
            </a:r>
          </a:p>
          <a:p>
            <a:pPr>
              <a:defRPr/>
            </a:pPr>
            <a:r>
              <a:rPr lang="en-US" sz="3200" dirty="0"/>
              <a:t>Reduce </a:t>
            </a:r>
            <a:r>
              <a:rPr lang="en-US" sz="3200" dirty="0" smtClean="0"/>
              <a:t>conflicts</a:t>
            </a:r>
            <a:endParaRPr lang="en-US" sz="3200" dirty="0"/>
          </a:p>
        </p:txBody>
      </p:sp>
      <p:sp>
        <p:nvSpPr>
          <p:cNvPr id="3" name="Title 2"/>
          <p:cNvSpPr>
            <a:spLocks noGrp="1"/>
          </p:cNvSpPr>
          <p:nvPr>
            <p:ph type="title"/>
          </p:nvPr>
        </p:nvSpPr>
        <p:spPr>
          <a:xfrm>
            <a:off x="1593436" y="177801"/>
            <a:ext cx="9782801" cy="736599"/>
          </a:xfrm>
        </p:spPr>
        <p:txBody>
          <a:bodyPr>
            <a:normAutofit/>
          </a:bodyPr>
          <a:lstStyle/>
          <a:p>
            <a:pPr algn="ctr"/>
            <a:r>
              <a:rPr lang="en-US" sz="4000" b="1" dirty="0" smtClean="0">
                <a:solidFill>
                  <a:srgbClr val="0000FF"/>
                </a:solidFill>
              </a:rPr>
              <a:t>2.  EDUCATION</a:t>
            </a:r>
            <a:endParaRPr lang="en-US" sz="4000" dirty="0">
              <a:solidFill>
                <a:srgbClr val="0000FF"/>
              </a:solidFill>
            </a:endParaRP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285412" y="3080658"/>
            <a:ext cx="1371600" cy="1600200"/>
          </a:xfrm>
          <a:prstGeom prst="rect">
            <a:avLst/>
          </a:prstGeom>
        </p:spPr>
      </p:pic>
      <p:pic>
        <p:nvPicPr>
          <p:cNvPr id="7" name="Picture 6"/>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053532" y="4833258"/>
            <a:ext cx="1826863" cy="1712686"/>
          </a:xfrm>
          <a:prstGeom prst="rect">
            <a:avLst/>
          </a:prstGeom>
          <a:ln w="28575">
            <a:solidFill>
              <a:srgbClr val="FFC000"/>
            </a:solidFill>
          </a:ln>
        </p:spPr>
      </p:pic>
      <p:sp>
        <p:nvSpPr>
          <p:cNvPr id="2" name="Footer Placeholder 1"/>
          <p:cNvSpPr>
            <a:spLocks noGrp="1"/>
          </p:cNvSpPr>
          <p:nvPr>
            <p:ph type="ftr" sz="quarter" idx="11"/>
          </p:nvPr>
        </p:nvSpPr>
        <p:spPr>
          <a:xfrm>
            <a:off x="7770811" y="6553200"/>
            <a:ext cx="4418013"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11813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8380412" y="1227871"/>
            <a:ext cx="3808413" cy="4769761"/>
          </a:xfrm>
          <a:ln>
            <a:solidFill>
              <a:srgbClr val="00B0F0"/>
            </a:solidFill>
          </a:ln>
        </p:spPr>
      </p:pic>
      <p:sp>
        <p:nvSpPr>
          <p:cNvPr id="3" name="Title 2"/>
          <p:cNvSpPr>
            <a:spLocks noGrp="1"/>
          </p:cNvSpPr>
          <p:nvPr>
            <p:ph type="title"/>
          </p:nvPr>
        </p:nvSpPr>
        <p:spPr>
          <a:xfrm>
            <a:off x="1593436" y="177801"/>
            <a:ext cx="9782801" cy="736600"/>
          </a:xfrm>
        </p:spPr>
        <p:txBody>
          <a:bodyPr>
            <a:normAutofit/>
          </a:bodyPr>
          <a:lstStyle/>
          <a:p>
            <a:pPr algn="ctr"/>
            <a:r>
              <a:rPr lang="en-US" sz="4000" b="1" dirty="0" smtClean="0">
                <a:solidFill>
                  <a:srgbClr val="0000FF"/>
                </a:solidFill>
              </a:rPr>
              <a:t>Education Tools</a:t>
            </a:r>
            <a:endParaRPr lang="en-US" sz="4000" b="1" dirty="0">
              <a:solidFill>
                <a:srgbClr val="0000FF"/>
              </a:solidFill>
            </a:endParaRPr>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52293" y="1253272"/>
            <a:ext cx="4831371" cy="3623528"/>
          </a:xfrm>
          <a:prstGeom prst="rect">
            <a:avLst/>
          </a:prstGeom>
          <a:ln>
            <a:solidFill>
              <a:srgbClr val="00B0F0"/>
            </a:solidFill>
          </a:ln>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1244906"/>
            <a:ext cx="3564544" cy="4752725"/>
          </a:xfrm>
          <a:prstGeom prst="rect">
            <a:avLst/>
          </a:prstGeom>
          <a:ln>
            <a:solidFill>
              <a:srgbClr val="00B0F0"/>
            </a:solidFill>
          </a:ln>
        </p:spPr>
      </p:pic>
      <p:pic>
        <p:nvPicPr>
          <p:cNvPr id="6" name="Picture 5"/>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164025" y="3899395"/>
            <a:ext cx="2590800" cy="2958605"/>
          </a:xfrm>
          <a:prstGeom prst="rect">
            <a:avLst/>
          </a:prstGeom>
          <a:ln>
            <a:solidFill>
              <a:srgbClr val="00B0F0"/>
            </a:solidFill>
          </a:ln>
        </p:spPr>
      </p:pic>
      <p:pic>
        <p:nvPicPr>
          <p:cNvPr id="8" name="Picture 7"/>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03212" y="4693026"/>
            <a:ext cx="1600200" cy="2164974"/>
          </a:xfrm>
          <a:prstGeom prst="rect">
            <a:avLst/>
          </a:prstGeom>
          <a:ln>
            <a:solidFill>
              <a:srgbClr val="00B0F0"/>
            </a:solidFill>
          </a:ln>
        </p:spPr>
      </p:pic>
      <p:pic>
        <p:nvPicPr>
          <p:cNvPr id="9" name="Picture 8"/>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8151812" y="4064546"/>
            <a:ext cx="2438400" cy="2828567"/>
          </a:xfrm>
          <a:prstGeom prst="rect">
            <a:avLst/>
          </a:prstGeom>
          <a:ln>
            <a:solidFill>
              <a:srgbClr val="00B0F0"/>
            </a:solidFill>
          </a:ln>
        </p:spPr>
      </p:pic>
      <p:pic>
        <p:nvPicPr>
          <p:cNvPr id="10" name="Picture 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315009" y="3841831"/>
            <a:ext cx="2344882" cy="3034553"/>
          </a:xfrm>
          <a:prstGeom prst="rect">
            <a:avLst/>
          </a:prstGeom>
          <a:ln>
            <a:solidFill>
              <a:srgbClr val="00B0F0"/>
            </a:solidFill>
          </a:ln>
        </p:spPr>
      </p:pic>
      <p:sp>
        <p:nvSpPr>
          <p:cNvPr id="2" name="Footer Placeholder 1"/>
          <p:cNvSpPr>
            <a:spLocks noGrp="1"/>
          </p:cNvSpPr>
          <p:nvPr>
            <p:ph type="ftr" sz="quarter" idx="11"/>
          </p:nvPr>
        </p:nvSpPr>
        <p:spPr>
          <a:xfrm>
            <a:off x="7923211"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013219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Content Placeholder 11"/>
          <p:cNvPicPr>
            <a:picLocks noGrp="1" noChangeAspect="1"/>
          </p:cNvPicPr>
          <p:nvPr>
            <p:ph sz="half" idx="2"/>
          </p:nvPr>
        </p:nvPicPr>
        <p:blipFill rotWithShape="1">
          <a:blip r:embed="rId3" cstate="screen">
            <a:extLst>
              <a:ext uri="{28A0092B-C50C-407E-A947-70E740481C1C}">
                <a14:useLocalDpi xmlns:a14="http://schemas.microsoft.com/office/drawing/2010/main"/>
              </a:ext>
            </a:extLst>
          </a:blip>
          <a:srcRect/>
          <a:stretch/>
        </p:blipFill>
        <p:spPr>
          <a:xfrm>
            <a:off x="8141287" y="1627597"/>
            <a:ext cx="3376824" cy="2372903"/>
          </a:xfrm>
          <a:ln>
            <a:solidFill>
              <a:srgbClr val="00B0F0"/>
            </a:solidFill>
          </a:ln>
        </p:spPr>
      </p:pic>
      <p:sp>
        <p:nvSpPr>
          <p:cNvPr id="10" name="Content Placeholder 9"/>
          <p:cNvSpPr>
            <a:spLocks noGrp="1"/>
          </p:cNvSpPr>
          <p:nvPr>
            <p:ph sz="half" idx="1"/>
          </p:nvPr>
        </p:nvSpPr>
        <p:spPr>
          <a:xfrm>
            <a:off x="1593436" y="1371600"/>
            <a:ext cx="5623339" cy="5257800"/>
          </a:xfrm>
        </p:spPr>
        <p:txBody>
          <a:bodyPr>
            <a:normAutofit fontScale="92500" lnSpcReduction="20000"/>
          </a:bodyPr>
          <a:lstStyle/>
          <a:p>
            <a:pPr marL="0" indent="0" algn="ctr">
              <a:buNone/>
            </a:pPr>
            <a:r>
              <a:rPr lang="en-US" sz="3500" b="1" u="sng" dirty="0" smtClean="0">
                <a:solidFill>
                  <a:schemeClr val="tx1"/>
                </a:solidFill>
              </a:rPr>
              <a:t>BENEFITS</a:t>
            </a:r>
          </a:p>
          <a:p>
            <a:pPr>
              <a:defRPr/>
            </a:pPr>
            <a:r>
              <a:rPr lang="en-US" sz="3500" dirty="0"/>
              <a:t>Increased </a:t>
            </a:r>
            <a:r>
              <a:rPr lang="en-US" sz="3500" dirty="0" smtClean="0"/>
              <a:t>compliance</a:t>
            </a:r>
            <a:endParaRPr lang="en-US" sz="3500" dirty="0"/>
          </a:p>
          <a:p>
            <a:pPr>
              <a:defRPr/>
            </a:pPr>
            <a:r>
              <a:rPr lang="en-US" sz="3500" dirty="0"/>
              <a:t>Increased </a:t>
            </a:r>
            <a:r>
              <a:rPr lang="en-US" sz="3500" dirty="0" smtClean="0"/>
              <a:t>agency visibility</a:t>
            </a:r>
            <a:endParaRPr lang="en-US" sz="3500" dirty="0"/>
          </a:p>
          <a:p>
            <a:pPr>
              <a:defRPr/>
            </a:pPr>
            <a:r>
              <a:rPr lang="en-US" sz="3500" dirty="0"/>
              <a:t>Reduced </a:t>
            </a:r>
            <a:r>
              <a:rPr lang="en-US" sz="3500" dirty="0" smtClean="0"/>
              <a:t>conflicts</a:t>
            </a:r>
            <a:endParaRPr lang="en-US" sz="3500" dirty="0"/>
          </a:p>
          <a:p>
            <a:pPr>
              <a:defRPr/>
            </a:pPr>
            <a:r>
              <a:rPr lang="en-US" sz="3500" dirty="0"/>
              <a:t>Increased </a:t>
            </a:r>
            <a:r>
              <a:rPr lang="en-US" sz="3500" dirty="0" smtClean="0"/>
              <a:t>visitor services</a:t>
            </a:r>
          </a:p>
          <a:p>
            <a:pPr marL="0" indent="0" algn="ctr">
              <a:buNone/>
              <a:defRPr/>
            </a:pPr>
            <a:endParaRPr lang="en-US" sz="900" b="1" i="1" dirty="0" smtClean="0">
              <a:solidFill>
                <a:srgbClr val="0000FF"/>
              </a:solidFill>
            </a:endParaRPr>
          </a:p>
          <a:p>
            <a:pPr marL="0" indent="0" algn="ctr">
              <a:buNone/>
              <a:defRPr/>
            </a:pPr>
            <a:r>
              <a:rPr lang="en-US" sz="3500" b="1" dirty="0" smtClean="0">
                <a:solidFill>
                  <a:srgbClr val="0000FF"/>
                </a:solidFill>
              </a:rPr>
              <a:t>If the agency has done a   poor job of providing infrastructure &amp; education:  typically will have </a:t>
            </a:r>
            <a:r>
              <a:rPr lang="en-US" sz="3500" b="1" dirty="0">
                <a:solidFill>
                  <a:srgbClr val="0000FF"/>
                </a:solidFill>
              </a:rPr>
              <a:t>more impact </a:t>
            </a:r>
            <a:r>
              <a:rPr lang="en-US" sz="3500" b="1" dirty="0" smtClean="0">
                <a:solidFill>
                  <a:srgbClr val="0000FF"/>
                </a:solidFill>
              </a:rPr>
              <a:t>issues &amp; enforcement problems</a:t>
            </a:r>
            <a:endParaRPr lang="en-US" sz="3500" b="1" dirty="0">
              <a:solidFill>
                <a:srgbClr val="0000FF"/>
              </a:solidFill>
            </a:endParaRPr>
          </a:p>
          <a:p>
            <a:endParaRPr lang="en-US" sz="3200" dirty="0">
              <a:solidFill>
                <a:schemeClr val="tx1"/>
              </a:solidFill>
            </a:endParaRPr>
          </a:p>
        </p:txBody>
      </p:sp>
      <p:sp>
        <p:nvSpPr>
          <p:cNvPr id="9" name="Title 8"/>
          <p:cNvSpPr>
            <a:spLocks noGrp="1"/>
          </p:cNvSpPr>
          <p:nvPr>
            <p:ph type="title"/>
          </p:nvPr>
        </p:nvSpPr>
        <p:spPr>
          <a:xfrm>
            <a:off x="1593436" y="177801"/>
            <a:ext cx="9782801" cy="812799"/>
          </a:xfrm>
        </p:spPr>
        <p:txBody>
          <a:bodyPr>
            <a:normAutofit/>
          </a:bodyPr>
          <a:lstStyle/>
          <a:p>
            <a:pPr algn="ctr"/>
            <a:r>
              <a:rPr lang="en-US" sz="4000" b="1" dirty="0" smtClean="0">
                <a:solidFill>
                  <a:srgbClr val="0000FF"/>
                </a:solidFill>
              </a:rPr>
              <a:t>3.  ENFORCEMENT</a:t>
            </a:r>
            <a:endParaRPr lang="en-US" sz="4000" dirty="0">
              <a:solidFill>
                <a:srgbClr val="0000FF"/>
              </a:solidFill>
            </a:endParaRPr>
          </a:p>
        </p:txBody>
      </p:sp>
      <p:pic>
        <p:nvPicPr>
          <p:cNvPr id="13" name="Picture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73315" y="2895600"/>
            <a:ext cx="4712769" cy="3942413"/>
          </a:xfrm>
          <a:prstGeom prst="rect">
            <a:avLst/>
          </a:prstGeom>
          <a:ln>
            <a:solidFill>
              <a:srgbClr val="00B0F0"/>
            </a:solidFill>
          </a:ln>
        </p:spPr>
      </p:pic>
      <p:sp>
        <p:nvSpPr>
          <p:cNvPr id="2" name="Footer Placeholder 1"/>
          <p:cNvSpPr>
            <a:spLocks noGrp="1"/>
          </p:cNvSpPr>
          <p:nvPr>
            <p:ph type="ftr" sz="quarter" idx="11"/>
          </p:nvPr>
        </p:nvSpPr>
        <p:spPr>
          <a:xfrm>
            <a:off x="7923212" y="6629400"/>
            <a:ext cx="4262872" cy="208612"/>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965579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2"/>
          </p:nvPr>
        </p:nvPicPr>
        <p:blipFill>
          <a:blip r:embed="rId3" cstate="screen">
            <a:extLst>
              <a:ext uri="{28A0092B-C50C-407E-A947-70E740481C1C}">
                <a14:useLocalDpi xmlns:a14="http://schemas.microsoft.com/office/drawing/2010/main" val="0"/>
              </a:ext>
            </a:extLst>
          </a:blip>
          <a:stretch>
            <a:fillRect/>
          </a:stretch>
        </p:blipFill>
        <p:spPr>
          <a:xfrm>
            <a:off x="6326582" y="2461483"/>
            <a:ext cx="5840668" cy="4381527"/>
          </a:xfrm>
          <a:ln w="19050">
            <a:solidFill>
              <a:srgbClr val="00B0F0"/>
            </a:solidFill>
          </a:ln>
        </p:spPr>
      </p:pic>
      <p:sp>
        <p:nvSpPr>
          <p:cNvPr id="3" name="Content Placeholder 2"/>
          <p:cNvSpPr>
            <a:spLocks noGrp="1"/>
          </p:cNvSpPr>
          <p:nvPr>
            <p:ph sz="half" idx="1"/>
          </p:nvPr>
        </p:nvSpPr>
        <p:spPr>
          <a:xfrm>
            <a:off x="1593435" y="1295400"/>
            <a:ext cx="4805777" cy="5334000"/>
          </a:xfrm>
        </p:spPr>
        <p:txBody>
          <a:bodyPr>
            <a:normAutofit/>
          </a:bodyPr>
          <a:lstStyle/>
          <a:p>
            <a:pPr marL="0" indent="0" algn="ctr">
              <a:buNone/>
            </a:pPr>
            <a:r>
              <a:rPr lang="en-US" sz="3200" b="1" dirty="0" smtClean="0">
                <a:solidFill>
                  <a:schemeClr val="tx1"/>
                </a:solidFill>
              </a:rPr>
              <a:t>EVALUATION = MONITORING</a:t>
            </a:r>
          </a:p>
          <a:p>
            <a:r>
              <a:rPr lang="en-US" dirty="0" smtClean="0"/>
              <a:t>Compliance with road, trail &amp; area designations</a:t>
            </a:r>
          </a:p>
          <a:p>
            <a:r>
              <a:rPr lang="en-US" dirty="0" smtClean="0"/>
              <a:t>Adequate infrastructure, maintenance &amp; management activities </a:t>
            </a:r>
          </a:p>
          <a:p>
            <a:r>
              <a:rPr lang="en-US" dirty="0" smtClean="0"/>
              <a:t>Adequate visitor satisfaction</a:t>
            </a:r>
          </a:p>
          <a:p>
            <a:r>
              <a:rPr lang="en-US" dirty="0" smtClean="0"/>
              <a:t>Adequate resource protection</a:t>
            </a:r>
            <a:endParaRPr lang="en-US" dirty="0"/>
          </a:p>
        </p:txBody>
      </p:sp>
      <p:sp>
        <p:nvSpPr>
          <p:cNvPr id="4" name="Title 3"/>
          <p:cNvSpPr>
            <a:spLocks noGrp="1"/>
          </p:cNvSpPr>
          <p:nvPr>
            <p:ph type="title"/>
          </p:nvPr>
        </p:nvSpPr>
        <p:spPr>
          <a:xfrm>
            <a:off x="1593436" y="177801"/>
            <a:ext cx="9782801" cy="812799"/>
          </a:xfrm>
        </p:spPr>
        <p:txBody>
          <a:bodyPr>
            <a:normAutofit/>
          </a:bodyPr>
          <a:lstStyle/>
          <a:p>
            <a:pPr algn="ctr"/>
            <a:r>
              <a:rPr lang="en-US" sz="4000" b="1" dirty="0" smtClean="0">
                <a:solidFill>
                  <a:srgbClr val="0000FF"/>
                </a:solidFill>
              </a:rPr>
              <a:t>4.  EVALUATION </a:t>
            </a:r>
            <a:endParaRPr lang="en-US" sz="4000" dirty="0">
              <a:solidFill>
                <a:srgbClr val="0000FF"/>
              </a:solidFill>
            </a:endParaRPr>
          </a:p>
        </p:txBody>
      </p:sp>
      <p:sp>
        <p:nvSpPr>
          <p:cNvPr id="2" name="Footer Placeholder 1"/>
          <p:cNvSpPr>
            <a:spLocks noGrp="1"/>
          </p:cNvSpPr>
          <p:nvPr>
            <p:ph type="ftr" sz="quarter" idx="11"/>
          </p:nvPr>
        </p:nvSpPr>
        <p:spPr>
          <a:xfrm>
            <a:off x="7923212" y="6629400"/>
            <a:ext cx="4244038" cy="21361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90715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nvPr>
        </p:nvSpPr>
        <p:spPr>
          <a:xfrm>
            <a:off x="1593436" y="990600"/>
            <a:ext cx="10368376" cy="3276600"/>
          </a:xfrm>
          <a:effectLst/>
        </p:spPr>
        <p:txBody>
          <a:bodyPr>
            <a:noAutofit/>
          </a:bodyPr>
          <a:lstStyle/>
          <a:p>
            <a:r>
              <a:rPr lang="en-US" sz="3200" dirty="0">
                <a:latin typeface="Century Gothic" panose="020B0502020202020204" pitchFamily="34" charset="0"/>
              </a:rPr>
              <a:t>Will </a:t>
            </a:r>
            <a:r>
              <a:rPr lang="en-US" sz="3200" dirty="0" smtClean="0">
                <a:latin typeface="Century Gothic" panose="020B0502020202020204" pitchFamily="34" charset="0"/>
              </a:rPr>
              <a:t>affect </a:t>
            </a:r>
            <a:r>
              <a:rPr lang="en-US" sz="3200" dirty="0">
                <a:latin typeface="Century Gothic" panose="020B0502020202020204" pitchFamily="34" charset="0"/>
              </a:rPr>
              <a:t>all National Forest </a:t>
            </a:r>
            <a:r>
              <a:rPr lang="en-US" sz="3200" dirty="0" smtClean="0">
                <a:latin typeface="Century Gothic" panose="020B0502020202020204" pitchFamily="34" charset="0"/>
              </a:rPr>
              <a:t>System lands </a:t>
            </a:r>
            <a:r>
              <a:rPr lang="en-US" sz="3200" b="1" dirty="0">
                <a:latin typeface="Century Gothic" panose="020B0502020202020204" pitchFamily="34" charset="0"/>
              </a:rPr>
              <a:t>where </a:t>
            </a:r>
            <a:r>
              <a:rPr lang="en-US" sz="3200" b="1" dirty="0" smtClean="0">
                <a:latin typeface="Century Gothic" panose="020B0502020202020204" pitchFamily="34" charset="0"/>
              </a:rPr>
              <a:t>snowfall is adequate</a:t>
            </a:r>
            <a:r>
              <a:rPr lang="en-US" sz="3200" dirty="0" smtClean="0">
                <a:latin typeface="Century Gothic" panose="020B0502020202020204" pitchFamily="34" charset="0"/>
              </a:rPr>
              <a:t> </a:t>
            </a:r>
            <a:r>
              <a:rPr lang="en-US" sz="3200" b="1" dirty="0" smtClean="0">
                <a:latin typeface="Century Gothic" panose="020B0502020202020204" pitchFamily="34" charset="0"/>
              </a:rPr>
              <a:t>for OSV use to </a:t>
            </a:r>
            <a:r>
              <a:rPr lang="en-US" sz="3200" b="1" dirty="0">
                <a:latin typeface="Century Gothic" panose="020B0502020202020204" pitchFamily="34" charset="0"/>
              </a:rPr>
              <a:t>be </a:t>
            </a:r>
            <a:r>
              <a:rPr lang="en-US" sz="3200" b="1" dirty="0" smtClean="0">
                <a:latin typeface="Century Gothic" panose="020B0502020202020204" pitchFamily="34" charset="0"/>
              </a:rPr>
              <a:t>allowed</a:t>
            </a:r>
            <a:endParaRPr lang="en-US" sz="3200" b="1" dirty="0">
              <a:latin typeface="Century Gothic" panose="020B0502020202020204" pitchFamily="34" charset="0"/>
            </a:endParaRPr>
          </a:p>
          <a:p>
            <a:r>
              <a:rPr lang="en-US" sz="3200" dirty="0" smtClean="0">
                <a:latin typeface="Century Gothic" panose="020B0502020202020204" pitchFamily="34" charset="0"/>
              </a:rPr>
              <a:t>Responsible </a:t>
            </a:r>
            <a:r>
              <a:rPr lang="en-US" sz="3200" dirty="0">
                <a:latin typeface="Century Gothic" panose="020B0502020202020204" pitchFamily="34" charset="0"/>
              </a:rPr>
              <a:t>official </a:t>
            </a:r>
            <a:r>
              <a:rPr lang="en-US" sz="3200" b="1" dirty="0">
                <a:latin typeface="Century Gothic" panose="020B0502020202020204" pitchFamily="34" charset="0"/>
              </a:rPr>
              <a:t>may incorporate previous administrative decisions </a:t>
            </a:r>
            <a:r>
              <a:rPr lang="en-US" sz="3200" dirty="0" smtClean="0">
                <a:latin typeface="Century Gothic" panose="020B0502020202020204" pitchFamily="34" charset="0"/>
              </a:rPr>
              <a:t>regarding OSV use, made </a:t>
            </a:r>
            <a:r>
              <a:rPr lang="en-US" sz="3200" dirty="0">
                <a:latin typeface="Century Gothic" panose="020B0502020202020204" pitchFamily="34" charset="0"/>
              </a:rPr>
              <a:t>under other </a:t>
            </a:r>
            <a:r>
              <a:rPr lang="en-US" sz="3200" dirty="0" smtClean="0">
                <a:latin typeface="Century Gothic" panose="020B0502020202020204" pitchFamily="34" charset="0"/>
              </a:rPr>
              <a:t>authorities, in designating roads, trail &amp; areas for OSV use under Subpart C</a:t>
            </a:r>
            <a:endParaRPr lang="en-US" sz="3200" dirty="0">
              <a:latin typeface="Century Gothic" panose="020B0502020202020204" pitchFamily="34" charset="0"/>
            </a:endParaRPr>
          </a:p>
        </p:txBody>
      </p:sp>
      <p:sp>
        <p:nvSpPr>
          <p:cNvPr id="13314" name="Rectangle 2"/>
          <p:cNvSpPr>
            <a:spLocks noGrp="1" noChangeArrowheads="1"/>
          </p:cNvSpPr>
          <p:nvPr>
            <p:ph type="title"/>
          </p:nvPr>
        </p:nvSpPr>
        <p:spPr>
          <a:xfrm>
            <a:off x="1903412" y="177801"/>
            <a:ext cx="9472825" cy="736599"/>
          </a:xfrm>
        </p:spPr>
        <p:txBody>
          <a:bodyPr>
            <a:noAutofit/>
          </a:bodyPr>
          <a:lstStyle/>
          <a:p>
            <a:pPr>
              <a:defRPr/>
            </a:pPr>
            <a:r>
              <a:rPr sz="4800" b="1" dirty="0">
                <a:solidFill>
                  <a:srgbClr val="0000FF"/>
                </a:solidFill>
              </a:rPr>
              <a:t>Scope</a:t>
            </a:r>
          </a:p>
        </p:txBody>
      </p:sp>
      <p:pic>
        <p:nvPicPr>
          <p:cNvPr id="2" name="Pictur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38537" y="3953515"/>
            <a:ext cx="6202573" cy="2879501"/>
          </a:xfrm>
          <a:prstGeom prst="rect">
            <a:avLst/>
          </a:prstGeom>
          <a:ln w="25400">
            <a:solidFill>
              <a:srgbClr val="00B0F0"/>
            </a:solidFill>
          </a:ln>
        </p:spPr>
      </p:pic>
      <p:sp>
        <p:nvSpPr>
          <p:cNvPr id="3" name="Footer Placeholder 2"/>
          <p:cNvSpPr>
            <a:spLocks noGrp="1"/>
          </p:cNvSpPr>
          <p:nvPr>
            <p:ph type="ftr" sz="quarter" idx="11"/>
          </p:nvPr>
        </p:nvSpPr>
        <p:spPr>
          <a:xfrm>
            <a:off x="7847011" y="6553200"/>
            <a:ext cx="4341813" cy="279816"/>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527740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cstate="screen">
            <a:extLst>
              <a:ext uri="{28A0092B-C50C-407E-A947-70E740481C1C}">
                <a14:useLocalDpi xmlns:a14="http://schemas.microsoft.com/office/drawing/2010/main" val="0"/>
              </a:ext>
            </a:extLst>
          </a:blip>
          <a:stretch>
            <a:fillRect/>
          </a:stretch>
        </p:blipFill>
        <p:spPr>
          <a:xfrm>
            <a:off x="0" y="0"/>
            <a:ext cx="12188825" cy="6858000"/>
          </a:xfrm>
        </p:spPr>
      </p:pic>
      <p:sp>
        <p:nvSpPr>
          <p:cNvPr id="5" name="Title 4"/>
          <p:cNvSpPr>
            <a:spLocks noGrp="1"/>
          </p:cNvSpPr>
          <p:nvPr>
            <p:ph type="title"/>
          </p:nvPr>
        </p:nvSpPr>
        <p:spPr>
          <a:xfrm>
            <a:off x="7008812" y="5029200"/>
            <a:ext cx="4953000" cy="1676400"/>
          </a:xfrm>
        </p:spPr>
        <p:txBody>
          <a:bodyPr>
            <a:normAutofit/>
          </a:bodyPr>
          <a:lstStyle/>
          <a:p>
            <a:pPr algn="ctr"/>
            <a:r>
              <a:rPr lang="en-US" sz="5400" b="1" dirty="0" smtClean="0">
                <a:solidFill>
                  <a:srgbClr val="0000FF"/>
                </a:solidFill>
              </a:rPr>
              <a:t>Questions &amp; Discussion</a:t>
            </a:r>
            <a:endParaRPr lang="en-US" sz="5400" b="1" dirty="0">
              <a:solidFill>
                <a:srgbClr val="0000FF"/>
              </a:solidFill>
            </a:endParaRPr>
          </a:p>
        </p:txBody>
      </p:sp>
      <p:sp>
        <p:nvSpPr>
          <p:cNvPr id="2" name="Footer Placeholder 1"/>
          <p:cNvSpPr>
            <a:spLocks noGrp="1"/>
          </p:cNvSpPr>
          <p:nvPr>
            <p:ph type="ftr" sz="quarter" idx="11"/>
          </p:nvPr>
        </p:nvSpPr>
        <p:spPr>
          <a:xfrm>
            <a:off x="7923211" y="6629400"/>
            <a:ext cx="42656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385330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7212" y="274638"/>
            <a:ext cx="9296400" cy="715962"/>
          </a:xfrm>
        </p:spPr>
        <p:txBody>
          <a:bodyPr>
            <a:normAutofit/>
          </a:bodyPr>
          <a:lstStyle/>
          <a:p>
            <a:pPr algn="ctr"/>
            <a:r>
              <a:rPr lang="en-US" b="1" dirty="0">
                <a:solidFill>
                  <a:srgbClr val="0000FF"/>
                </a:solidFill>
              </a:rPr>
              <a:t>ACKNOWLEDGEMENTS &amp; DISCLAIMER</a:t>
            </a:r>
          </a:p>
        </p:txBody>
      </p:sp>
      <p:sp>
        <p:nvSpPr>
          <p:cNvPr id="3" name="Content Placeholder 2"/>
          <p:cNvSpPr>
            <a:spLocks noGrp="1"/>
          </p:cNvSpPr>
          <p:nvPr>
            <p:ph idx="1"/>
          </p:nvPr>
        </p:nvSpPr>
        <p:spPr>
          <a:xfrm>
            <a:off x="1674811" y="1219200"/>
            <a:ext cx="10058401" cy="3429000"/>
          </a:xfrm>
          <a:ln>
            <a:solidFill>
              <a:schemeClr val="accent4">
                <a:lumMod val="10000"/>
              </a:schemeClr>
            </a:solidFill>
          </a:ln>
        </p:spPr>
        <p:txBody>
          <a:bodyPr>
            <a:normAutofit lnSpcReduction="10000"/>
          </a:bodyPr>
          <a:lstStyle/>
          <a:p>
            <a:pPr marL="0" indent="0">
              <a:buNone/>
            </a:pPr>
            <a:endParaRPr lang="en-US" sz="2000" dirty="0" smtClean="0"/>
          </a:p>
          <a:p>
            <a:pPr marL="0" indent="0">
              <a:buNone/>
            </a:pPr>
            <a:r>
              <a:rPr lang="en-US" sz="2000" dirty="0" smtClean="0"/>
              <a:t>This education </a:t>
            </a:r>
            <a:r>
              <a:rPr lang="en-US" sz="2000" dirty="0"/>
              <a:t>program was developed by Trails Work Consulting for the American Council of Snowmobile Associations (ACSA) to enhance </a:t>
            </a:r>
            <a:r>
              <a:rPr lang="en-US" sz="2000" dirty="0" smtClean="0"/>
              <a:t>snowmobiling access </a:t>
            </a:r>
            <a:r>
              <a:rPr lang="en-US" sz="2000" dirty="0"/>
              <a:t>education. Funding was provided by the Recreational Trails Program (RTP) administered by the U.S. Department of Transportation – Federal Highway Administration (FHWA).  </a:t>
            </a:r>
          </a:p>
          <a:p>
            <a:pPr marL="0" indent="0">
              <a:buNone/>
            </a:pPr>
            <a:r>
              <a:rPr lang="en-US" sz="2000" dirty="0"/>
              <a:t>The sole purpose of this report is educational only. The authors, contributors, FHWA, Trails Work Consulting, ACSA and its members accept no liability resulting from the compliance or noncompliance with the findings or recommendations given herein, or for the accuracy or completeness of information contained herein. </a:t>
            </a:r>
            <a:endParaRPr lang="en-US" dirty="0"/>
          </a:p>
        </p:txBody>
      </p:sp>
      <p:pic>
        <p:nvPicPr>
          <p:cNvPr id="4" name="Picture 3" descr="horizontal_blue"/>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8410944" y="5099558"/>
            <a:ext cx="3017468" cy="1301242"/>
          </a:xfrm>
          <a:prstGeom prst="rect">
            <a:avLst/>
          </a:prstGeom>
          <a:solidFill>
            <a:schemeClr val="bg1"/>
          </a:solidFill>
          <a:ln w="19050">
            <a:solidFill>
              <a:schemeClr val="tx1"/>
            </a:solidFill>
            <a:miter lim="800000"/>
            <a:headEnd/>
            <a:tailEnd/>
          </a:ln>
        </p:spPr>
      </p:pic>
      <p:pic>
        <p:nvPicPr>
          <p:cNvPr id="5" name="Picture 4"/>
          <p:cNvPicPr/>
          <p:nvPr/>
        </p:nvPicPr>
        <p:blipFill>
          <a:blip r:embed="rId3" cstate="email">
            <a:extLst>
              <a:ext uri="{28A0092B-C50C-407E-A947-70E740481C1C}">
                <a14:useLocalDpi xmlns:a14="http://schemas.microsoft.com/office/drawing/2010/main" val="0"/>
              </a:ext>
            </a:extLst>
          </a:blip>
          <a:stretch>
            <a:fillRect/>
          </a:stretch>
        </p:blipFill>
        <p:spPr bwMode="auto">
          <a:xfrm>
            <a:off x="1827212" y="5099558"/>
            <a:ext cx="1447800" cy="1301242"/>
          </a:xfrm>
          <a:prstGeom prst="rect">
            <a:avLst/>
          </a:prstGeom>
          <a:noFill/>
          <a:ln w="19050">
            <a:solidFill>
              <a:schemeClr val="tx1"/>
            </a:solidFill>
          </a:ln>
        </p:spPr>
      </p:pic>
      <p:pic>
        <p:nvPicPr>
          <p:cNvPr id="6" name="Picture 5"/>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418012" y="5486400"/>
            <a:ext cx="2849932" cy="762000"/>
          </a:xfrm>
          <a:prstGeom prst="rect">
            <a:avLst/>
          </a:prstGeom>
          <a:solidFill>
            <a:schemeClr val="bg1"/>
          </a:solidFill>
          <a:ln w="38100">
            <a:solidFill>
              <a:schemeClr val="bg1"/>
            </a:solidFill>
          </a:ln>
        </p:spPr>
      </p:pic>
      <p:sp>
        <p:nvSpPr>
          <p:cNvPr id="7" name="Footer Placeholder 6"/>
          <p:cNvSpPr>
            <a:spLocks noGrp="1"/>
          </p:cNvSpPr>
          <p:nvPr>
            <p:ph type="ftr" sz="quarter" idx="11"/>
          </p:nvPr>
        </p:nvSpPr>
        <p:spPr>
          <a:xfrm>
            <a:off x="7770811" y="6629400"/>
            <a:ext cx="44180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88773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9612" y="274639"/>
            <a:ext cx="8229600" cy="1096962"/>
          </a:xfrm>
        </p:spPr>
        <p:txBody>
          <a:bodyPr/>
          <a:lstStyle/>
          <a:p>
            <a:pPr algn="l"/>
            <a:r>
              <a:rPr lang="en-US" sz="4000" b="1" dirty="0" smtClean="0">
                <a:solidFill>
                  <a:srgbClr val="0000FF"/>
                </a:solidFill>
              </a:rPr>
              <a:t>NOTICE</a:t>
            </a:r>
            <a:r>
              <a:rPr lang="en-US" sz="3200" dirty="0">
                <a:solidFill>
                  <a:schemeClr val="tx1"/>
                </a:solidFill>
              </a:rPr>
              <a:t>			</a:t>
            </a:r>
          </a:p>
        </p:txBody>
      </p:sp>
      <p:sp>
        <p:nvSpPr>
          <p:cNvPr id="3" name="Content Placeholder 2"/>
          <p:cNvSpPr>
            <a:spLocks noGrp="1"/>
          </p:cNvSpPr>
          <p:nvPr>
            <p:ph idx="1"/>
          </p:nvPr>
        </p:nvSpPr>
        <p:spPr>
          <a:xfrm>
            <a:off x="1979612" y="1752600"/>
            <a:ext cx="9372600" cy="4572000"/>
          </a:xfrm>
          <a:ln>
            <a:solidFill>
              <a:schemeClr val="accent4">
                <a:lumMod val="10000"/>
              </a:schemeClr>
            </a:solidFill>
          </a:ln>
        </p:spPr>
        <p:txBody>
          <a:bodyPr>
            <a:normAutofit fontScale="92500"/>
          </a:bodyPr>
          <a:lstStyle/>
          <a:p>
            <a:pPr marL="0" indent="0">
              <a:buNone/>
            </a:pPr>
            <a:r>
              <a:rPr lang="en-US" sz="2000" dirty="0"/>
              <a:t>This document is disseminated under the sponsorship of the U.S. Department of Transportation in the interest of information exchange. The U.S. Government assumes no liability for the use of information contained in this document.</a:t>
            </a:r>
          </a:p>
          <a:p>
            <a:pPr marL="0" indent="0">
              <a:buNone/>
            </a:pPr>
            <a:endParaRPr lang="en-US" sz="2000" dirty="0"/>
          </a:p>
          <a:p>
            <a:pPr marL="0" indent="0">
              <a:buNone/>
            </a:pPr>
            <a:r>
              <a:rPr lang="en-US" sz="2000" dirty="0"/>
              <a:t>The U.S. Government does not endorse products or manufacturers. Trademarks or manufacturers' names appear in this report only because they are considered essential to the objective of this document.</a:t>
            </a:r>
          </a:p>
          <a:p>
            <a:pPr marL="0" indent="0">
              <a:buNone/>
            </a:pPr>
            <a:endParaRPr lang="en-US" sz="2000" dirty="0"/>
          </a:p>
          <a:p>
            <a:pPr marL="0" indent="0">
              <a:buNone/>
            </a:pPr>
            <a:r>
              <a:rPr lang="en-US" sz="2000" dirty="0"/>
              <a:t>The contents of this report reflect the views of the authors, who are responsible for the facts and accuracy of the data presented herein. The contents do not necessarily reflect the official policy of the U.S. Department of Transportation.</a:t>
            </a:r>
          </a:p>
          <a:p>
            <a:pPr marL="0" indent="0">
              <a:buNone/>
            </a:pPr>
            <a:endParaRPr lang="en-US" sz="2000" dirty="0"/>
          </a:p>
          <a:p>
            <a:pPr marL="0" indent="0">
              <a:buNone/>
            </a:pPr>
            <a:r>
              <a:rPr lang="en-US" sz="2000" dirty="0"/>
              <a:t>This report does not constitute a standard, specification, or regulation.</a:t>
            </a:r>
          </a:p>
        </p:txBody>
      </p:sp>
      <p:pic>
        <p:nvPicPr>
          <p:cNvPr id="4" name="Picture 3" descr="horizontal_blue"/>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7542212" y="457201"/>
            <a:ext cx="2819400" cy="1142998"/>
          </a:xfrm>
          <a:prstGeom prst="rect">
            <a:avLst/>
          </a:prstGeom>
          <a:solidFill>
            <a:schemeClr val="bg1"/>
          </a:solidFill>
          <a:ln w="19050">
            <a:solidFill>
              <a:schemeClr val="tx1"/>
            </a:solidFill>
            <a:miter lim="800000"/>
            <a:headEnd/>
            <a:tailEnd/>
          </a:ln>
        </p:spPr>
      </p:pic>
      <p:sp>
        <p:nvSpPr>
          <p:cNvPr id="5" name="Footer Placeholder 4"/>
          <p:cNvSpPr>
            <a:spLocks noGrp="1"/>
          </p:cNvSpPr>
          <p:nvPr>
            <p:ph type="ftr" sz="quarter" idx="11"/>
          </p:nvPr>
        </p:nvSpPr>
        <p:spPr>
          <a:xfrm>
            <a:off x="7847012" y="6629400"/>
            <a:ext cx="4341813"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7785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98612" y="457201"/>
            <a:ext cx="9982200" cy="6124754"/>
          </a:xfrm>
          <a:prstGeom prst="rect">
            <a:avLst/>
          </a:prstGeom>
          <a:ln>
            <a:solidFill>
              <a:schemeClr val="tx1"/>
            </a:solidFill>
          </a:ln>
        </p:spPr>
        <p:txBody>
          <a:bodyPr wrap="square">
            <a:spAutoFit/>
          </a:bodyPr>
          <a:lstStyle/>
          <a:p>
            <a:pPr algn="ctr"/>
            <a:r>
              <a:rPr lang="en-US" sz="2400" b="1" dirty="0">
                <a:solidFill>
                  <a:srgbClr val="0000FF"/>
                </a:solidFill>
                <a:latin typeface="Times New Roman" panose="02020603050405020304" pitchFamily="18" charset="0"/>
                <a:ea typeface="Calibri" panose="020F0502020204030204" pitchFamily="34" charset="0"/>
                <a:cs typeface="Times New Roman" panose="02020603050405020304" pitchFamily="18" charset="0"/>
              </a:rPr>
              <a:t>Provided by:</a:t>
            </a:r>
            <a:r>
              <a:rPr lang="en-US" sz="2400" dirty="0">
                <a:solidFill>
                  <a:srgbClr val="0000FF"/>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ea typeface="Calibri" panose="020F0502020204030204" pitchFamily="34" charset="0"/>
                <a:cs typeface="Times New Roman" panose="02020603050405020304" pitchFamily="18" charset="0"/>
              </a:rPr>
              <a:t>American Council of Snowmobile Associations (ACSA)</a:t>
            </a:r>
          </a:p>
          <a:p>
            <a:pPr algn="ctr"/>
            <a:r>
              <a:rPr lang="en-US" sz="2000" dirty="0">
                <a:latin typeface="Times New Roman" panose="02020603050405020304" pitchFamily="18" charset="0"/>
                <a:cs typeface="Times New Roman" panose="02020603050405020304" pitchFamily="18" charset="0"/>
              </a:rPr>
              <a:t>271 Woodland Pass, Suite 216, East Lansing, MI 48823 (517) 351-4362</a:t>
            </a:r>
          </a:p>
          <a:p>
            <a:pPr algn="ctr"/>
            <a:r>
              <a:rPr lang="en-US" u="sng" dirty="0">
                <a:latin typeface="Times New Roman" panose="02020603050405020304" pitchFamily="18" charset="0"/>
                <a:cs typeface="Times New Roman" panose="02020603050405020304" pitchFamily="18" charset="0"/>
                <a:hlinkClick r:id="rId3"/>
              </a:rPr>
              <a:t>www.snowmobilers.org</a:t>
            </a:r>
            <a:r>
              <a:rPr lang="en-US" u="sng" dirty="0">
                <a:latin typeface="Times New Roman" panose="02020603050405020304" pitchFamily="18" charset="0"/>
                <a:cs typeface="Times New Roman" panose="02020603050405020304" pitchFamily="18" charset="0"/>
              </a:rPr>
              <a:t> and </a:t>
            </a:r>
            <a:r>
              <a:rPr lang="en-US" u="sng" dirty="0">
                <a:latin typeface="Times New Roman" panose="02020603050405020304" pitchFamily="18" charset="0"/>
                <a:cs typeface="Times New Roman" panose="02020603050405020304" pitchFamily="18" charset="0"/>
                <a:hlinkClick r:id="rId4"/>
              </a:rPr>
              <a:t>www.snowmobileinfo.org</a:t>
            </a:r>
            <a:endParaRPr lang="en-US" u="sng" dirty="0">
              <a:latin typeface="Times New Roman" panose="02020603050405020304" pitchFamily="18" charset="0"/>
              <a:cs typeface="Times New Roman" panose="02020603050405020304" pitchFamily="18" charset="0"/>
            </a:endParaRPr>
          </a:p>
          <a:p>
            <a:pPr algn="ctr"/>
            <a:endParaRPr lang="en-US" sz="800" u="sng" dirty="0">
              <a:latin typeface="Calibri" panose="020F0502020204030204" pitchFamily="34" charset="0"/>
              <a:ea typeface="Calibri" panose="020F0502020204030204" pitchFamily="34" charset="0"/>
              <a:cs typeface="Times New Roman" panose="02020603050405020304" pitchFamily="18" charset="0"/>
            </a:endParaRPr>
          </a:p>
          <a:p>
            <a:pPr algn="ctr"/>
            <a:r>
              <a:rPr lang="en-US" sz="2000" b="1" dirty="0">
                <a:latin typeface="Times New Roman" panose="02020603050405020304" pitchFamily="18" charset="0"/>
                <a:cs typeface="Times New Roman" panose="02020603050405020304" pitchFamily="18" charset="0"/>
              </a:rPr>
              <a:t>Copyright © </a:t>
            </a:r>
            <a:r>
              <a:rPr lang="en-US" sz="2000" b="1" dirty="0" smtClean="0">
                <a:latin typeface="Times New Roman" panose="02020603050405020304" pitchFamily="18" charset="0"/>
                <a:cs typeface="Times New Roman" panose="02020603050405020304" pitchFamily="18" charset="0"/>
              </a:rPr>
              <a:t>2016 </a:t>
            </a:r>
            <a:r>
              <a:rPr lang="en-US" sz="2000" b="1" dirty="0">
                <a:latin typeface="Times New Roman" panose="02020603050405020304" pitchFamily="18" charset="0"/>
                <a:cs typeface="Times New Roman" panose="02020603050405020304" pitchFamily="18" charset="0"/>
              </a:rPr>
              <a:t>Owned by the American Council of Snowmobile Associations</a:t>
            </a:r>
          </a:p>
          <a:p>
            <a:pPr algn="ctr"/>
            <a:r>
              <a:rPr lang="en-US" sz="2000" b="1" dirty="0">
                <a:latin typeface="Times New Roman" panose="02020603050405020304" pitchFamily="18" charset="0"/>
                <a:cs typeface="Times New Roman" panose="02020603050405020304" pitchFamily="18" charset="0"/>
              </a:rPr>
              <a:t>All Rights Reserved</a:t>
            </a:r>
            <a:r>
              <a:rPr lang="en-US" b="1" dirty="0">
                <a:latin typeface="Times New Roman" panose="02020603050405020304" pitchFamily="18" charset="0"/>
                <a:cs typeface="Times New Roman" panose="02020603050405020304" pitchFamily="18" charset="0"/>
              </a:rPr>
              <a:t>.</a:t>
            </a:r>
          </a:p>
          <a:p>
            <a:pPr algn="ctr"/>
            <a:endParaRPr lang="en-US" sz="800" i="1" dirty="0" smtClean="0">
              <a:latin typeface="Times New Roman" panose="02020603050405020304" pitchFamily="18" charset="0"/>
              <a:cs typeface="Times New Roman" panose="02020603050405020304" pitchFamily="18" charset="0"/>
            </a:endParaRPr>
          </a:p>
          <a:p>
            <a:pPr algn="ctr"/>
            <a:r>
              <a:rPr lang="en-US" sz="2000" i="1" dirty="0">
                <a:latin typeface="Times New Roman" panose="02020603050405020304" pitchFamily="18" charset="0"/>
                <a:cs typeface="Times New Roman" panose="02020603050405020304" pitchFamily="18" charset="0"/>
              </a:rPr>
              <a:t>T</a:t>
            </a:r>
            <a:r>
              <a:rPr lang="en-US" sz="2000" i="1" dirty="0" smtClean="0">
                <a:latin typeface="Times New Roman" panose="02020603050405020304" pitchFamily="18" charset="0"/>
                <a:cs typeface="Times New Roman" panose="02020603050405020304" pitchFamily="18" charset="0"/>
              </a:rPr>
              <a:t>his program may be used </a:t>
            </a:r>
            <a:r>
              <a:rPr lang="en-US" sz="2000" i="1" dirty="0">
                <a:latin typeface="Times New Roman" panose="02020603050405020304" pitchFamily="18" charset="0"/>
                <a:cs typeface="Times New Roman" panose="02020603050405020304" pitchFamily="18" charset="0"/>
              </a:rPr>
              <a:t>in its original </a:t>
            </a:r>
            <a:r>
              <a:rPr lang="en-US" sz="2000" i="1" dirty="0" smtClean="0">
                <a:latin typeface="Times New Roman" panose="02020603050405020304" pitchFamily="18" charset="0"/>
                <a:cs typeface="Times New Roman" panose="02020603050405020304" pitchFamily="18" charset="0"/>
              </a:rPr>
              <a:t>format </a:t>
            </a:r>
            <a:r>
              <a:rPr lang="en-US" sz="2000" i="1" dirty="0">
                <a:latin typeface="Times New Roman" panose="02020603050405020304" pitchFamily="18" charset="0"/>
                <a:cs typeface="Times New Roman" panose="02020603050405020304" pitchFamily="18" charset="0"/>
              </a:rPr>
              <a:t>without </a:t>
            </a:r>
            <a:r>
              <a:rPr lang="en-US" sz="2000" i="1" dirty="0" smtClean="0">
                <a:latin typeface="Times New Roman" panose="02020603050405020304" pitchFamily="18" charset="0"/>
                <a:cs typeface="Times New Roman" panose="02020603050405020304" pitchFamily="18" charset="0"/>
              </a:rPr>
              <a:t>prior permission</a:t>
            </a:r>
            <a:endParaRPr lang="en-US" sz="2000" i="1" dirty="0">
              <a:latin typeface="Times New Roman" panose="02020603050405020304" pitchFamily="18" charset="0"/>
              <a:cs typeface="Times New Roman" panose="02020603050405020304" pitchFamily="18" charset="0"/>
            </a:endParaRPr>
          </a:p>
          <a:p>
            <a:pPr algn="ctr"/>
            <a:r>
              <a:rPr lang="en-US" sz="2000" i="1" dirty="0">
                <a:latin typeface="Times New Roman" panose="02020603050405020304" pitchFamily="18" charset="0"/>
                <a:cs typeface="Times New Roman" panose="02020603050405020304" pitchFamily="18" charset="0"/>
              </a:rPr>
              <a:t>for </a:t>
            </a:r>
            <a:r>
              <a:rPr lang="en-US" sz="2000" i="1" dirty="0" smtClean="0">
                <a:latin typeface="Times New Roman" panose="02020603050405020304" pitchFamily="18" charset="0"/>
                <a:cs typeface="Times New Roman" panose="02020603050405020304" pitchFamily="18" charset="0"/>
              </a:rPr>
              <a:t>recreational </a:t>
            </a:r>
            <a:r>
              <a:rPr lang="en-US" sz="2000" i="1" dirty="0">
                <a:latin typeface="Times New Roman" panose="02020603050405020304" pitchFamily="18" charset="0"/>
                <a:cs typeface="Times New Roman" panose="02020603050405020304" pitchFamily="18" charset="0"/>
              </a:rPr>
              <a:t>trail access education </a:t>
            </a:r>
            <a:r>
              <a:rPr lang="en-US" sz="2000" i="1" dirty="0" smtClean="0">
                <a:latin typeface="Times New Roman" panose="02020603050405020304" pitchFamily="18" charset="0"/>
                <a:cs typeface="Times New Roman" panose="02020603050405020304" pitchFamily="18" charset="0"/>
              </a:rPr>
              <a:t>training purposes </a:t>
            </a:r>
          </a:p>
          <a:p>
            <a:pPr algn="ctr"/>
            <a:r>
              <a:rPr lang="en-US" sz="2000" i="1" dirty="0" smtClean="0">
                <a:latin typeface="Times New Roman" panose="02020603050405020304" pitchFamily="18" charset="0"/>
                <a:cs typeface="Times New Roman" panose="02020603050405020304" pitchFamily="18" charset="0"/>
              </a:rPr>
              <a:t>by </a:t>
            </a:r>
            <a:r>
              <a:rPr lang="en-US" sz="2000" i="1" dirty="0">
                <a:latin typeface="Times New Roman" panose="02020603050405020304" pitchFamily="18" charset="0"/>
                <a:cs typeface="Times New Roman" panose="02020603050405020304" pitchFamily="18" charset="0"/>
              </a:rPr>
              <a:t>not-for-profit organizations and public </a:t>
            </a:r>
            <a:r>
              <a:rPr lang="en-US" sz="2000" i="1" dirty="0" smtClean="0">
                <a:latin typeface="Times New Roman" panose="02020603050405020304" pitchFamily="18" charset="0"/>
                <a:cs typeface="Times New Roman" panose="02020603050405020304" pitchFamily="18" charset="0"/>
              </a:rPr>
              <a:t>agencies.</a:t>
            </a:r>
          </a:p>
          <a:p>
            <a:pPr algn="ctr"/>
            <a:r>
              <a:rPr lang="en-US" sz="2000" i="1" dirty="0" smtClean="0">
                <a:latin typeface="Times New Roman" panose="02020603050405020304" pitchFamily="18" charset="0"/>
                <a:cs typeface="Times New Roman" panose="02020603050405020304" pitchFamily="18" charset="0"/>
              </a:rPr>
              <a:t>Modification, copying, or reproduction of any information or content contained within </a:t>
            </a:r>
          </a:p>
          <a:p>
            <a:pPr algn="ctr"/>
            <a:r>
              <a:rPr lang="en-US" sz="2000" i="1" dirty="0">
                <a:latin typeface="Times New Roman" panose="02020603050405020304" pitchFamily="18" charset="0"/>
                <a:cs typeface="Times New Roman" panose="02020603050405020304" pitchFamily="18" charset="0"/>
              </a:rPr>
              <a:t>is </a:t>
            </a:r>
            <a:r>
              <a:rPr lang="en-US" sz="2000" i="1" dirty="0" smtClean="0">
                <a:latin typeface="Times New Roman" panose="02020603050405020304" pitchFamily="18" charset="0"/>
                <a:cs typeface="Times New Roman" panose="02020603050405020304" pitchFamily="18" charset="0"/>
              </a:rPr>
              <a:t>expressly prohibited </a:t>
            </a:r>
            <a:r>
              <a:rPr lang="en-US" sz="2000" i="1" dirty="0">
                <a:latin typeface="Times New Roman" panose="02020603050405020304" pitchFamily="18" charset="0"/>
                <a:cs typeface="Times New Roman" panose="02020603050405020304" pitchFamily="18" charset="0"/>
              </a:rPr>
              <a:t>without </a:t>
            </a:r>
            <a:r>
              <a:rPr lang="en-US" sz="2000" i="1" dirty="0" smtClean="0">
                <a:latin typeface="Times New Roman" panose="02020603050405020304" pitchFamily="18" charset="0"/>
                <a:cs typeface="Times New Roman" panose="02020603050405020304" pitchFamily="18" charset="0"/>
              </a:rPr>
              <a:t>prior written permission from ACSA and the author.</a:t>
            </a:r>
          </a:p>
          <a:p>
            <a:pPr algn="ctr"/>
            <a:endParaRPr lang="en-US" sz="800" i="1" dirty="0">
              <a:latin typeface="Times New Roman" panose="02020603050405020304" pitchFamily="18" charset="0"/>
              <a:cs typeface="Times New Roman" panose="02020603050405020304" pitchFamily="18" charset="0"/>
            </a:endParaRPr>
          </a:p>
          <a:p>
            <a:pPr algn="ctr"/>
            <a:endParaRPr lang="en-US" dirty="0">
              <a:latin typeface="Calibri" panose="020F0502020204030204" pitchFamily="34" charset="0"/>
              <a:ea typeface="Calibri" panose="020F0502020204030204" pitchFamily="34" charset="0"/>
              <a:cs typeface="Times New Roman" panose="02020603050405020304" pitchFamily="18" charset="0"/>
            </a:endParaRPr>
          </a:p>
          <a:p>
            <a:pPr algn="ctr"/>
            <a:endParaRPr lang="en-US" dirty="0">
              <a:latin typeface="Calibri" panose="020F0502020204030204" pitchFamily="34" charset="0"/>
              <a:ea typeface="Calibri" panose="020F0502020204030204" pitchFamily="34" charset="0"/>
              <a:cs typeface="Times New Roman" panose="02020603050405020304" pitchFamily="18" charset="0"/>
            </a:endParaRPr>
          </a:p>
          <a:p>
            <a:pPr algn="ctr"/>
            <a:endParaRPr lang="en-US" dirty="0">
              <a:latin typeface="Calibri" panose="020F0502020204030204" pitchFamily="34" charset="0"/>
              <a:ea typeface="Calibri" panose="020F0502020204030204" pitchFamily="34" charset="0"/>
              <a:cs typeface="Times New Roman" panose="02020603050405020304" pitchFamily="18" charset="0"/>
            </a:endParaRPr>
          </a:p>
          <a:p>
            <a:pPr algn="ctr"/>
            <a:endParaRPr lang="en-US" dirty="0">
              <a:latin typeface="Calibri" panose="020F0502020204030204" pitchFamily="34" charset="0"/>
              <a:ea typeface="Calibri" panose="020F0502020204030204" pitchFamily="34" charset="0"/>
              <a:cs typeface="Times New Roman" panose="02020603050405020304" pitchFamily="18" charset="0"/>
            </a:endParaRPr>
          </a:p>
          <a:p>
            <a:pPr algn="ctr"/>
            <a:endParaRPr lang="en-US" dirty="0">
              <a:latin typeface="Calibri" panose="020F0502020204030204" pitchFamily="34" charset="0"/>
              <a:ea typeface="Calibri" panose="020F0502020204030204" pitchFamily="34" charset="0"/>
              <a:cs typeface="Times New Roman" panose="02020603050405020304" pitchFamily="18" charset="0"/>
            </a:endParaRPr>
          </a:p>
          <a:p>
            <a:pPr algn="ctr"/>
            <a:endParaRPr lang="en-US" dirty="0">
              <a:latin typeface="Calibri" panose="020F0502020204030204" pitchFamily="34" charset="0"/>
              <a:ea typeface="Calibri" panose="020F0502020204030204" pitchFamily="34" charset="0"/>
              <a:cs typeface="Times New Roman" panose="02020603050405020304" pitchFamily="18" charset="0"/>
            </a:endParaRPr>
          </a:p>
          <a:p>
            <a:pPr algn="ctr"/>
            <a:endParaRPr lang="en-US" sz="2000" b="1" dirty="0" smtClean="0">
              <a:solidFill>
                <a:srgbClr val="0000FF"/>
              </a:solidFill>
              <a:latin typeface="Times New Roman" panose="02020603050405020304" pitchFamily="18" charset="0"/>
              <a:cs typeface="Times New Roman" panose="02020603050405020304" pitchFamily="18" charset="0"/>
            </a:endParaRPr>
          </a:p>
          <a:p>
            <a:pPr algn="ctr"/>
            <a:r>
              <a:rPr lang="en-US" sz="2000" b="1" dirty="0" smtClean="0">
                <a:solidFill>
                  <a:srgbClr val="0000FF"/>
                </a:solidFill>
                <a:latin typeface="Times New Roman" panose="02020603050405020304" pitchFamily="18" charset="0"/>
                <a:cs typeface="Times New Roman" panose="02020603050405020304" pitchFamily="18" charset="0"/>
              </a:rPr>
              <a:t>Project </a:t>
            </a:r>
            <a:r>
              <a:rPr lang="en-US" sz="2000" b="1" dirty="0">
                <a:solidFill>
                  <a:srgbClr val="0000FF"/>
                </a:solidFill>
                <a:latin typeface="Times New Roman" panose="02020603050405020304" pitchFamily="18" charset="0"/>
                <a:cs typeface="Times New Roman" panose="02020603050405020304" pitchFamily="18" charset="0"/>
              </a:rPr>
              <a:t>Manager and Author:</a:t>
            </a:r>
            <a:r>
              <a:rPr lang="en-US" sz="2000" dirty="0">
                <a:solidFill>
                  <a:srgbClr val="0000FF"/>
                </a:solidFill>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Kim Raap – Trails Work Consulting</a:t>
            </a:r>
          </a:p>
          <a:p>
            <a:pPr algn="ctr"/>
            <a:r>
              <a:rPr lang="en-US" dirty="0">
                <a:latin typeface="Times New Roman" panose="02020603050405020304" pitchFamily="18" charset="0"/>
                <a:cs typeface="Times New Roman" panose="02020603050405020304" pitchFamily="18" charset="0"/>
              </a:rPr>
              <a:t>3400 S. Florence Ave., Sioux Falls, SD  57103   (605) 371-9799    </a:t>
            </a:r>
            <a:r>
              <a:rPr lang="en-US" u="sng" dirty="0" smtClean="0">
                <a:solidFill>
                  <a:srgbClr val="0000FF"/>
                </a:solidFill>
                <a:latin typeface="Times New Roman" panose="02020603050405020304" pitchFamily="18" charset="0"/>
                <a:cs typeface="Times New Roman" panose="02020603050405020304" pitchFamily="18" charset="0"/>
                <a:hlinkClick r:id="rId5"/>
              </a:rPr>
              <a:t>Trailswork@aol.com</a:t>
            </a:r>
            <a:endParaRPr lang="en-US" sz="12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descr="C:\Users\Kim\Documents\ACSA\Logo\acsa_access_r6.jpg"/>
          <p:cNvPicPr/>
          <p:nvPr/>
        </p:nvPicPr>
        <p:blipFill rotWithShape="1">
          <a:blip r:embed="rId6" cstate="email">
            <a:extLst>
              <a:ext uri="{28A0092B-C50C-407E-A947-70E740481C1C}">
                <a14:useLocalDpi xmlns:a14="http://schemas.microsoft.com/office/drawing/2010/main" val="0"/>
              </a:ext>
            </a:extLst>
          </a:blip>
          <a:srcRect/>
          <a:stretch/>
        </p:blipFill>
        <p:spPr bwMode="auto">
          <a:xfrm>
            <a:off x="5256212" y="4267200"/>
            <a:ext cx="2667000" cy="1219200"/>
          </a:xfrm>
          <a:prstGeom prst="rect">
            <a:avLst/>
          </a:prstGeom>
          <a:noFill/>
          <a:ln w="38100">
            <a:solidFill>
              <a:schemeClr val="bg1"/>
            </a:solidFill>
          </a:ln>
          <a:effectLst>
            <a:glow rad="228600">
              <a:srgbClr val="0070C0">
                <a:alpha val="40000"/>
              </a:srgbClr>
            </a:glow>
          </a:effectLst>
          <a:extLst>
            <a:ext uri="{53640926-AAD7-44D8-BBD7-CCE9431645EC}">
              <a14:shadowObscured xmlns:a14="http://schemas.microsoft.com/office/drawing/2010/main"/>
            </a:ext>
          </a:extLst>
        </p:spPr>
      </p:pic>
      <p:sp>
        <p:nvSpPr>
          <p:cNvPr id="2" name="Footer Placeholder 1"/>
          <p:cNvSpPr>
            <a:spLocks noGrp="1"/>
          </p:cNvSpPr>
          <p:nvPr>
            <p:ph type="ftr" sz="quarter" idx="11"/>
          </p:nvPr>
        </p:nvSpPr>
        <p:spPr>
          <a:xfrm>
            <a:off x="7923211" y="6581955"/>
            <a:ext cx="4265613" cy="276045"/>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204741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93436" y="1143000"/>
            <a:ext cx="10139776" cy="2057400"/>
          </a:xfrm>
        </p:spPr>
        <p:txBody>
          <a:bodyPr>
            <a:normAutofit/>
          </a:bodyPr>
          <a:lstStyle/>
          <a:p>
            <a:r>
              <a:rPr lang="en-US" sz="3200" b="1" dirty="0" smtClean="0">
                <a:solidFill>
                  <a:schemeClr val="tx1"/>
                </a:solidFill>
              </a:rPr>
              <a:t>Over-Snow  Vehicle (OSV): </a:t>
            </a:r>
            <a:r>
              <a:rPr lang="en-US" sz="3200" dirty="0" smtClean="0">
                <a:solidFill>
                  <a:schemeClr val="tx1"/>
                </a:solidFill>
              </a:rPr>
              <a:t>A motor vehicle that is designed for use over snow &amp; that </a:t>
            </a:r>
            <a:r>
              <a:rPr lang="en-US" sz="3200" b="1" dirty="0" smtClean="0">
                <a:solidFill>
                  <a:schemeClr val="tx1"/>
                </a:solidFill>
              </a:rPr>
              <a:t>runs on a</a:t>
            </a:r>
            <a:r>
              <a:rPr lang="en-US" sz="3200" dirty="0" smtClean="0">
                <a:solidFill>
                  <a:schemeClr val="tx1"/>
                </a:solidFill>
              </a:rPr>
              <a:t> </a:t>
            </a:r>
            <a:r>
              <a:rPr lang="en-US" sz="3200" b="1" dirty="0" smtClean="0">
                <a:solidFill>
                  <a:schemeClr val="tx1"/>
                </a:solidFill>
              </a:rPr>
              <a:t>track or tracks </a:t>
            </a:r>
            <a:r>
              <a:rPr lang="en-US" sz="3200" b="1" u="sng" dirty="0" smtClean="0">
                <a:solidFill>
                  <a:schemeClr val="tx1"/>
                </a:solidFill>
              </a:rPr>
              <a:t>and/or</a:t>
            </a:r>
            <a:r>
              <a:rPr lang="en-US" sz="3200" b="1" dirty="0" smtClean="0">
                <a:solidFill>
                  <a:schemeClr val="tx1"/>
                </a:solidFill>
              </a:rPr>
              <a:t> a ski or skis</a:t>
            </a:r>
            <a:r>
              <a:rPr lang="en-US" sz="3200" dirty="0" smtClean="0">
                <a:solidFill>
                  <a:schemeClr val="tx1"/>
                </a:solidFill>
              </a:rPr>
              <a:t>,                  while in use over snow </a:t>
            </a:r>
            <a:endParaRPr lang="en-US" sz="3200" b="1" dirty="0" smtClean="0">
              <a:solidFill>
                <a:srgbClr val="FFFF00"/>
              </a:solidFill>
            </a:endParaRPr>
          </a:p>
        </p:txBody>
      </p:sp>
      <p:sp>
        <p:nvSpPr>
          <p:cNvPr id="3" name="Title 2"/>
          <p:cNvSpPr>
            <a:spLocks noGrp="1"/>
          </p:cNvSpPr>
          <p:nvPr>
            <p:ph type="title"/>
          </p:nvPr>
        </p:nvSpPr>
        <p:spPr>
          <a:xfrm>
            <a:off x="1903412" y="177802"/>
            <a:ext cx="9472825" cy="922864"/>
          </a:xfrm>
        </p:spPr>
        <p:txBody>
          <a:bodyPr>
            <a:normAutofit/>
          </a:bodyPr>
          <a:lstStyle/>
          <a:p>
            <a:r>
              <a:rPr lang="en-US" sz="4800" b="1" spc="-100" dirty="0" smtClean="0">
                <a:ln w="3200">
                  <a:solidFill>
                    <a:schemeClr val="bg2">
                      <a:shade val="75000"/>
                      <a:alpha val="25000"/>
                    </a:schemeClr>
                  </a:solidFill>
                  <a:prstDash val="solid"/>
                  <a:round/>
                </a:ln>
                <a:solidFill>
                  <a:srgbClr val="0000FF"/>
                </a:solidFill>
              </a:rPr>
              <a:t>Key Definitions</a:t>
            </a:r>
            <a:endParaRPr lang="en-US" dirty="0">
              <a:solidFill>
                <a:srgbClr val="0000FF"/>
              </a:solidFill>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2209" y="3130892"/>
            <a:ext cx="4969479" cy="3727108"/>
          </a:xfrm>
          <a:prstGeom prst="rect">
            <a:avLst/>
          </a:prstGeom>
          <a:ln w="19050">
            <a:solidFill>
              <a:srgbClr val="00B0F0"/>
            </a:solidFill>
          </a:ln>
        </p:spPr>
      </p:pic>
      <p:pic>
        <p:nvPicPr>
          <p:cNvPr id="11" name="Picture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4058841"/>
            <a:ext cx="3732212" cy="2799159"/>
          </a:xfrm>
          <a:prstGeom prst="rect">
            <a:avLst/>
          </a:prstGeom>
          <a:ln w="19050">
            <a:solidFill>
              <a:srgbClr val="00B0F0"/>
            </a:solidFill>
          </a:ln>
        </p:spPr>
      </p:pic>
      <p:pic>
        <p:nvPicPr>
          <p:cNvPr id="12" name="Picture 11"/>
          <p:cNvPicPr>
            <a:picLocks noChangeAspect="1"/>
          </p:cNvPicPr>
          <p:nvPr/>
        </p:nvPicPr>
        <p:blipFill rotWithShape="1">
          <a:blip r:embed="rId5" cstate="screen">
            <a:extLst>
              <a:ext uri="{28A0092B-C50C-407E-A947-70E740481C1C}">
                <a14:useLocalDpi xmlns:a14="http://schemas.microsoft.com/office/drawing/2010/main"/>
              </a:ext>
            </a:extLst>
          </a:blip>
          <a:srcRect l="-74" t="-1412"/>
          <a:stretch/>
        </p:blipFill>
        <p:spPr>
          <a:xfrm>
            <a:off x="8701691" y="4364724"/>
            <a:ext cx="3487133" cy="2484809"/>
          </a:xfrm>
          <a:prstGeom prst="rect">
            <a:avLst/>
          </a:prstGeom>
          <a:ln w="19050">
            <a:solidFill>
              <a:srgbClr val="00B0F0"/>
            </a:solidFill>
          </a:ln>
        </p:spPr>
      </p:pic>
      <p:pic>
        <p:nvPicPr>
          <p:cNvPr id="13" name="Picture 1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701690" y="2305551"/>
            <a:ext cx="3487133" cy="2277311"/>
          </a:xfrm>
          <a:prstGeom prst="rect">
            <a:avLst/>
          </a:prstGeom>
          <a:ln w="19050">
            <a:solidFill>
              <a:srgbClr val="00B0F0"/>
            </a:solidFill>
          </a:ln>
        </p:spPr>
      </p:pic>
      <p:sp>
        <p:nvSpPr>
          <p:cNvPr id="4" name="Footer Placeholder 3"/>
          <p:cNvSpPr>
            <a:spLocks noGrp="1"/>
          </p:cNvSpPr>
          <p:nvPr>
            <p:ph type="ftr" sz="quarter" idx="11"/>
          </p:nvPr>
        </p:nvSpPr>
        <p:spPr>
          <a:xfrm>
            <a:off x="7847011" y="6570754"/>
            <a:ext cx="4341811" cy="287246"/>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2407482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912"/>
            <a:ext cx="12188825" cy="6853088"/>
          </a:xfrm>
          <a:prstGeom prst="rect">
            <a:avLst/>
          </a:prstGeom>
        </p:spPr>
      </p:pic>
      <p:sp>
        <p:nvSpPr>
          <p:cNvPr id="2" name="Content Placeholder 1"/>
          <p:cNvSpPr>
            <a:spLocks noGrp="1"/>
          </p:cNvSpPr>
          <p:nvPr>
            <p:ph idx="1"/>
          </p:nvPr>
        </p:nvSpPr>
        <p:spPr>
          <a:xfrm>
            <a:off x="1446212" y="1066800"/>
            <a:ext cx="10287000" cy="5638800"/>
          </a:xfrm>
        </p:spPr>
        <p:txBody>
          <a:bodyPr>
            <a:normAutofit/>
          </a:bodyPr>
          <a:lstStyle/>
          <a:p>
            <a:r>
              <a:rPr lang="en-US" sz="3200" b="1" dirty="0" smtClean="0">
                <a:solidFill>
                  <a:schemeClr val="tx1"/>
                </a:solidFill>
              </a:rPr>
              <a:t>AREA:</a:t>
            </a:r>
            <a:r>
              <a:rPr lang="en-US" sz="3200" b="1" dirty="0" smtClean="0"/>
              <a:t> </a:t>
            </a:r>
            <a:r>
              <a:rPr lang="en-US" sz="3200" dirty="0"/>
              <a:t>A</a:t>
            </a:r>
            <a:r>
              <a:rPr lang="en-US" sz="3200" dirty="0" smtClean="0"/>
              <a:t> discrete, specifically delineated space that is smaller, and </a:t>
            </a:r>
            <a:r>
              <a:rPr lang="en-US" sz="3200" b="1" dirty="0" smtClean="0"/>
              <a:t>except for over-snow vehicle use</a:t>
            </a:r>
            <a:r>
              <a:rPr lang="en-US" sz="3200" dirty="0" smtClean="0"/>
              <a:t>, in most cases much smaller, than a Ranger District</a:t>
            </a:r>
          </a:p>
          <a:p>
            <a:endParaRPr lang="en-US" sz="3200" dirty="0"/>
          </a:p>
          <a:p>
            <a:endParaRPr lang="en-US" sz="3200" dirty="0" smtClean="0"/>
          </a:p>
          <a:p>
            <a:endParaRPr lang="en-US" sz="3200" dirty="0"/>
          </a:p>
          <a:p>
            <a:pPr>
              <a:buFont typeface="Wingdings" panose="05000000000000000000" pitchFamily="2" charset="2"/>
              <a:buChar char="Ø"/>
            </a:pPr>
            <a:r>
              <a:rPr lang="en-US" sz="3200" b="1" dirty="0" smtClean="0">
                <a:solidFill>
                  <a:schemeClr val="bg1"/>
                </a:solidFill>
              </a:rPr>
              <a:t> Significant difference from Subpart B:                  </a:t>
            </a:r>
            <a:r>
              <a:rPr lang="en-US" sz="3200" dirty="0" smtClean="0">
                <a:solidFill>
                  <a:schemeClr val="bg1"/>
                </a:solidFill>
              </a:rPr>
              <a:t>recognizes that cross-country travel by OSVs           is acceptable in appropriate circumstances      that can be large scale</a:t>
            </a:r>
          </a:p>
          <a:p>
            <a:endParaRPr lang="en-US" sz="3200" dirty="0"/>
          </a:p>
        </p:txBody>
      </p:sp>
      <p:sp>
        <p:nvSpPr>
          <p:cNvPr id="3" name="Title 2"/>
          <p:cNvSpPr>
            <a:spLocks noGrp="1"/>
          </p:cNvSpPr>
          <p:nvPr>
            <p:ph type="title"/>
          </p:nvPr>
        </p:nvSpPr>
        <p:spPr>
          <a:xfrm>
            <a:off x="1751012" y="177801"/>
            <a:ext cx="9625225" cy="888999"/>
          </a:xfrm>
        </p:spPr>
        <p:txBody>
          <a:bodyPr>
            <a:normAutofit/>
          </a:bodyPr>
          <a:lstStyle/>
          <a:p>
            <a:r>
              <a:rPr lang="en-US" sz="4800" b="1" spc="-100" dirty="0" smtClean="0">
                <a:ln w="3200">
                  <a:solidFill>
                    <a:schemeClr val="bg2">
                      <a:shade val="75000"/>
                      <a:alpha val="25000"/>
                    </a:schemeClr>
                  </a:solidFill>
                  <a:prstDash val="solid"/>
                  <a:round/>
                </a:ln>
                <a:solidFill>
                  <a:srgbClr val="0000FF"/>
                </a:solidFill>
              </a:rPr>
              <a:t>Key Definitions</a:t>
            </a:r>
            <a:endParaRPr lang="en-US" dirty="0">
              <a:solidFill>
                <a:srgbClr val="0000FF"/>
              </a:solidFill>
            </a:endParaRPr>
          </a:p>
        </p:txBody>
      </p:sp>
      <p:sp>
        <p:nvSpPr>
          <p:cNvPr id="5" name="Footer Placeholder 4"/>
          <p:cNvSpPr>
            <a:spLocks noGrp="1"/>
          </p:cNvSpPr>
          <p:nvPr>
            <p:ph type="ftr" sz="quarter" idx="11"/>
          </p:nvPr>
        </p:nvSpPr>
        <p:spPr>
          <a:xfrm>
            <a:off x="7770811" y="6553200"/>
            <a:ext cx="4418013" cy="3048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156363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23012" y="2458640"/>
            <a:ext cx="5865813" cy="4399360"/>
          </a:xfrm>
          <a:prstGeom prst="rect">
            <a:avLst/>
          </a:prstGeom>
          <a:ln w="19050">
            <a:solidFill>
              <a:srgbClr val="00B0F0"/>
            </a:solidFill>
          </a:ln>
        </p:spPr>
      </p:pic>
      <p:sp>
        <p:nvSpPr>
          <p:cNvPr id="2" name="Content Placeholder 1"/>
          <p:cNvSpPr>
            <a:spLocks noGrp="1"/>
          </p:cNvSpPr>
          <p:nvPr>
            <p:ph idx="1"/>
          </p:nvPr>
        </p:nvSpPr>
        <p:spPr>
          <a:xfrm>
            <a:off x="1446212" y="1295400"/>
            <a:ext cx="8382000" cy="5334000"/>
          </a:xfrm>
        </p:spPr>
        <p:txBody>
          <a:bodyPr>
            <a:normAutofit lnSpcReduction="10000"/>
          </a:bodyPr>
          <a:lstStyle/>
          <a:p>
            <a:pPr marL="0" indent="0">
              <a:buNone/>
            </a:pPr>
            <a:r>
              <a:rPr lang="en-US" sz="3200" dirty="0" smtClean="0"/>
              <a:t> </a:t>
            </a:r>
            <a:r>
              <a:rPr lang="en-US" sz="3200" b="1" dirty="0" smtClean="0"/>
              <a:t>If deemed appropriate, OSV use may be</a:t>
            </a:r>
          </a:p>
          <a:p>
            <a:pPr marL="0" indent="0">
              <a:buNone/>
            </a:pPr>
            <a:r>
              <a:rPr lang="en-US" sz="3200" b="1" dirty="0" smtClean="0"/>
              <a:t> designated by:</a:t>
            </a:r>
          </a:p>
          <a:p>
            <a:pPr>
              <a:buClr>
                <a:srgbClr val="0000FF"/>
              </a:buClr>
            </a:pPr>
            <a:r>
              <a:rPr lang="en-US" sz="3200" b="1" dirty="0" smtClean="0">
                <a:solidFill>
                  <a:srgbClr val="0000FF"/>
                </a:solidFill>
              </a:rPr>
              <a:t>Class of vehicle</a:t>
            </a:r>
          </a:p>
          <a:p>
            <a:pPr lvl="1">
              <a:buFont typeface="Wingdings" panose="05000000000000000000" pitchFamily="2" charset="2"/>
              <a:buChar char="v"/>
            </a:pPr>
            <a:r>
              <a:rPr lang="en-US" sz="3200" dirty="0" smtClean="0">
                <a:solidFill>
                  <a:schemeClr val="tx1"/>
                </a:solidFill>
              </a:rPr>
              <a:t>Width</a:t>
            </a:r>
          </a:p>
          <a:p>
            <a:pPr lvl="1">
              <a:buFont typeface="Wingdings" panose="05000000000000000000" pitchFamily="2" charset="2"/>
              <a:buChar char="v"/>
            </a:pPr>
            <a:r>
              <a:rPr lang="en-US" sz="3200" dirty="0" smtClean="0">
                <a:solidFill>
                  <a:schemeClr val="tx1"/>
                </a:solidFill>
              </a:rPr>
              <a:t>Type</a:t>
            </a:r>
          </a:p>
          <a:p>
            <a:r>
              <a:rPr lang="en-US" sz="3200" b="1" dirty="0" smtClean="0">
                <a:solidFill>
                  <a:srgbClr val="0000FF"/>
                </a:solidFill>
              </a:rPr>
              <a:t>Time of year </a:t>
            </a:r>
          </a:p>
          <a:p>
            <a:pPr lvl="1">
              <a:buFont typeface="Wingdings" panose="05000000000000000000" pitchFamily="2" charset="2"/>
              <a:buChar char="v"/>
            </a:pPr>
            <a:r>
              <a:rPr lang="en-US" sz="3200" dirty="0" smtClean="0">
                <a:solidFill>
                  <a:schemeClr val="tx1"/>
                </a:solidFill>
              </a:rPr>
              <a:t>Dates</a:t>
            </a:r>
          </a:p>
          <a:p>
            <a:pPr>
              <a:buFont typeface="Wingdings" panose="05000000000000000000" pitchFamily="2" charset="2"/>
              <a:buChar char="Ø"/>
            </a:pPr>
            <a:r>
              <a:rPr lang="en-US" sz="2400" b="1" i="1" dirty="0" smtClean="0">
                <a:solidFill>
                  <a:schemeClr val="tx1"/>
                </a:solidFill>
              </a:rPr>
              <a:t>‘Snow Depth’ is not a criteria;</a:t>
            </a:r>
          </a:p>
          <a:p>
            <a:pPr marL="0" indent="0">
              <a:buNone/>
            </a:pPr>
            <a:r>
              <a:rPr lang="en-US" sz="2400" b="1" i="1" dirty="0">
                <a:solidFill>
                  <a:schemeClr val="tx1"/>
                </a:solidFill>
              </a:rPr>
              <a:t>it is addressed </a:t>
            </a:r>
            <a:r>
              <a:rPr lang="en-US" sz="2400" b="1" i="1" dirty="0" smtClean="0">
                <a:solidFill>
                  <a:schemeClr val="tx1"/>
                </a:solidFill>
              </a:rPr>
              <a:t>overarching </a:t>
            </a:r>
            <a:r>
              <a:rPr lang="en-US" sz="2400" b="1" i="1" dirty="0">
                <a:solidFill>
                  <a:schemeClr val="tx1"/>
                </a:solidFill>
              </a:rPr>
              <a:t>as </a:t>
            </a:r>
            <a:endParaRPr lang="en-US" sz="2400" b="1" i="1" dirty="0" smtClean="0">
              <a:solidFill>
                <a:schemeClr val="tx1"/>
              </a:solidFill>
            </a:endParaRPr>
          </a:p>
          <a:p>
            <a:pPr marL="0" indent="0">
              <a:buNone/>
            </a:pPr>
            <a:r>
              <a:rPr lang="en-US" sz="2400" b="1" i="1" dirty="0" smtClean="0">
                <a:solidFill>
                  <a:schemeClr val="tx1"/>
                </a:solidFill>
              </a:rPr>
              <a:t>‘where snowfall is adequate’</a:t>
            </a:r>
          </a:p>
          <a:p>
            <a:pPr marL="365760" lvl="1" indent="0">
              <a:buNone/>
            </a:pPr>
            <a:endParaRPr lang="en-US" sz="3200" dirty="0" smtClean="0">
              <a:solidFill>
                <a:schemeClr val="tx1"/>
              </a:solidFill>
            </a:endParaRPr>
          </a:p>
          <a:p>
            <a:pPr marL="365760" lvl="1" indent="0">
              <a:buClr>
                <a:srgbClr val="FFFF00"/>
              </a:buClr>
              <a:buNone/>
            </a:pPr>
            <a:endParaRPr lang="en-US" sz="3200" b="1" dirty="0">
              <a:solidFill>
                <a:schemeClr val="tx1"/>
              </a:solidFill>
            </a:endParaRPr>
          </a:p>
        </p:txBody>
      </p:sp>
      <p:sp>
        <p:nvSpPr>
          <p:cNvPr id="3" name="Title 2"/>
          <p:cNvSpPr>
            <a:spLocks noGrp="1"/>
          </p:cNvSpPr>
          <p:nvPr>
            <p:ph type="title"/>
          </p:nvPr>
        </p:nvSpPr>
        <p:spPr>
          <a:xfrm>
            <a:off x="1543988" y="177801"/>
            <a:ext cx="9832250" cy="965199"/>
          </a:xfrm>
        </p:spPr>
        <p:txBody>
          <a:bodyPr>
            <a:normAutofit/>
          </a:bodyPr>
          <a:lstStyle/>
          <a:p>
            <a:r>
              <a:rPr lang="en-US" sz="4800" b="1" dirty="0" smtClean="0">
                <a:solidFill>
                  <a:srgbClr val="0000FF"/>
                </a:solidFill>
              </a:rPr>
              <a:t>Designations</a:t>
            </a:r>
            <a:endParaRPr lang="en-US" sz="4800" dirty="0">
              <a:solidFill>
                <a:srgbClr val="0000FF"/>
              </a:solidFill>
            </a:endParaRPr>
          </a:p>
        </p:txBody>
      </p:sp>
      <p:sp>
        <p:nvSpPr>
          <p:cNvPr id="5" name="Rectangle 4"/>
          <p:cNvSpPr/>
          <p:nvPr/>
        </p:nvSpPr>
        <p:spPr>
          <a:xfrm rot="10800000" flipV="1">
            <a:off x="6932610" y="5528135"/>
            <a:ext cx="2209801" cy="707886"/>
          </a:xfrm>
          <a:prstGeom prst="rect">
            <a:avLst/>
          </a:prstGeom>
          <a:solidFill>
            <a:srgbClr val="FFFF00"/>
          </a:solidFill>
          <a:ln>
            <a:solidFill>
              <a:schemeClr val="tx1"/>
            </a:solidFill>
          </a:ln>
        </p:spPr>
        <p:txBody>
          <a:bodyPr wrap="square" lIns="91440" tIns="45720" rIns="91440" bIns="45720">
            <a:spAutoFit/>
          </a:bodyPr>
          <a:lstStyle/>
          <a:p>
            <a:pPr algn="ctr"/>
            <a:r>
              <a:rPr lang="en-US" sz="2000" b="0" cap="none" spc="0" dirty="0" smtClean="0">
                <a:ln w="0"/>
                <a:solidFill>
                  <a:schemeClr val="tx1"/>
                </a:solidFill>
                <a:effectLst>
                  <a:outerShdw blurRad="38100" dist="19050" dir="2700000" algn="tl" rotWithShape="0">
                    <a:schemeClr val="dk1">
                      <a:alpha val="40000"/>
                    </a:schemeClr>
                  </a:outerShdw>
                </a:effectLst>
              </a:rPr>
              <a:t>Tracked Ranger: 68.5” wide</a:t>
            </a:r>
            <a:endParaRPr lang="en-US" sz="2000" b="0" cap="none" spc="0" dirty="0">
              <a:ln w="0"/>
              <a:solidFill>
                <a:schemeClr val="tx1"/>
              </a:solidFill>
              <a:effectLst>
                <a:outerShdw blurRad="38100" dist="19050" dir="2700000" algn="tl" rotWithShape="0">
                  <a:schemeClr val="dk1">
                    <a:alpha val="40000"/>
                  </a:schemeClr>
                </a:outerShdw>
              </a:effectLst>
            </a:endParaRPr>
          </a:p>
        </p:txBody>
      </p:sp>
      <p:sp>
        <p:nvSpPr>
          <p:cNvPr id="6" name="Rectangle 5"/>
          <p:cNvSpPr/>
          <p:nvPr/>
        </p:nvSpPr>
        <p:spPr>
          <a:xfrm>
            <a:off x="9752009" y="5558971"/>
            <a:ext cx="1931992" cy="707886"/>
          </a:xfrm>
          <a:prstGeom prst="rect">
            <a:avLst/>
          </a:prstGeom>
          <a:solidFill>
            <a:srgbClr val="FFFF00"/>
          </a:solidFill>
          <a:ln>
            <a:solidFill>
              <a:schemeClr val="tx1"/>
            </a:solidFill>
          </a:ln>
        </p:spPr>
        <p:txBody>
          <a:bodyPr wrap="square" lIns="91440" tIns="45720" rIns="91440" bIns="45720">
            <a:spAutoFit/>
          </a:bodyPr>
          <a:lstStyle/>
          <a:p>
            <a:pPr algn="ctr"/>
            <a:r>
              <a:rPr lang="en-US" sz="2000" b="0" cap="none" spc="0" dirty="0" smtClean="0">
                <a:ln w="0"/>
                <a:solidFill>
                  <a:schemeClr val="tx1"/>
                </a:solidFill>
                <a:effectLst>
                  <a:outerShdw blurRad="38100" dist="19050" dir="2700000" algn="tl" rotWithShape="0">
                    <a:schemeClr val="dk1">
                      <a:alpha val="40000"/>
                    </a:schemeClr>
                  </a:outerShdw>
                </a:effectLst>
              </a:rPr>
              <a:t>Snowmobile: 48” </a:t>
            </a:r>
            <a:r>
              <a:rPr lang="en-US" sz="2000" dirty="0" smtClean="0">
                <a:ln w="0"/>
                <a:effectLst>
                  <a:outerShdw blurRad="38100" dist="19050" dir="2700000" algn="tl" rotWithShape="0">
                    <a:schemeClr val="dk1">
                      <a:alpha val="40000"/>
                    </a:schemeClr>
                  </a:outerShdw>
                </a:effectLst>
              </a:rPr>
              <a:t>wide</a:t>
            </a:r>
            <a:endParaRPr lang="en-US" sz="2000" b="0" cap="none" spc="0" dirty="0">
              <a:ln w="0"/>
              <a:solidFill>
                <a:schemeClr val="tx1"/>
              </a:solidFill>
              <a:effectLst>
                <a:outerShdw blurRad="38100" dist="19050" dir="2700000" algn="tl" rotWithShape="0">
                  <a:schemeClr val="dk1">
                    <a:alpha val="40000"/>
                  </a:schemeClr>
                </a:outerShdw>
              </a:effectLst>
            </a:endParaRPr>
          </a:p>
        </p:txBody>
      </p:sp>
      <p:sp>
        <p:nvSpPr>
          <p:cNvPr id="7" name="Footer Placeholder 6"/>
          <p:cNvSpPr>
            <a:spLocks noGrp="1"/>
          </p:cNvSpPr>
          <p:nvPr>
            <p:ph type="ftr" sz="quarter" idx="11"/>
          </p:nvPr>
        </p:nvSpPr>
        <p:spPr>
          <a:xfrm>
            <a:off x="7923211" y="6629400"/>
            <a:ext cx="4265614" cy="228600"/>
          </a:xfrm>
        </p:spPr>
        <p:txBody>
          <a:bodyPr/>
          <a:lstStyle/>
          <a:p>
            <a:r>
              <a:rPr lang="en-US" dirty="0" smtClean="0"/>
              <a:t>American Council of Snowmobile Associations</a:t>
            </a:r>
            <a:endParaRPr lang="en-US" dirty="0"/>
          </a:p>
        </p:txBody>
      </p:sp>
    </p:spTree>
    <p:extLst>
      <p:ext uri="{BB962C8B-B14F-4D97-AF65-F5344CB8AC3E}">
        <p14:creationId xmlns:p14="http://schemas.microsoft.com/office/powerpoint/2010/main" val="3543921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nowflakes design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dirty="0"/>
        </a:defPPr>
      </a:lstStyle>
      <a:style>
        <a:lnRef idx="1">
          <a:schemeClr val="accent2"/>
        </a:lnRef>
        <a:fillRef idx="2">
          <a:schemeClr val="accent2"/>
        </a:fillRef>
        <a:effectRef idx="1">
          <a:schemeClr val="accent2"/>
        </a:effectRef>
        <a:fontRef idx="minor">
          <a:schemeClr val="dk1"/>
        </a:fontRef>
      </a:style>
    </a:spDef>
    <a:lnDef>
      <a:spPr/>
      <a:bodyPr/>
      <a:lstStyle/>
      <a:style>
        <a:lnRef idx="1">
          <a:schemeClr val="dk1"/>
        </a:lnRef>
        <a:fillRef idx="0">
          <a:schemeClr val="dk1"/>
        </a:fillRef>
        <a:effectRef idx="0">
          <a:schemeClr val="dk1"/>
        </a:effectRef>
        <a:fontRef idx="minor">
          <a:schemeClr val="tx1"/>
        </a:fontRef>
      </a:style>
    </a:lnDef>
    <a:txDef>
      <a:spPr>
        <a:noFill/>
        <a:ln>
          <a:solidFill>
            <a:schemeClr val="bg2"/>
          </a:solidFill>
        </a:ln>
      </a:spPr>
      <a:bodyPr wrap="square" rtlCol="0" anchor="ctr" anchorCtr="1">
        <a:spAutoFit/>
      </a:bodyPr>
      <a:lstStyle>
        <a:defPPr>
          <a:defRPr dirty="0" smtClean="0"/>
        </a:defPPr>
      </a:lstStyle>
    </a:txDef>
  </a:objectDefaults>
  <a:extraClrSchemeLst/>
  <a:extLst>
    <a:ext uri="{05A4C25C-085E-4340-85A3-A5531E510DB2}">
      <thm15:themeFamily xmlns:thm15="http://schemas.microsoft.com/office/thememl/2012/main" name="Snowflakes design template" id="{2618DECD-A475-45B8-BA96-9EC0437A6A93}" vid="{5ABF5A55-EA92-4AA4-9786-855F61ED68CC}"/>
    </a:ext>
  </a:extLst>
</a:theme>
</file>

<file path=ppt/theme/theme2.xml><?xml version="1.0" encoding="utf-8"?>
<a:theme xmlns:a="http://schemas.openxmlformats.org/drawingml/2006/main" name="Office Them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Horizon">
      <a:fillStyleLst>
        <a:solidFill>
          <a:schemeClr val="phClr"/>
        </a:solidFill>
        <a:gradFill rotWithShape="1">
          <a:gsLst>
            <a:gs pos="0">
              <a:schemeClr val="phClr">
                <a:tint val="83000"/>
                <a:shade val="100000"/>
                <a:satMod val="100000"/>
              </a:schemeClr>
            </a:gs>
            <a:gs pos="100000">
              <a:schemeClr val="phClr">
                <a:tint val="61000"/>
                <a:alpha val="100000"/>
                <a:satMod val="180000"/>
              </a:schemeClr>
            </a:gs>
          </a:gsLst>
          <a:path path="circle">
            <a:fillToRect l="100000" t="100000" r="100000" b="100000"/>
          </a:path>
        </a:gradFill>
        <a:gradFill rotWithShape="1">
          <a:gsLst>
            <a:gs pos="0">
              <a:schemeClr val="phClr">
                <a:shade val="85000"/>
              </a:schemeClr>
            </a:gs>
            <a:gs pos="100000">
              <a:schemeClr val="phClr">
                <a:tint val="90000"/>
                <a:alpha val="100000"/>
                <a:satMod val="18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effectStyle>
        <a:effectStyle>
          <a:effectLst/>
        </a:effectStyle>
        <a:effectStyle>
          <a:effectLst>
            <a:outerShdw blurRad="44450" dist="21590" dir="5400000" rotWithShape="0">
              <a:srgbClr val="000000">
                <a:alpha val="40000"/>
              </a:srgbClr>
            </a:outerShdw>
          </a:effectLst>
          <a:scene3d>
            <a:camera prst="orthographicFront">
              <a:rot lat="0" lon="0" rev="0"/>
            </a:camera>
            <a:lightRig rig="flat" dir="t">
              <a:rot lat="0" lon="0" rev="3600000"/>
            </a:lightRig>
          </a:scene3d>
          <a:sp3d prstMaterial="flat">
            <a:bevelT w="28575" h="4127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E42704E-273C-49AF-B97A-25B33E660E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Snowflakes design slides</Template>
  <TotalTime>0</TotalTime>
  <Words>8440</Words>
  <Application>Microsoft Office PowerPoint</Application>
  <PresentationFormat>Custom</PresentationFormat>
  <Paragraphs>568</Paragraphs>
  <Slides>63</Slides>
  <Notes>61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Arial</vt:lpstr>
      <vt:lpstr>Calibri</vt:lpstr>
      <vt:lpstr>Century Gothic</vt:lpstr>
      <vt:lpstr>Euphemia</vt:lpstr>
      <vt:lpstr>Lucida Sans Unicode</vt:lpstr>
      <vt:lpstr>Times New Roman</vt:lpstr>
      <vt:lpstr>Wingdings</vt:lpstr>
      <vt:lpstr>Snowflakes design template</vt:lpstr>
      <vt:lpstr>Implementation Guidance for the  U.S. Forest Service Over-Snow Vehicle (OSV) Travel Management Rule</vt:lpstr>
      <vt:lpstr>About This Presentation</vt:lpstr>
      <vt:lpstr>Part 1 – The Rule</vt:lpstr>
      <vt:lpstr>Timeframe</vt:lpstr>
      <vt:lpstr>Purpose</vt:lpstr>
      <vt:lpstr>Scope</vt:lpstr>
      <vt:lpstr>Key Definitions</vt:lpstr>
      <vt:lpstr>Key Definitions</vt:lpstr>
      <vt:lpstr>Designations</vt:lpstr>
      <vt:lpstr>Uses Exempt from Designations</vt:lpstr>
      <vt:lpstr>Existing Management Decisions  That Remain In Place</vt:lpstr>
      <vt:lpstr>Public Involvement: Existing Decisions</vt:lpstr>
      <vt:lpstr>Public Involvement: New Decisions</vt:lpstr>
      <vt:lpstr>Designation Criteria Categories</vt:lpstr>
      <vt:lpstr>General Criteria Considerations</vt:lpstr>
      <vt:lpstr>Trail and Area Criteria</vt:lpstr>
      <vt:lpstr>Trail and Area Criteria</vt:lpstr>
      <vt:lpstr>Road Criteria</vt:lpstr>
      <vt:lpstr>Rights of Access</vt:lpstr>
      <vt:lpstr>Wilderness &amp; Primitive Areas</vt:lpstr>
      <vt:lpstr>Over-Snow Vehicle Use Map</vt:lpstr>
      <vt:lpstr>Monitoring</vt:lpstr>
      <vt:lpstr>KEY TAKE-A-WAY POINT: the TMR treats  OSVs different than Other Motor Vehicles</vt:lpstr>
      <vt:lpstr>Reasons for OSV Management Difference</vt:lpstr>
      <vt:lpstr>Key Differences Between OSV Use &amp;  Other Types of Motor Vehicle Use: </vt:lpstr>
      <vt:lpstr>  Winter is distinctly different from other seasons</vt:lpstr>
      <vt:lpstr>Wide Variation in OSV Use Nationwide </vt:lpstr>
      <vt:lpstr>Part 2 – The ‘6 Steps’ in the OSV Designation Process</vt:lpstr>
      <vt:lpstr>Understanding &amp; Working the Process makes success possible!</vt:lpstr>
      <vt:lpstr>Travel Management Planning is a lengthy process that involves ‘6 Steps’ for the Agency </vt:lpstr>
      <vt:lpstr>Step 1: Compile Existing  Travel Management Direction</vt:lpstr>
      <vt:lpstr>Existing Management Decisions:</vt:lpstr>
      <vt:lpstr>Existing Management Decisions</vt:lpstr>
      <vt:lpstr>Step 2: Assemble Resource &amp; Social Data Relates to the Criteria required to be considered in the designation process by the OSV Travel Rule:</vt:lpstr>
      <vt:lpstr>Assembling Data: Route Inventories</vt:lpstr>
      <vt:lpstr>Step 3: Use TRAVEL ANALYSIS to identify IF there is a NEED TO CHANGE the existing travel system &amp;      WHAT those proposed changes should be</vt:lpstr>
      <vt:lpstr>Recreation Experience</vt:lpstr>
      <vt:lpstr>Environmental Concerns</vt:lpstr>
      <vt:lpstr>Operational Issues</vt:lpstr>
      <vt:lpstr>Route and Area Evaluation</vt:lpstr>
      <vt:lpstr>Potential Mitigation Issues</vt:lpstr>
      <vt:lpstr>Access Across Adjacent Private Lands</vt:lpstr>
      <vt:lpstr>      Step 4: Conduct NEPA Analysis        and Make a Decision</vt:lpstr>
      <vt:lpstr>Step 5: Publish an Over-Snow Vehicle Use Map (OSVUM)</vt:lpstr>
      <vt:lpstr>Signs Are Not Required with OSVUM</vt:lpstr>
      <vt:lpstr>Step 6: Implement, Monitor &amp; Revise</vt:lpstr>
      <vt:lpstr>Monitor &amp; Revise</vt:lpstr>
      <vt:lpstr>Part 3 – Adapting the 4 E’s to Effective OSV Travel Management</vt:lpstr>
      <vt:lpstr>The Principles of Effective Trail Management for other motorized (wheeled) vehicles focuses very heavily on the 4 E’s: </vt:lpstr>
      <vt:lpstr>The ‘4 E’s’ approach’ is central to managing other motor vehicles &amp; emphasizes:</vt:lpstr>
      <vt:lpstr>1.  ENGINEERING</vt:lpstr>
      <vt:lpstr>Snow As A Trail Base Is Constantly Changing</vt:lpstr>
      <vt:lpstr>OSV Trail Conditions Are Constantly Changing</vt:lpstr>
      <vt:lpstr>OSV trails are DESIGN-BUILT with a Snow Groomer, influenced by available snow</vt:lpstr>
      <vt:lpstr>Engineering Really Means Infrastructure Potential OSV Trail System Needs: </vt:lpstr>
      <vt:lpstr>2.  EDUCATION</vt:lpstr>
      <vt:lpstr>Education Tools</vt:lpstr>
      <vt:lpstr>3.  ENFORCEMENT</vt:lpstr>
      <vt:lpstr>4.  EVALUATION </vt:lpstr>
      <vt:lpstr>Questions &amp; Discussion</vt:lpstr>
      <vt:lpstr>ACKNOWLEDGEMENTS &amp; DISCLAIMER</vt:lpstr>
      <vt:lpstr>NOTICE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2016-01-16T17:18:56Z</dcterms:created>
  <dcterms:modified xsi:type="dcterms:W3CDTF">2016-07-26T17:16:45Z</dcterms:modified>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TC034605799991</vt:lpwstr>
  </property>
</Properties>
</file>